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4" r:id="rId2"/>
    <p:sldId id="424" r:id="rId3"/>
    <p:sldId id="2616" r:id="rId4"/>
    <p:sldId id="2586" r:id="rId5"/>
    <p:sldId id="2617" r:id="rId6"/>
    <p:sldId id="2618" r:id="rId7"/>
    <p:sldId id="2590" r:id="rId8"/>
    <p:sldId id="2619" r:id="rId9"/>
    <p:sldId id="2592" r:id="rId10"/>
    <p:sldId id="2620" r:id="rId11"/>
    <p:sldId id="2621" r:id="rId12"/>
    <p:sldId id="2595" r:id="rId13"/>
    <p:sldId id="2596" r:id="rId14"/>
    <p:sldId id="2597" r:id="rId15"/>
    <p:sldId id="2601" r:id="rId16"/>
    <p:sldId id="2609" r:id="rId17"/>
    <p:sldId id="2578" r:id="rId18"/>
    <p:sldId id="2615" r:id="rId19"/>
    <p:sldId id="2602" r:id="rId20"/>
    <p:sldId id="2622" r:id="rId21"/>
    <p:sldId id="2565" r:id="rId22"/>
    <p:sldId id="2611" r:id="rId23"/>
    <p:sldId id="2603" r:id="rId24"/>
    <p:sldId id="2561" r:id="rId25"/>
    <p:sldId id="2605" r:id="rId26"/>
    <p:sldId id="2577" r:id="rId27"/>
    <p:sldId id="2614" r:id="rId28"/>
    <p:sldId id="2623" r:id="rId29"/>
    <p:sldId id="2582" r:id="rId30"/>
    <p:sldId id="45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C0C0"/>
    <a:srgbClr val="F4D61E"/>
    <a:srgbClr val="FA7292"/>
    <a:srgbClr val="FF6699"/>
    <a:srgbClr val="5AC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EC861-533E-4F99-B28F-D8AA1B69EA01}" v="8" dt="2024-01-22T18:45:52.515"/>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6610" autoAdjust="0"/>
  </p:normalViewPr>
  <p:slideViewPr>
    <p:cSldViewPr snapToGrid="0">
      <p:cViewPr varScale="1">
        <p:scale>
          <a:sx n="55" d="100"/>
          <a:sy n="55" d="100"/>
        </p:scale>
        <p:origin x="14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0635C-AFC4-4596-A205-B5B7201A0210}" type="datetimeFigureOut">
              <a:rPr lang="en-GB" smtClean="0"/>
              <a:t>22/01/2024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6F40D-9855-413B-B71F-33D8598BB8C3}" type="slidenum">
              <a:rPr lang="en-GB" smtClean="0"/>
              <a:t>‹#›</a:t>
            </a:fld>
            <a:endParaRPr lang="en-GB"/>
          </a:p>
        </p:txBody>
      </p:sp>
    </p:spTree>
    <p:extLst>
      <p:ext uri="{BB962C8B-B14F-4D97-AF65-F5344CB8AC3E}">
        <p14:creationId xmlns:p14="http://schemas.microsoft.com/office/powerpoint/2010/main" val="15141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84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790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3 minutes: Why are we debating this? (slide 16 and 17)</a:t>
            </a:r>
          </a:p>
        </p:txBody>
      </p:sp>
      <p:sp>
        <p:nvSpPr>
          <p:cNvPr id="4" name="Slide Number Placeholder 3"/>
          <p:cNvSpPr>
            <a:spLocks noGrp="1"/>
          </p:cNvSpPr>
          <p:nvPr>
            <p:ph type="sldNum" sz="quarter" idx="5"/>
          </p:nvPr>
        </p:nvSpPr>
        <p:spPr/>
        <p:txBody>
          <a:bodyPr/>
          <a:lstStyle/>
          <a:p>
            <a:fld id="{D036F40D-9855-413B-B71F-33D8598BB8C3}" type="slidenum">
              <a:rPr lang="en-GB" smtClean="0"/>
              <a:t>16</a:t>
            </a:fld>
            <a:endParaRPr lang="en-GB"/>
          </a:p>
        </p:txBody>
      </p:sp>
    </p:spTree>
    <p:extLst>
      <p:ext uri="{BB962C8B-B14F-4D97-AF65-F5344CB8AC3E}">
        <p14:creationId xmlns:p14="http://schemas.microsoft.com/office/powerpoint/2010/main" val="178329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Remind students that ‘vapes’ are also known as e-cigarettes. Different types include vape pens, vape bars, pod devices, ‘mods’, and ‘</a:t>
            </a:r>
            <a:r>
              <a:rPr lang="en-GB" i="1" dirty="0" err="1"/>
              <a:t>cigalikes</a:t>
            </a:r>
            <a:r>
              <a:rPr lang="en-GB" i="1" dirty="0"/>
              <a:t>’; some are rechargeable and refillable, while others are disposable. They work by heating a liquid that can then be inhaled. The liquid typically contains nicotine, propylene glycol, vegetable glycerine, and flavourings, but not tobacco. They therefore do not produce tar or carbon monoxide (two of the most damaging elements in tobacco smoke). </a:t>
            </a:r>
          </a:p>
          <a:p>
            <a:endParaRPr lang="en-GB" dirty="0"/>
          </a:p>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17</a:t>
            </a:fld>
            <a:endParaRPr lang="en-GB"/>
          </a:p>
        </p:txBody>
      </p:sp>
    </p:spTree>
    <p:extLst>
      <p:ext uri="{BB962C8B-B14F-4D97-AF65-F5344CB8AC3E}">
        <p14:creationId xmlns:p14="http://schemas.microsoft.com/office/powerpoint/2010/main" val="284011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7 minutes – watch the video</a:t>
            </a:r>
          </a:p>
        </p:txBody>
      </p:sp>
      <p:sp>
        <p:nvSpPr>
          <p:cNvPr id="4" name="Slide Number Placeholder 3"/>
          <p:cNvSpPr>
            <a:spLocks noGrp="1"/>
          </p:cNvSpPr>
          <p:nvPr>
            <p:ph type="sldNum" sz="quarter" idx="5"/>
          </p:nvPr>
        </p:nvSpPr>
        <p:spPr/>
        <p:txBody>
          <a:bodyPr/>
          <a:lstStyle/>
          <a:p>
            <a:fld id="{D036F40D-9855-413B-B71F-33D8598BB8C3}" type="slidenum">
              <a:rPr lang="en-GB" smtClean="0"/>
              <a:t>18</a:t>
            </a:fld>
            <a:endParaRPr lang="en-GB"/>
          </a:p>
        </p:txBody>
      </p:sp>
    </p:spTree>
    <p:extLst>
      <p:ext uri="{BB962C8B-B14F-4D97-AF65-F5344CB8AC3E}">
        <p14:creationId xmlns:p14="http://schemas.microsoft.com/office/powerpoint/2010/main" val="3470511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8 minutes: Preparing for the debate</a:t>
            </a:r>
          </a:p>
        </p:txBody>
      </p:sp>
      <p:sp>
        <p:nvSpPr>
          <p:cNvPr id="4" name="Slide Number Placeholder 3"/>
          <p:cNvSpPr>
            <a:spLocks noGrp="1"/>
          </p:cNvSpPr>
          <p:nvPr>
            <p:ph type="sldNum" sz="quarter" idx="5"/>
          </p:nvPr>
        </p:nvSpPr>
        <p:spPr/>
        <p:txBody>
          <a:bodyPr/>
          <a:lstStyle/>
          <a:p>
            <a:fld id="{D036F40D-9855-413B-B71F-33D8598BB8C3}" type="slidenum">
              <a:rPr lang="en-GB" smtClean="0"/>
              <a:t>19</a:t>
            </a:fld>
            <a:endParaRPr lang="en-GB"/>
          </a:p>
        </p:txBody>
      </p:sp>
    </p:spTree>
    <p:extLst>
      <p:ext uri="{BB962C8B-B14F-4D97-AF65-F5344CB8AC3E}">
        <p14:creationId xmlns:p14="http://schemas.microsoft.com/office/powerpoint/2010/main" val="6394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00" dirty="0">
                <a:effectLst/>
                <a:latin typeface="Tw Cen MT" panose="020B0602020104020603" pitchFamily="34" charset="0"/>
                <a:ea typeface="Calibri" panose="020F0502020204030204" pitchFamily="34" charset="0"/>
                <a:cs typeface="Times New Roman" panose="02020603050405020304" pitchFamily="18" charset="0"/>
              </a:rPr>
              <a:t>5 minutes: Categorise your cards!</a:t>
            </a:r>
            <a:br>
              <a:rPr lang="en-GB" sz="1200" kern="100" dirty="0">
                <a:effectLst/>
                <a:latin typeface="Tw Cen MT" panose="020B0602020104020603" pitchFamily="34" charset="0"/>
                <a:ea typeface="Calibri" panose="020F0502020204030204" pitchFamily="34" charset="0"/>
                <a:cs typeface="Times New Roman" panose="02020603050405020304" pitchFamily="18" charset="0"/>
              </a:rPr>
            </a:br>
            <a:r>
              <a:rPr lang="en-GB" sz="1200" kern="100" dirty="0">
                <a:effectLst/>
                <a:latin typeface="Tw Cen MT" panose="020B0602020104020603" pitchFamily="34" charset="0"/>
                <a:ea typeface="Calibri" panose="020F0502020204030204" pitchFamily="34" charset="0"/>
                <a:cs typeface="Times New Roman" panose="02020603050405020304" pitchFamily="18" charset="0"/>
              </a:rPr>
              <a:t>Everyone needs to take their card and find their group (A or B)…</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28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24f496a6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524f496a6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Tw Cen MT" panose="020B0602020104020603" pitchFamily="34" charset="0"/>
                <a:ea typeface="Calibri" panose="020F0502020204030204" pitchFamily="34" charset="0"/>
                <a:cs typeface="Times New Roman" panose="02020603050405020304" pitchFamily="18" charset="0"/>
              </a:rPr>
              <a:t>…then categorise their cards into environmental, health or other issues (there is overlap for some cards).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(see example ‘1.3 million single use vapes are thrown away…’ goes into the environmental category)</a:t>
            </a:r>
            <a:endParaRPr dirty="0"/>
          </a:p>
        </p:txBody>
      </p:sp>
    </p:spTree>
    <p:extLst>
      <p:ext uri="{BB962C8B-B14F-4D97-AF65-F5344CB8AC3E}">
        <p14:creationId xmlns:p14="http://schemas.microsoft.com/office/powerpoint/2010/main" val="217854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24f496a6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524f496a6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Depending on the size of the class, you could either split them into group A and B, or you could do two/three groups of A and two/three groups of B.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Any children who might struggle with this activity can be ‘listeners’ and help you as the teacher decide which team wins the debate!</a:t>
            </a:r>
          </a:p>
        </p:txBody>
      </p:sp>
    </p:spTree>
    <p:extLst>
      <p:ext uri="{BB962C8B-B14F-4D97-AF65-F5344CB8AC3E}">
        <p14:creationId xmlns:p14="http://schemas.microsoft.com/office/powerpoint/2010/main" val="3789553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28c7d01d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528c7d01d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not a parliamentary debate but if the class is familiar with this style, then go ahead and use this format.</a:t>
            </a:r>
          </a:p>
          <a:p>
            <a:pPr marL="0" lvl="0" indent="0" algn="l" rtl="0">
              <a:spcBef>
                <a:spcPts val="0"/>
              </a:spcBef>
              <a:spcAft>
                <a:spcPts val="0"/>
              </a:spcAft>
              <a:buNone/>
            </a:pPr>
            <a:endParaRPr lang="en-GB" i="1" dirty="0"/>
          </a:p>
          <a:p>
            <a:pPr marL="0" lvl="0" indent="0" algn="l" rtl="0">
              <a:spcBef>
                <a:spcPts val="0"/>
              </a:spcBef>
              <a:spcAft>
                <a:spcPts val="0"/>
              </a:spcAft>
              <a:buNone/>
            </a:pPr>
            <a:r>
              <a:rPr lang="en-GB" i="1" dirty="0"/>
              <a:t>18 minutes: The Debate!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8027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out this slide for pupils who may struggle to articulate their point</a:t>
            </a:r>
          </a:p>
        </p:txBody>
      </p:sp>
      <p:sp>
        <p:nvSpPr>
          <p:cNvPr id="4" name="Slide Number Placeholder 3"/>
          <p:cNvSpPr>
            <a:spLocks noGrp="1"/>
          </p:cNvSpPr>
          <p:nvPr>
            <p:ph type="sldNum" sz="quarter" idx="5"/>
          </p:nvPr>
        </p:nvSpPr>
        <p:spPr/>
        <p:txBody>
          <a:bodyPr/>
          <a:lstStyle/>
          <a:p>
            <a:fld id="{D036F40D-9855-413B-B71F-33D8598BB8C3}" type="slidenum">
              <a:rPr lang="en-GB" smtClean="0"/>
              <a:t>24</a:t>
            </a:fld>
            <a:endParaRPr lang="en-GB"/>
          </a:p>
        </p:txBody>
      </p:sp>
    </p:spTree>
    <p:extLst>
      <p:ext uri="{BB962C8B-B14F-4D97-AF65-F5344CB8AC3E}">
        <p14:creationId xmlns:p14="http://schemas.microsoft.com/office/powerpoint/2010/main" val="93785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3 minutes: Revisit ground rules for PSHE lessons.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*Remind the children that you as a teacher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cannot promise confidentiality.</a:t>
            </a:r>
            <a:r>
              <a:rPr lang="en-GB" sz="1200" dirty="0">
                <a:effectLst/>
                <a:latin typeface="Calibri" panose="020F0502020204030204" pitchFamily="34" charset="0"/>
                <a:ea typeface="Calibri" panose="020F0502020204030204" pitchFamily="34" charset="0"/>
                <a:cs typeface="Times New Roman" panose="02020603050405020304" pitchFamily="18" charset="0"/>
              </a:rPr>
              <a:t> If you are concerned that a pupil is at risk, you would </a:t>
            </a:r>
            <a:r>
              <a:rPr lang="en-GB" sz="1200" dirty="0"/>
              <a:t>follow the school’s safeguarding policy. </a:t>
            </a:r>
          </a:p>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2</a:t>
            </a:fld>
            <a:endParaRPr lang="en-GB"/>
          </a:p>
        </p:txBody>
      </p:sp>
    </p:spTree>
    <p:extLst>
      <p:ext uri="{BB962C8B-B14F-4D97-AF65-F5344CB8AC3E}">
        <p14:creationId xmlns:p14="http://schemas.microsoft.com/office/powerpoint/2010/main" val="403897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some pupils to justify their answer… </a:t>
            </a:r>
          </a:p>
        </p:txBody>
      </p:sp>
      <p:sp>
        <p:nvSpPr>
          <p:cNvPr id="4" name="Slide Number Placeholder 3"/>
          <p:cNvSpPr>
            <a:spLocks noGrp="1"/>
          </p:cNvSpPr>
          <p:nvPr>
            <p:ph type="sldNum" sz="quarter" idx="5"/>
          </p:nvPr>
        </p:nvSpPr>
        <p:spPr/>
        <p:txBody>
          <a:bodyPr/>
          <a:lstStyle/>
          <a:p>
            <a:fld id="{D036F40D-9855-413B-B71F-33D8598BB8C3}" type="slidenum">
              <a:rPr lang="en-GB" smtClean="0"/>
              <a:t>26</a:t>
            </a:fld>
            <a:endParaRPr lang="en-GB"/>
          </a:p>
        </p:txBody>
      </p:sp>
    </p:spTree>
    <p:extLst>
      <p:ext uri="{BB962C8B-B14F-4D97-AF65-F5344CB8AC3E}">
        <p14:creationId xmlns:p14="http://schemas.microsoft.com/office/powerpoint/2010/main" val="2140672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Plenary vote: 3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6F40D-9855-413B-B71F-33D8598BB8C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009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3 minutes – watch the video</a:t>
            </a:r>
          </a:p>
        </p:txBody>
      </p:sp>
      <p:sp>
        <p:nvSpPr>
          <p:cNvPr id="4" name="Slide Number Placeholder 3"/>
          <p:cNvSpPr>
            <a:spLocks noGrp="1"/>
          </p:cNvSpPr>
          <p:nvPr>
            <p:ph type="sldNum" sz="quarter" idx="5"/>
          </p:nvPr>
        </p:nvSpPr>
        <p:spPr/>
        <p:txBody>
          <a:bodyPr/>
          <a:lstStyle/>
          <a:p>
            <a:fld id="{D036F40D-9855-413B-B71F-33D8598BB8C3}" type="slidenum">
              <a:rPr lang="en-GB" smtClean="0"/>
              <a:t>28</a:t>
            </a:fld>
            <a:endParaRPr lang="en-GB"/>
          </a:p>
        </p:txBody>
      </p:sp>
    </p:spTree>
    <p:extLst>
      <p:ext uri="{BB962C8B-B14F-4D97-AF65-F5344CB8AC3E}">
        <p14:creationId xmlns:p14="http://schemas.microsoft.com/office/powerpoint/2010/main" val="3900928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10-15 minutes</a:t>
            </a:r>
          </a:p>
        </p:txBody>
      </p:sp>
      <p:sp>
        <p:nvSpPr>
          <p:cNvPr id="4" name="Slide Number Placeholder 3"/>
          <p:cNvSpPr>
            <a:spLocks noGrp="1"/>
          </p:cNvSpPr>
          <p:nvPr>
            <p:ph type="sldNum" sz="quarter" idx="5"/>
          </p:nvPr>
        </p:nvSpPr>
        <p:spPr/>
        <p:txBody>
          <a:bodyPr/>
          <a:lstStyle/>
          <a:p>
            <a:fld id="{D036F40D-9855-413B-B71F-33D8598BB8C3}" type="slidenum">
              <a:rPr lang="en-GB" smtClean="0"/>
              <a:t>29</a:t>
            </a:fld>
            <a:endParaRPr lang="en-GB"/>
          </a:p>
        </p:txBody>
      </p:sp>
    </p:spTree>
    <p:extLst>
      <p:ext uri="{BB962C8B-B14F-4D97-AF65-F5344CB8AC3E}">
        <p14:creationId xmlns:p14="http://schemas.microsoft.com/office/powerpoint/2010/main" val="1445156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30</a:t>
            </a:fld>
            <a:endParaRPr lang="en-GB"/>
          </a:p>
        </p:txBody>
      </p:sp>
    </p:spTree>
    <p:extLst>
      <p:ext uri="{BB962C8B-B14F-4D97-AF65-F5344CB8AC3E}">
        <p14:creationId xmlns:p14="http://schemas.microsoft.com/office/powerpoint/2010/main" val="132960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minutes</a:t>
            </a:r>
          </a:p>
        </p:txBody>
      </p:sp>
      <p:sp>
        <p:nvSpPr>
          <p:cNvPr id="4" name="Slide Number Placeholder 3"/>
          <p:cNvSpPr>
            <a:spLocks noGrp="1"/>
          </p:cNvSpPr>
          <p:nvPr>
            <p:ph type="sldNum" sz="quarter" idx="5"/>
          </p:nvPr>
        </p:nvSpPr>
        <p:spPr/>
        <p:txBody>
          <a:bodyPr/>
          <a:lstStyle/>
          <a:p>
            <a:fld id="{D036F40D-9855-413B-B71F-33D8598BB8C3}" type="slidenum">
              <a:rPr lang="en-GB" smtClean="0"/>
              <a:t>3</a:t>
            </a:fld>
            <a:endParaRPr lang="en-GB"/>
          </a:p>
        </p:txBody>
      </p:sp>
    </p:spTree>
    <p:extLst>
      <p:ext uri="{BB962C8B-B14F-4D97-AF65-F5344CB8AC3E}">
        <p14:creationId xmlns:p14="http://schemas.microsoft.com/office/powerpoint/2010/main" val="120417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4</a:t>
            </a:fld>
            <a:endParaRPr lang="en-GB"/>
          </a:p>
        </p:txBody>
      </p:sp>
    </p:spTree>
    <p:extLst>
      <p:ext uri="{BB962C8B-B14F-4D97-AF65-F5344CB8AC3E}">
        <p14:creationId xmlns:p14="http://schemas.microsoft.com/office/powerpoint/2010/main" val="163149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5</a:t>
            </a:fld>
            <a:endParaRPr lang="en-GB"/>
          </a:p>
        </p:txBody>
      </p:sp>
    </p:spTree>
    <p:extLst>
      <p:ext uri="{BB962C8B-B14F-4D97-AF65-F5344CB8AC3E}">
        <p14:creationId xmlns:p14="http://schemas.microsoft.com/office/powerpoint/2010/main" val="346314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6</a:t>
            </a:fld>
            <a:endParaRPr lang="en-GB"/>
          </a:p>
        </p:txBody>
      </p:sp>
    </p:spTree>
    <p:extLst>
      <p:ext uri="{BB962C8B-B14F-4D97-AF65-F5344CB8AC3E}">
        <p14:creationId xmlns:p14="http://schemas.microsoft.com/office/powerpoint/2010/main" val="113969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10</a:t>
            </a:fld>
            <a:endParaRPr lang="en-GB"/>
          </a:p>
        </p:txBody>
      </p:sp>
    </p:spTree>
    <p:extLst>
      <p:ext uri="{BB962C8B-B14F-4D97-AF65-F5344CB8AC3E}">
        <p14:creationId xmlns:p14="http://schemas.microsoft.com/office/powerpoint/2010/main" val="81408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11</a:t>
            </a:fld>
            <a:endParaRPr lang="en-GB"/>
          </a:p>
        </p:txBody>
      </p:sp>
    </p:spTree>
    <p:extLst>
      <p:ext uri="{BB962C8B-B14F-4D97-AF65-F5344CB8AC3E}">
        <p14:creationId xmlns:p14="http://schemas.microsoft.com/office/powerpoint/2010/main" val="32621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13</a:t>
            </a:fld>
            <a:endParaRPr lang="en-GB"/>
          </a:p>
        </p:txBody>
      </p:sp>
    </p:spTree>
    <p:extLst>
      <p:ext uri="{BB962C8B-B14F-4D97-AF65-F5344CB8AC3E}">
        <p14:creationId xmlns:p14="http://schemas.microsoft.com/office/powerpoint/2010/main" val="2446928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52B2BC8-E19B-D0EA-941F-BDE31DE79C69}"/>
              </a:ext>
            </a:extLst>
          </p:cNvPr>
          <p:cNvSpPr>
            <a:spLocks noGrp="1"/>
          </p:cNvSpPr>
          <p:nvPr>
            <p:ph type="sldNum" sz="quarter" idx="12"/>
          </p:nvPr>
        </p:nvSpPr>
        <p:spPr/>
        <p:txBody>
          <a:bodyPr/>
          <a:lstStyle/>
          <a:p>
            <a:fld id="{74EB219E-83ED-4A1F-A54A-DDCE4125BD92}" type="slidenum">
              <a:rPr lang="en-GB" smtClean="0"/>
              <a:t>‹#›</a:t>
            </a:fld>
            <a:endParaRPr lang="en-GB"/>
          </a:p>
        </p:txBody>
      </p:sp>
      <p:sp>
        <p:nvSpPr>
          <p:cNvPr id="7" name="TextBox 6">
            <a:extLst>
              <a:ext uri="{FF2B5EF4-FFF2-40B4-BE49-F238E27FC236}">
                <a16:creationId xmlns:a16="http://schemas.microsoft.com/office/drawing/2014/main" id="{53D2DC84-AAE9-7F78-D473-1B345093B9CC}"/>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3</a:t>
            </a:r>
          </a:p>
        </p:txBody>
      </p:sp>
      <p:sp>
        <p:nvSpPr>
          <p:cNvPr id="8" name="Rectangle 7">
            <a:extLst>
              <a:ext uri="{FF2B5EF4-FFF2-40B4-BE49-F238E27FC236}">
                <a16:creationId xmlns:a16="http://schemas.microsoft.com/office/drawing/2014/main" id="{5B140CB7-C398-9440-86D8-C803D02D3CC3}"/>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9948ECA-4E39-7F3F-8CB3-B6EAFF674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10" name="Google Shape;134;p4">
            <a:extLst>
              <a:ext uri="{FF2B5EF4-FFF2-40B4-BE49-F238E27FC236}">
                <a16:creationId xmlns:a16="http://schemas.microsoft.com/office/drawing/2014/main" id="{2634C022-E441-64C8-B7F9-3C7FE7A6D066}"/>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11" name="Straight Connector 10">
            <a:extLst>
              <a:ext uri="{FF2B5EF4-FFF2-40B4-BE49-F238E27FC236}">
                <a16:creationId xmlns:a16="http://schemas.microsoft.com/office/drawing/2014/main" id="{C6E34E2E-6251-2A60-16E4-E0C2B77E4F16}"/>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2" name="Google Shape;108;p1">
            <a:extLst>
              <a:ext uri="{FF2B5EF4-FFF2-40B4-BE49-F238E27FC236}">
                <a16:creationId xmlns:a16="http://schemas.microsoft.com/office/drawing/2014/main" id="{6FDA8AA7-9839-9486-BB3C-C90F2E573970}"/>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3" name="Google Shape;108;p1">
            <a:extLst>
              <a:ext uri="{FF2B5EF4-FFF2-40B4-BE49-F238E27FC236}">
                <a16:creationId xmlns:a16="http://schemas.microsoft.com/office/drawing/2014/main" id="{00BEE1EB-CE72-FE46-E6EA-D87DF079ABD9}"/>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4" name="Straight Connector 13">
            <a:extLst>
              <a:ext uri="{FF2B5EF4-FFF2-40B4-BE49-F238E27FC236}">
                <a16:creationId xmlns:a16="http://schemas.microsoft.com/office/drawing/2014/main" id="{CF18605C-4088-164F-C4E0-A6F63D670601}"/>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5" name="Graphic 2">
            <a:extLst>
              <a:ext uri="{FF2B5EF4-FFF2-40B4-BE49-F238E27FC236}">
                <a16:creationId xmlns:a16="http://schemas.microsoft.com/office/drawing/2014/main" id="{F10B3A61-B0A1-09B6-1B14-8CBA2ECE25A5}"/>
              </a:ext>
            </a:extLst>
          </p:cNvPr>
          <p:cNvGrpSpPr/>
          <p:nvPr userDrawn="1"/>
        </p:nvGrpSpPr>
        <p:grpSpPr>
          <a:xfrm flipH="1">
            <a:off x="-1" y="1475169"/>
            <a:ext cx="6182456" cy="3772172"/>
            <a:chOff x="5681490" y="2134464"/>
            <a:chExt cx="6340044" cy="3868322"/>
          </a:xfrm>
          <a:solidFill>
            <a:srgbClr val="5AC9CA">
              <a:alpha val="9804"/>
            </a:srgbClr>
          </a:solidFill>
        </p:grpSpPr>
        <p:sp>
          <p:nvSpPr>
            <p:cNvPr id="16" name="Freeform 15">
              <a:extLst>
                <a:ext uri="{FF2B5EF4-FFF2-40B4-BE49-F238E27FC236}">
                  <a16:creationId xmlns:a16="http://schemas.microsoft.com/office/drawing/2014/main" id="{B039EA09-9568-42AA-0824-44EB03A8C5DB}"/>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B4C1D16-7FB9-35BA-4B0F-8C49735BF353}"/>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768805D9-1C93-05F1-3C51-3B054DC6D3F6}"/>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BAE3839C-3C5B-F900-5EAC-85941CA2F271}"/>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069D1E5D-6748-BEB9-5772-757657178AB0}"/>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54E14D8-D5FF-4597-7BAB-A963A1335075}"/>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59C3C495-15C0-8275-F0E0-9254F12B3D10}"/>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544935486"/>
      </p:ext>
    </p:extLst>
  </p:cSld>
  <p:clrMapOvr>
    <a:masterClrMapping/>
  </p:clrMapOvr>
  <p:extLst>
    <p:ext uri="{DCECCB84-F9BA-43D5-87BE-67443E8EF086}">
      <p15:sldGuideLst xmlns:p15="http://schemas.microsoft.com/office/powerpoint/2012/main">
        <p15:guide id="1" orient="horz" pos="686" userDrawn="1">
          <p15:clr>
            <a:srgbClr val="FBAE40"/>
          </p15:clr>
        </p15:guide>
        <p15:guide id="2" orient="horz" pos="3838" userDrawn="1">
          <p15:clr>
            <a:srgbClr val="FBAE40"/>
          </p15:clr>
        </p15:guide>
        <p15:guide id="3" pos="506" userDrawn="1">
          <p15:clr>
            <a:srgbClr val="FBAE40"/>
          </p15:clr>
        </p15:guide>
        <p15:guide id="4" pos="71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BBD-EB33-7CCF-D7BE-494560CBAF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7EDDD0-E3C7-1938-B799-9E4F6D5E1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A24770-A619-B220-5A3D-560323193840}"/>
              </a:ext>
            </a:extLst>
          </p:cNvPr>
          <p:cNvSpPr>
            <a:spLocks noGrp="1"/>
          </p:cNvSpPr>
          <p:nvPr>
            <p:ph type="dt" sz="half" idx="10"/>
          </p:nvPr>
        </p:nvSpPr>
        <p:spPr/>
        <p:txBody>
          <a:bodyPr/>
          <a:lstStyle/>
          <a:p>
            <a:fld id="{0A0E890C-58DF-42EE-B462-5DD2D1BACD03}" type="datetimeFigureOut">
              <a:rPr lang="en-GB" smtClean="0"/>
              <a:t>22/01/2024</a:t>
            </a:fld>
            <a:endParaRPr lang="en-GB"/>
          </a:p>
        </p:txBody>
      </p:sp>
      <p:sp>
        <p:nvSpPr>
          <p:cNvPr id="5" name="Footer Placeholder 4">
            <a:extLst>
              <a:ext uri="{FF2B5EF4-FFF2-40B4-BE49-F238E27FC236}">
                <a16:creationId xmlns:a16="http://schemas.microsoft.com/office/drawing/2014/main" id="{B363F2DB-CA00-04EC-BD15-7745D511D2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111353-DC5B-21D8-1310-42E155A7375E}"/>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27372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B4149-8196-7F9D-3847-807F051EEA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1B5326-7A11-5AA6-2018-315BB14E2E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829281-2606-70A1-A728-02A4E62C8CFE}"/>
              </a:ext>
            </a:extLst>
          </p:cNvPr>
          <p:cNvSpPr>
            <a:spLocks noGrp="1"/>
          </p:cNvSpPr>
          <p:nvPr>
            <p:ph type="dt" sz="half" idx="10"/>
          </p:nvPr>
        </p:nvSpPr>
        <p:spPr/>
        <p:txBody>
          <a:bodyPr/>
          <a:lstStyle/>
          <a:p>
            <a:fld id="{0A0E890C-58DF-42EE-B462-5DD2D1BACD03}" type="datetimeFigureOut">
              <a:rPr lang="en-GB" smtClean="0"/>
              <a:t>22/01/2024</a:t>
            </a:fld>
            <a:endParaRPr lang="en-GB"/>
          </a:p>
        </p:txBody>
      </p:sp>
      <p:sp>
        <p:nvSpPr>
          <p:cNvPr id="5" name="Footer Placeholder 4">
            <a:extLst>
              <a:ext uri="{FF2B5EF4-FFF2-40B4-BE49-F238E27FC236}">
                <a16:creationId xmlns:a16="http://schemas.microsoft.com/office/drawing/2014/main" id="{55E23CA9-8BBB-4414-E9F4-850298A74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238F9-4D96-95C0-7152-E973D60945C4}"/>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230633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1CF9-CA23-99B9-76F8-4A3DDCACC5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B08BA-32F3-7476-BA32-D4EF1F2562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8372D9-9C25-0E89-25F8-FC9183F4282B}"/>
              </a:ext>
            </a:extLst>
          </p:cNvPr>
          <p:cNvSpPr>
            <a:spLocks noGrp="1"/>
          </p:cNvSpPr>
          <p:nvPr>
            <p:ph type="dt" sz="half" idx="10"/>
          </p:nvPr>
        </p:nvSpPr>
        <p:spPr/>
        <p:txBody>
          <a:bodyPr/>
          <a:lstStyle/>
          <a:p>
            <a:fld id="{0A0E890C-58DF-42EE-B462-5DD2D1BACD03}" type="datetimeFigureOut">
              <a:rPr lang="en-GB" smtClean="0"/>
              <a:t>22/01/2024</a:t>
            </a:fld>
            <a:endParaRPr lang="en-GB"/>
          </a:p>
        </p:txBody>
      </p:sp>
      <p:sp>
        <p:nvSpPr>
          <p:cNvPr id="5" name="Footer Placeholder 4">
            <a:extLst>
              <a:ext uri="{FF2B5EF4-FFF2-40B4-BE49-F238E27FC236}">
                <a16:creationId xmlns:a16="http://schemas.microsoft.com/office/drawing/2014/main" id="{3ACFB76A-1EB9-CCB7-AE11-4E6D1A9EAA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BA9FCE-0222-9869-1BE4-EB692F5EAF5B}"/>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4131842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B83F-C167-D850-9771-487C5814BA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C58CAF-DB93-4CB4-85A7-3DE8473BA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004C4F-1A7A-C3E6-50D9-09384905E031}"/>
              </a:ext>
            </a:extLst>
          </p:cNvPr>
          <p:cNvSpPr>
            <a:spLocks noGrp="1"/>
          </p:cNvSpPr>
          <p:nvPr>
            <p:ph type="dt" sz="half" idx="10"/>
          </p:nvPr>
        </p:nvSpPr>
        <p:spPr/>
        <p:txBody>
          <a:bodyPr/>
          <a:lstStyle/>
          <a:p>
            <a:fld id="{0A0E890C-58DF-42EE-B462-5DD2D1BACD03}" type="datetimeFigureOut">
              <a:rPr lang="en-GB" smtClean="0"/>
              <a:t>22/01/2024</a:t>
            </a:fld>
            <a:endParaRPr lang="en-GB"/>
          </a:p>
        </p:txBody>
      </p:sp>
      <p:sp>
        <p:nvSpPr>
          <p:cNvPr id="5" name="Footer Placeholder 4">
            <a:extLst>
              <a:ext uri="{FF2B5EF4-FFF2-40B4-BE49-F238E27FC236}">
                <a16:creationId xmlns:a16="http://schemas.microsoft.com/office/drawing/2014/main" id="{8CA5D45A-F0D3-34CB-3AED-E11591A2F6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D03098-1A34-04D2-1C17-4D3D7F674803}"/>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111899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4DA8-84D2-9B02-4ED7-B518B013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3A6CAC-DDC0-DC0F-B8D6-2B816D1824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87D99D-34A4-B081-45A7-54FF92F3A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0C1BC4-3153-D871-A96C-9960E4AB5715}"/>
              </a:ext>
            </a:extLst>
          </p:cNvPr>
          <p:cNvSpPr>
            <a:spLocks noGrp="1"/>
          </p:cNvSpPr>
          <p:nvPr>
            <p:ph type="dt" sz="half" idx="10"/>
          </p:nvPr>
        </p:nvSpPr>
        <p:spPr/>
        <p:txBody>
          <a:bodyPr/>
          <a:lstStyle/>
          <a:p>
            <a:fld id="{0A0E890C-58DF-42EE-B462-5DD2D1BACD03}" type="datetimeFigureOut">
              <a:rPr lang="en-GB" smtClean="0"/>
              <a:t>22/01/2024</a:t>
            </a:fld>
            <a:endParaRPr lang="en-GB"/>
          </a:p>
        </p:txBody>
      </p:sp>
      <p:sp>
        <p:nvSpPr>
          <p:cNvPr id="6" name="Footer Placeholder 5">
            <a:extLst>
              <a:ext uri="{FF2B5EF4-FFF2-40B4-BE49-F238E27FC236}">
                <a16:creationId xmlns:a16="http://schemas.microsoft.com/office/drawing/2014/main" id="{E1A0B437-6D5F-9B74-7BC4-1ECD8B7A47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B9E7B6-5F59-A7CF-D7E0-953F4167117C}"/>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306093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2244-91F8-FDB6-AD8B-F2ABF7025E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9DB417-B9ED-BABC-6EC1-643A72974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041CB-62C5-73AB-C2F9-AD58BE4347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FC98E9-88CB-2DF8-CE28-332F1A497B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373F66-C94A-DE94-FE7A-16BB7D04D9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5A2708-4839-6CF0-1A51-A3E9DC6566A5}"/>
              </a:ext>
            </a:extLst>
          </p:cNvPr>
          <p:cNvSpPr>
            <a:spLocks noGrp="1"/>
          </p:cNvSpPr>
          <p:nvPr>
            <p:ph type="dt" sz="half" idx="10"/>
          </p:nvPr>
        </p:nvSpPr>
        <p:spPr/>
        <p:txBody>
          <a:bodyPr/>
          <a:lstStyle/>
          <a:p>
            <a:fld id="{0A0E890C-58DF-42EE-B462-5DD2D1BACD03}" type="datetimeFigureOut">
              <a:rPr lang="en-GB" smtClean="0"/>
              <a:t>22/01/2024</a:t>
            </a:fld>
            <a:endParaRPr lang="en-GB"/>
          </a:p>
        </p:txBody>
      </p:sp>
      <p:sp>
        <p:nvSpPr>
          <p:cNvPr id="8" name="Footer Placeholder 7">
            <a:extLst>
              <a:ext uri="{FF2B5EF4-FFF2-40B4-BE49-F238E27FC236}">
                <a16:creationId xmlns:a16="http://schemas.microsoft.com/office/drawing/2014/main" id="{A36BB4B7-414F-AB08-66F8-83D47B9996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E20EED-D1F4-EFD3-871C-729A84E2A16B}"/>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226245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77D3-5610-6817-F083-FFD95A719F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9CB35C-E1EA-9FA3-80E8-F7622A73393E}"/>
              </a:ext>
            </a:extLst>
          </p:cNvPr>
          <p:cNvSpPr>
            <a:spLocks noGrp="1"/>
          </p:cNvSpPr>
          <p:nvPr>
            <p:ph type="dt" sz="half" idx="10"/>
          </p:nvPr>
        </p:nvSpPr>
        <p:spPr/>
        <p:txBody>
          <a:bodyPr/>
          <a:lstStyle/>
          <a:p>
            <a:fld id="{0A0E890C-58DF-42EE-B462-5DD2D1BACD03}" type="datetimeFigureOut">
              <a:rPr lang="en-GB" smtClean="0"/>
              <a:t>22/01/2024</a:t>
            </a:fld>
            <a:endParaRPr lang="en-GB"/>
          </a:p>
        </p:txBody>
      </p:sp>
      <p:sp>
        <p:nvSpPr>
          <p:cNvPr id="4" name="Footer Placeholder 3">
            <a:extLst>
              <a:ext uri="{FF2B5EF4-FFF2-40B4-BE49-F238E27FC236}">
                <a16:creationId xmlns:a16="http://schemas.microsoft.com/office/drawing/2014/main" id="{B3E1F148-4121-D4F6-2193-1D0ACA2789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44E96A-386D-1469-D731-D50418EAAE88}"/>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284411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ABA1E-9452-6069-9CB5-403D8C42C880}"/>
              </a:ext>
            </a:extLst>
          </p:cNvPr>
          <p:cNvSpPr>
            <a:spLocks noGrp="1"/>
          </p:cNvSpPr>
          <p:nvPr>
            <p:ph type="dt" sz="half" idx="10"/>
          </p:nvPr>
        </p:nvSpPr>
        <p:spPr/>
        <p:txBody>
          <a:bodyPr/>
          <a:lstStyle/>
          <a:p>
            <a:fld id="{0A0E890C-58DF-42EE-B462-5DD2D1BACD03}" type="datetimeFigureOut">
              <a:rPr lang="en-GB" smtClean="0"/>
              <a:t>22/01/2024</a:t>
            </a:fld>
            <a:endParaRPr lang="en-GB"/>
          </a:p>
        </p:txBody>
      </p:sp>
      <p:sp>
        <p:nvSpPr>
          <p:cNvPr id="3" name="Footer Placeholder 2">
            <a:extLst>
              <a:ext uri="{FF2B5EF4-FFF2-40B4-BE49-F238E27FC236}">
                <a16:creationId xmlns:a16="http://schemas.microsoft.com/office/drawing/2014/main" id="{36ED32A6-8ADD-63B9-7D90-7E3276A7AF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BB0E04-AF52-1532-1AA4-0C27204FA428}"/>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364448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92C2-7A03-357D-F546-86CF0B3A4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96246D-94CF-73A1-33FF-4D2C551ED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D3CC07-C1AB-6972-0AB8-B837A7E47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C1C9D-89F6-F38C-00E7-1F0648592ACF}"/>
              </a:ext>
            </a:extLst>
          </p:cNvPr>
          <p:cNvSpPr>
            <a:spLocks noGrp="1"/>
          </p:cNvSpPr>
          <p:nvPr>
            <p:ph type="dt" sz="half" idx="10"/>
          </p:nvPr>
        </p:nvSpPr>
        <p:spPr/>
        <p:txBody>
          <a:bodyPr/>
          <a:lstStyle/>
          <a:p>
            <a:fld id="{0A0E890C-58DF-42EE-B462-5DD2D1BACD03}" type="datetimeFigureOut">
              <a:rPr lang="en-GB" smtClean="0"/>
              <a:t>22/01/2024</a:t>
            </a:fld>
            <a:endParaRPr lang="en-GB"/>
          </a:p>
        </p:txBody>
      </p:sp>
      <p:sp>
        <p:nvSpPr>
          <p:cNvPr id="6" name="Footer Placeholder 5">
            <a:extLst>
              <a:ext uri="{FF2B5EF4-FFF2-40B4-BE49-F238E27FC236}">
                <a16:creationId xmlns:a16="http://schemas.microsoft.com/office/drawing/2014/main" id="{71758998-6B1E-9780-8C65-A416A57A17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7E016-6CA3-D8F8-D5D2-3B0930156C79}"/>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142723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4DC3-5657-A33E-D19B-A99E293D2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0092DA-8CEB-A067-907F-85139D8FD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3175EB-1CEC-B699-5BC8-C1EC0C6E6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D88EB-92FF-4476-5BF6-F7C5C7641A92}"/>
              </a:ext>
            </a:extLst>
          </p:cNvPr>
          <p:cNvSpPr>
            <a:spLocks noGrp="1"/>
          </p:cNvSpPr>
          <p:nvPr>
            <p:ph type="dt" sz="half" idx="10"/>
          </p:nvPr>
        </p:nvSpPr>
        <p:spPr/>
        <p:txBody>
          <a:bodyPr/>
          <a:lstStyle/>
          <a:p>
            <a:fld id="{0A0E890C-58DF-42EE-B462-5DD2D1BACD03}" type="datetimeFigureOut">
              <a:rPr lang="en-GB" smtClean="0"/>
              <a:t>22/01/2024</a:t>
            </a:fld>
            <a:endParaRPr lang="en-GB"/>
          </a:p>
        </p:txBody>
      </p:sp>
      <p:sp>
        <p:nvSpPr>
          <p:cNvPr id="6" name="Footer Placeholder 5">
            <a:extLst>
              <a:ext uri="{FF2B5EF4-FFF2-40B4-BE49-F238E27FC236}">
                <a16:creationId xmlns:a16="http://schemas.microsoft.com/office/drawing/2014/main" id="{EC96AB58-4FBE-5EB0-BE6C-92272F7210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A454ED-446D-25FD-4B04-57A8517D5DB3}"/>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336890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0ADC6-D63F-C2C2-3CAB-BDC7AAF0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7F790F-9D56-8A46-BBE3-5825A1733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CD0183-926E-48CC-E4B3-EC74EFCB6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E890C-58DF-42EE-B462-5DD2D1BACD03}" type="datetimeFigureOut">
              <a:rPr lang="en-GB" smtClean="0"/>
              <a:t>22/01/2024</a:t>
            </a:fld>
            <a:endParaRPr lang="en-GB"/>
          </a:p>
        </p:txBody>
      </p:sp>
      <p:sp>
        <p:nvSpPr>
          <p:cNvPr id="5" name="Footer Placeholder 4">
            <a:extLst>
              <a:ext uri="{FF2B5EF4-FFF2-40B4-BE49-F238E27FC236}">
                <a16:creationId xmlns:a16="http://schemas.microsoft.com/office/drawing/2014/main" id="{FAAEF91B-2C76-8DCA-E311-D8CD55EF1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6E365A-9EDD-9696-2906-3DEBF9C88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B219E-83ED-4A1F-A54A-DDCE4125BD92}" type="slidenum">
              <a:rPr lang="en-GB" smtClean="0"/>
              <a:t>‹#›</a:t>
            </a:fld>
            <a:endParaRPr lang="en-GB"/>
          </a:p>
        </p:txBody>
      </p:sp>
    </p:spTree>
    <p:extLst>
      <p:ext uri="{BB962C8B-B14F-4D97-AF65-F5344CB8AC3E}">
        <p14:creationId xmlns:p14="http://schemas.microsoft.com/office/powerpoint/2010/main" val="415846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i7s9ENvcmWA?feature=oembed" TargetMode="Externa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ideo" Target="https://www.youtube.com/embed/5ryWdNTWadE?feature=oembed" TargetMode="Externa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drugscience.org.uk/" TargetMode="External"/><Relationship Id="rId3" Type="http://schemas.openxmlformats.org/officeDocument/2006/relationships/hyperlink" Target="https://ash.org.uk/" TargetMode="External"/><Relationship Id="rId7"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nhs.uk/better-health/quit-smoking/find-your-local-stop-smoking-service/" TargetMode="Externa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2">
            <a:extLst>
              <a:ext uri="{FF2B5EF4-FFF2-40B4-BE49-F238E27FC236}">
                <a16:creationId xmlns:a16="http://schemas.microsoft.com/office/drawing/2014/main" id="{37FDF971-5424-A3BC-C694-D13328DCA32C}"/>
              </a:ext>
            </a:extLst>
          </p:cNvPr>
          <p:cNvGrpSpPr/>
          <p:nvPr/>
        </p:nvGrpSpPr>
        <p:grpSpPr>
          <a:xfrm flipH="1">
            <a:off x="0" y="144918"/>
            <a:ext cx="10764988" cy="6568164"/>
            <a:chOff x="5681490" y="2134464"/>
            <a:chExt cx="6340044" cy="3868322"/>
          </a:xfrm>
          <a:solidFill>
            <a:srgbClr val="5AC9CA">
              <a:alpha val="9804"/>
            </a:srgbClr>
          </a:solidFill>
        </p:grpSpPr>
        <p:sp>
          <p:nvSpPr>
            <p:cNvPr id="7" name="Freeform 6">
              <a:extLst>
                <a:ext uri="{FF2B5EF4-FFF2-40B4-BE49-F238E27FC236}">
                  <a16:creationId xmlns:a16="http://schemas.microsoft.com/office/drawing/2014/main" id="{48E508C4-E479-5EA4-3FDE-15E28EA40B7A}"/>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F8ACABA-1660-6C49-6D89-D39A280A9019}"/>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6695A0A0-3508-D59D-B56A-E8AB66344317}"/>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2F467F9-7B74-19AA-BBAC-008307AFEFEA}"/>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F19AEE50-D96E-6795-4B37-AA1CE9EB0362}"/>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36190ED8-DDB7-DA30-A09C-F216D69A6A49}"/>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FD07F445-E145-12AA-B576-5E14B191086A}"/>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
        <p:nvSpPr>
          <p:cNvPr id="14" name="Title 1">
            <a:extLst>
              <a:ext uri="{FF2B5EF4-FFF2-40B4-BE49-F238E27FC236}">
                <a16:creationId xmlns:a16="http://schemas.microsoft.com/office/drawing/2014/main" id="{E85B771B-3B9F-7E82-E06C-09327B634020}"/>
              </a:ext>
            </a:extLst>
          </p:cNvPr>
          <p:cNvSpPr txBox="1">
            <a:spLocks/>
          </p:cNvSpPr>
          <p:nvPr/>
        </p:nvSpPr>
        <p:spPr>
          <a:xfrm>
            <a:off x="766763" y="1564002"/>
            <a:ext cx="10989808" cy="20345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500" dirty="0">
                <a:latin typeface="Oswald" pitchFamily="2" charset="77"/>
              </a:rPr>
              <a:t>Debate: Should the government </a:t>
            </a:r>
            <a:br>
              <a:rPr lang="en-GB" sz="6500" dirty="0">
                <a:latin typeface="Oswald" pitchFamily="2" charset="77"/>
              </a:rPr>
            </a:br>
            <a:r>
              <a:rPr lang="en-GB" sz="6500" dirty="0">
                <a:latin typeface="Oswald" pitchFamily="2" charset="77"/>
              </a:rPr>
              <a:t>ban the sale of disposable vapes?</a:t>
            </a:r>
          </a:p>
        </p:txBody>
      </p:sp>
      <p:pic>
        <p:nvPicPr>
          <p:cNvPr id="15" name="Google Shape;134;p4">
            <a:extLst>
              <a:ext uri="{FF2B5EF4-FFF2-40B4-BE49-F238E27FC236}">
                <a16:creationId xmlns:a16="http://schemas.microsoft.com/office/drawing/2014/main" id="{CAFE5711-4EC7-9804-F637-EC9D167130BA}"/>
              </a:ext>
            </a:extLst>
          </p:cNvPr>
          <p:cNvPicPr preferRelativeResize="0"/>
          <p:nvPr/>
        </p:nvPicPr>
        <p:blipFill rotWithShape="1">
          <a:blip r:embed="rId3">
            <a:alphaModFix/>
          </a:blip>
          <a:srcRect l="8376" t="30967" b="14604"/>
          <a:stretch/>
        </p:blipFill>
        <p:spPr>
          <a:xfrm>
            <a:off x="0" y="4154989"/>
            <a:ext cx="4550212" cy="2703012"/>
          </a:xfrm>
          <a:prstGeom prst="rect">
            <a:avLst/>
          </a:prstGeom>
          <a:noFill/>
          <a:ln>
            <a:noFill/>
          </a:ln>
        </p:spPr>
      </p:pic>
      <p:pic>
        <p:nvPicPr>
          <p:cNvPr id="16" name="Picture 15" descr="Shape&#10;&#10;Description automatically generated with medium confidence">
            <a:extLst>
              <a:ext uri="{FF2B5EF4-FFF2-40B4-BE49-F238E27FC236}">
                <a16:creationId xmlns:a16="http://schemas.microsoft.com/office/drawing/2014/main" id="{9CBB8650-6151-AEEA-16EF-4A8643752D51}"/>
              </a:ext>
            </a:extLst>
          </p:cNvPr>
          <p:cNvPicPr>
            <a:picLocks noChangeAspect="1"/>
          </p:cNvPicPr>
          <p:nvPr/>
        </p:nvPicPr>
        <p:blipFill>
          <a:blip r:embed="rId4"/>
          <a:stretch>
            <a:fillRect/>
          </a:stretch>
        </p:blipFill>
        <p:spPr>
          <a:xfrm>
            <a:off x="4297348" y="4608936"/>
            <a:ext cx="2795647" cy="955180"/>
          </a:xfrm>
          <a:prstGeom prst="rect">
            <a:avLst/>
          </a:prstGeom>
        </p:spPr>
      </p:pic>
      <p:sp>
        <p:nvSpPr>
          <p:cNvPr id="17" name="Title 1">
            <a:extLst>
              <a:ext uri="{FF2B5EF4-FFF2-40B4-BE49-F238E27FC236}">
                <a16:creationId xmlns:a16="http://schemas.microsoft.com/office/drawing/2014/main" id="{9E854031-7205-D600-AA24-AF13D39BD917}"/>
              </a:ext>
            </a:extLst>
          </p:cNvPr>
          <p:cNvSpPr txBox="1">
            <a:spLocks/>
          </p:cNvSpPr>
          <p:nvPr/>
        </p:nvSpPr>
        <p:spPr>
          <a:xfrm>
            <a:off x="766763" y="906280"/>
            <a:ext cx="10658475" cy="5260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spc="600" dirty="0">
                <a:solidFill>
                  <a:srgbClr val="5AC9CA"/>
                </a:solidFill>
                <a:latin typeface="Oswald Light" pitchFamily="2" charset="77"/>
              </a:rPr>
              <a:t>LESSON 3</a:t>
            </a:r>
          </a:p>
        </p:txBody>
      </p:sp>
      <p:pic>
        <p:nvPicPr>
          <p:cNvPr id="18" name="Picture 17" descr="A neon sign with text&#10;&#10;Description automatically generated with medium confidence">
            <a:extLst>
              <a:ext uri="{FF2B5EF4-FFF2-40B4-BE49-F238E27FC236}">
                <a16:creationId xmlns:a16="http://schemas.microsoft.com/office/drawing/2014/main" id="{40D88C61-6AD5-C23B-AEFE-C343A9900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67" y="5417736"/>
            <a:ext cx="2288478" cy="861012"/>
          </a:xfrm>
          <a:prstGeom prst="rect">
            <a:avLst/>
          </a:prstGeom>
        </p:spPr>
      </p:pic>
      <p:sp>
        <p:nvSpPr>
          <p:cNvPr id="19" name="Title 1">
            <a:extLst>
              <a:ext uri="{FF2B5EF4-FFF2-40B4-BE49-F238E27FC236}">
                <a16:creationId xmlns:a16="http://schemas.microsoft.com/office/drawing/2014/main" id="{2CFF1461-7C0E-A3A3-1504-7F23E12C9619}"/>
              </a:ext>
            </a:extLst>
          </p:cNvPr>
          <p:cNvSpPr txBox="1">
            <a:spLocks/>
          </p:cNvSpPr>
          <p:nvPr/>
        </p:nvSpPr>
        <p:spPr>
          <a:xfrm>
            <a:off x="766763" y="3613318"/>
            <a:ext cx="10989808" cy="5685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Oswald Light" pitchFamily="2" charset="77"/>
              </a:rPr>
              <a:t>The Science of Nicotine</a:t>
            </a:r>
          </a:p>
        </p:txBody>
      </p:sp>
    </p:spTree>
    <p:extLst>
      <p:ext uri="{BB962C8B-B14F-4D97-AF65-F5344CB8AC3E}">
        <p14:creationId xmlns:p14="http://schemas.microsoft.com/office/powerpoint/2010/main" val="205351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10DAE2-0C6A-FA07-35A9-3858B1DADE94}"/>
              </a:ext>
            </a:extLst>
          </p:cNvPr>
          <p:cNvSpPr/>
          <p:nvPr/>
        </p:nvSpPr>
        <p:spPr>
          <a:xfrm>
            <a:off x="600074" y="2830286"/>
            <a:ext cx="2578554" cy="569686"/>
          </a:xfrm>
          <a:prstGeom prst="rect">
            <a:avLst/>
          </a:prstGeom>
          <a:solidFill>
            <a:srgbClr val="F4D61E">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031454A3-FA0A-B923-5964-E7B09C84ACA9}"/>
              </a:ext>
            </a:extLst>
          </p:cNvPr>
          <p:cNvSpPr txBox="1">
            <a:spLocks/>
          </p:cNvSpPr>
          <p:nvPr/>
        </p:nvSpPr>
        <p:spPr>
          <a:xfrm>
            <a:off x="712276" y="498599"/>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1</a:t>
            </a:r>
          </a:p>
        </p:txBody>
      </p:sp>
      <p:sp>
        <p:nvSpPr>
          <p:cNvPr id="9" name="Content Placeholder 2">
            <a:extLst>
              <a:ext uri="{FF2B5EF4-FFF2-40B4-BE49-F238E27FC236}">
                <a16:creationId xmlns:a16="http://schemas.microsoft.com/office/drawing/2014/main" id="{3DB456DF-49CF-D2F2-036F-7C61D716CEF2}"/>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Since the 1970s plastic production has increased much faster than any other material. What is the most discarded waste item worldwide and also the most common plastic litter on beaches?</a:t>
            </a:r>
          </a:p>
          <a:p>
            <a:pPr marL="457200" indent="-457200">
              <a:lnSpc>
                <a:spcPct val="100000"/>
              </a:lnSpc>
              <a:buFont typeface="+mj-lt"/>
              <a:buAutoNum type="alphaLcParenR"/>
            </a:pPr>
            <a:r>
              <a:rPr lang="en-GB" sz="2500" dirty="0">
                <a:latin typeface="Oswald Light" pitchFamily="2" charset="77"/>
              </a:rPr>
              <a:t>Plastic bottles</a:t>
            </a:r>
          </a:p>
          <a:p>
            <a:pPr marL="457200" indent="-457200">
              <a:lnSpc>
                <a:spcPct val="100000"/>
              </a:lnSpc>
              <a:buFont typeface="+mj-lt"/>
              <a:buAutoNum type="alphaLcParenR"/>
            </a:pPr>
            <a:r>
              <a:rPr lang="en-GB" sz="2500" dirty="0">
                <a:latin typeface="Oswald Light" pitchFamily="2" charset="77"/>
              </a:rPr>
              <a:t>Cigarette butts</a:t>
            </a:r>
          </a:p>
          <a:p>
            <a:pPr marL="457200" indent="-457200">
              <a:lnSpc>
                <a:spcPct val="100000"/>
              </a:lnSpc>
              <a:buFont typeface="+mj-lt"/>
              <a:buAutoNum type="alphaLcParenR"/>
            </a:pPr>
            <a:r>
              <a:rPr lang="en-GB" sz="2500" dirty="0">
                <a:latin typeface="Oswald Light" pitchFamily="2" charset="77"/>
              </a:rPr>
              <a:t>Chewing gum</a:t>
            </a:r>
          </a:p>
        </p:txBody>
      </p:sp>
      <p:sp>
        <p:nvSpPr>
          <p:cNvPr id="5" name="Content Placeholder 2">
            <a:extLst>
              <a:ext uri="{FF2B5EF4-FFF2-40B4-BE49-F238E27FC236}">
                <a16:creationId xmlns:a16="http://schemas.microsoft.com/office/drawing/2014/main" id="{D0878EE3-EF6F-CA17-8B87-3F8907CBF382}"/>
              </a:ext>
            </a:extLst>
          </p:cNvPr>
          <p:cNvSpPr txBox="1">
            <a:spLocks/>
          </p:cNvSpPr>
          <p:nvPr/>
        </p:nvSpPr>
        <p:spPr>
          <a:xfrm>
            <a:off x="712276" y="4170135"/>
            <a:ext cx="9574724" cy="1198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rgbClr val="3EC0C0"/>
                </a:solidFill>
                <a:latin typeface="Oswald Medium" pitchFamily="2" charset="77"/>
              </a:rPr>
              <a:t>Answer: Cigarette butts</a:t>
            </a:r>
          </a:p>
          <a:p>
            <a:pPr marL="0" indent="0">
              <a:lnSpc>
                <a:spcPct val="100000"/>
              </a:lnSpc>
              <a:buFont typeface="Arial" panose="020B0604020202020204" pitchFamily="34" charset="0"/>
              <a:buNone/>
            </a:pPr>
            <a:r>
              <a:rPr lang="en-GB" sz="2400" dirty="0">
                <a:latin typeface="Oswald Light" pitchFamily="2" charset="77"/>
              </a:rPr>
              <a:t>Cigarette butts contain filters made of cellulose acetate, a man-made plastic material. These can take up to 10 years to completely degrade.</a:t>
            </a:r>
          </a:p>
        </p:txBody>
      </p:sp>
    </p:spTree>
    <p:extLst>
      <p:ext uri="{BB962C8B-B14F-4D97-AF65-F5344CB8AC3E}">
        <p14:creationId xmlns:p14="http://schemas.microsoft.com/office/powerpoint/2010/main" val="281121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C7E005-DF9C-0AA5-BCA1-77404E160127}"/>
              </a:ext>
            </a:extLst>
          </p:cNvPr>
          <p:cNvSpPr/>
          <p:nvPr/>
        </p:nvSpPr>
        <p:spPr>
          <a:xfrm>
            <a:off x="600074" y="1936206"/>
            <a:ext cx="2022102" cy="569686"/>
          </a:xfrm>
          <a:prstGeom prst="rect">
            <a:avLst/>
          </a:prstGeom>
          <a:solidFill>
            <a:srgbClr val="F4D61E">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2">
            <a:extLst>
              <a:ext uri="{FF2B5EF4-FFF2-40B4-BE49-F238E27FC236}">
                <a16:creationId xmlns:a16="http://schemas.microsoft.com/office/drawing/2014/main" id="{82307CA8-A38F-8081-4F75-34DC7E574C22}"/>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2</a:t>
            </a:r>
          </a:p>
        </p:txBody>
      </p:sp>
      <p:sp>
        <p:nvSpPr>
          <p:cNvPr id="6" name="Content Placeholder 2">
            <a:extLst>
              <a:ext uri="{FF2B5EF4-FFF2-40B4-BE49-F238E27FC236}">
                <a16:creationId xmlns:a16="http://schemas.microsoft.com/office/drawing/2014/main" id="{61B9B696-0216-8886-B43B-587492B7AF18}"/>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Lithium is a metal that is used predominantly in:</a:t>
            </a:r>
          </a:p>
          <a:p>
            <a:pPr marL="457200" indent="-457200">
              <a:lnSpc>
                <a:spcPct val="100000"/>
              </a:lnSpc>
              <a:buFont typeface="+mj-lt"/>
              <a:buAutoNum type="alphaLcParenR"/>
            </a:pPr>
            <a:r>
              <a:rPr lang="en-GB" sz="2500" dirty="0">
                <a:latin typeface="Oswald Light" pitchFamily="2" charset="77"/>
              </a:rPr>
              <a:t>Batteries</a:t>
            </a:r>
          </a:p>
          <a:p>
            <a:pPr marL="457200" indent="-457200">
              <a:lnSpc>
                <a:spcPct val="100000"/>
              </a:lnSpc>
              <a:buFont typeface="+mj-lt"/>
              <a:buAutoNum type="alphaLcParenR"/>
            </a:pPr>
            <a:r>
              <a:rPr lang="en-GB" sz="2500" dirty="0">
                <a:latin typeface="Oswald Light" pitchFamily="2" charset="77"/>
              </a:rPr>
              <a:t>Fertilizer</a:t>
            </a:r>
          </a:p>
          <a:p>
            <a:pPr marL="457200" indent="-457200">
              <a:lnSpc>
                <a:spcPct val="100000"/>
              </a:lnSpc>
              <a:buFont typeface="+mj-lt"/>
              <a:buAutoNum type="alphaLcParenR"/>
            </a:pPr>
            <a:r>
              <a:rPr lang="en-GB" sz="2500" dirty="0">
                <a:latin typeface="Oswald Light" pitchFamily="2" charset="77"/>
              </a:rPr>
              <a:t>Pipes</a:t>
            </a:r>
          </a:p>
        </p:txBody>
      </p:sp>
      <p:sp>
        <p:nvSpPr>
          <p:cNvPr id="10" name="Content Placeholder 2">
            <a:extLst>
              <a:ext uri="{FF2B5EF4-FFF2-40B4-BE49-F238E27FC236}">
                <a16:creationId xmlns:a16="http://schemas.microsoft.com/office/drawing/2014/main" id="{41F53D5A-DED9-EB20-E0D7-10145EE1B90A}"/>
              </a:ext>
            </a:extLst>
          </p:cNvPr>
          <p:cNvSpPr txBox="1">
            <a:spLocks/>
          </p:cNvSpPr>
          <p:nvPr/>
        </p:nvSpPr>
        <p:spPr>
          <a:xfrm>
            <a:off x="712275" y="4018989"/>
            <a:ext cx="10126053" cy="1534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rgbClr val="3EC0C0"/>
                </a:solidFill>
                <a:latin typeface="Oswald Medium" pitchFamily="2" charset="77"/>
              </a:rPr>
              <a:t>Answer: Batteries</a:t>
            </a:r>
          </a:p>
          <a:p>
            <a:pPr marL="0" indent="0">
              <a:lnSpc>
                <a:spcPct val="100000"/>
              </a:lnSpc>
              <a:buFont typeface="Arial" panose="020B0604020202020204" pitchFamily="34" charset="0"/>
              <a:buNone/>
            </a:pPr>
            <a:r>
              <a:rPr lang="en-GB" sz="2400" dirty="0">
                <a:latin typeface="Oswald Light" pitchFamily="2" charset="77"/>
              </a:rPr>
              <a:t>Demand for lithium is soaring as the metal is used to store energy. In order to reach net-zero and meet the climate goals, lithium batteries are needed to help store renewable (clean) energy.</a:t>
            </a:r>
          </a:p>
        </p:txBody>
      </p:sp>
    </p:spTree>
    <p:extLst>
      <p:ext uri="{BB962C8B-B14F-4D97-AF65-F5344CB8AC3E}">
        <p14:creationId xmlns:p14="http://schemas.microsoft.com/office/powerpoint/2010/main" val="332002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84D9F4-6187-1412-DEEC-E8001244F679}"/>
              </a:ext>
            </a:extLst>
          </p:cNvPr>
          <p:cNvSpPr/>
          <p:nvPr/>
        </p:nvSpPr>
        <p:spPr>
          <a:xfrm>
            <a:off x="600074" y="2453769"/>
            <a:ext cx="2578554" cy="569686"/>
          </a:xfrm>
          <a:prstGeom prst="rect">
            <a:avLst/>
          </a:prstGeom>
          <a:solidFill>
            <a:srgbClr val="F4D61E">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2">
            <a:extLst>
              <a:ext uri="{FF2B5EF4-FFF2-40B4-BE49-F238E27FC236}">
                <a16:creationId xmlns:a16="http://schemas.microsoft.com/office/drawing/2014/main" id="{8E28A070-7A5D-C989-B3AF-D52C6AB9A966}"/>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3</a:t>
            </a:r>
          </a:p>
        </p:txBody>
      </p:sp>
      <p:sp>
        <p:nvSpPr>
          <p:cNvPr id="11" name="Content Placeholder 2">
            <a:extLst>
              <a:ext uri="{FF2B5EF4-FFF2-40B4-BE49-F238E27FC236}">
                <a16:creationId xmlns:a16="http://schemas.microsoft.com/office/drawing/2014/main" id="{7D67941B-76AB-7476-C270-34394DBBEC4C}"/>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The brain does not stop developing until:</a:t>
            </a:r>
          </a:p>
          <a:p>
            <a:pPr marL="457200" indent="-457200">
              <a:lnSpc>
                <a:spcPct val="100000"/>
              </a:lnSpc>
              <a:buFont typeface="+mj-lt"/>
              <a:buAutoNum type="alphaLcParenR"/>
            </a:pPr>
            <a:r>
              <a:rPr lang="en-GB" sz="2500" dirty="0">
                <a:latin typeface="Oswald Light" pitchFamily="2" charset="77"/>
              </a:rPr>
              <a:t>Mid-teens</a:t>
            </a:r>
          </a:p>
          <a:p>
            <a:pPr marL="457200" indent="-457200">
              <a:lnSpc>
                <a:spcPct val="100000"/>
              </a:lnSpc>
              <a:buFont typeface="+mj-lt"/>
              <a:buAutoNum type="alphaLcParenR"/>
            </a:pPr>
            <a:r>
              <a:rPr lang="en-GB" sz="2500" dirty="0">
                <a:latin typeface="Oswald Light" pitchFamily="2" charset="77"/>
              </a:rPr>
              <a:t>Mid-to-late 20s</a:t>
            </a:r>
          </a:p>
          <a:p>
            <a:pPr marL="457200" indent="-457200">
              <a:lnSpc>
                <a:spcPct val="100000"/>
              </a:lnSpc>
              <a:buFont typeface="+mj-lt"/>
              <a:buAutoNum type="alphaLcParenR"/>
            </a:pPr>
            <a:r>
              <a:rPr lang="en-GB" sz="2500" dirty="0">
                <a:latin typeface="Oswald Light" pitchFamily="2" charset="77"/>
              </a:rPr>
              <a:t>Early 40s</a:t>
            </a:r>
          </a:p>
        </p:txBody>
      </p:sp>
      <p:sp>
        <p:nvSpPr>
          <p:cNvPr id="13" name="Content Placeholder 2">
            <a:extLst>
              <a:ext uri="{FF2B5EF4-FFF2-40B4-BE49-F238E27FC236}">
                <a16:creationId xmlns:a16="http://schemas.microsoft.com/office/drawing/2014/main" id="{2DC8C90C-405E-988B-A2D3-185A7A639D5F}"/>
              </a:ext>
            </a:extLst>
          </p:cNvPr>
          <p:cNvSpPr txBox="1">
            <a:spLocks/>
          </p:cNvSpPr>
          <p:nvPr/>
        </p:nvSpPr>
        <p:spPr>
          <a:xfrm>
            <a:off x="712275" y="4018989"/>
            <a:ext cx="10166395" cy="1534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rgbClr val="3EC0C0"/>
                </a:solidFill>
                <a:latin typeface="Oswald Medium" pitchFamily="2" charset="77"/>
              </a:rPr>
              <a:t>Answer: Mid-to-late 20s</a:t>
            </a:r>
          </a:p>
          <a:p>
            <a:pPr marL="0" indent="0">
              <a:lnSpc>
                <a:spcPct val="100000"/>
              </a:lnSpc>
              <a:buFont typeface="Arial" panose="020B0604020202020204" pitchFamily="34" charset="0"/>
              <a:buNone/>
            </a:pPr>
            <a:r>
              <a:rPr lang="en-GB" sz="2400" dirty="0">
                <a:latin typeface="Oswald Light" pitchFamily="2" charset="77"/>
              </a:rPr>
              <a:t>The part of the brain behind the forehead, called the prefrontal cortex, is one of the last parts to mature. This area is responsible for skills like planning, prioritizing, and making good decisions.</a:t>
            </a:r>
          </a:p>
        </p:txBody>
      </p:sp>
    </p:spTree>
    <p:extLst>
      <p:ext uri="{BB962C8B-B14F-4D97-AF65-F5344CB8AC3E}">
        <p14:creationId xmlns:p14="http://schemas.microsoft.com/office/powerpoint/2010/main" val="321855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0B0BB4-C201-5B2D-B2A8-CBF0948539E8}"/>
              </a:ext>
            </a:extLst>
          </p:cNvPr>
          <p:cNvSpPr/>
          <p:nvPr/>
        </p:nvSpPr>
        <p:spPr>
          <a:xfrm>
            <a:off x="600074" y="2958182"/>
            <a:ext cx="1443879" cy="569686"/>
          </a:xfrm>
          <a:prstGeom prst="rect">
            <a:avLst/>
          </a:prstGeom>
          <a:solidFill>
            <a:srgbClr val="F4D61E">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2">
            <a:extLst>
              <a:ext uri="{FF2B5EF4-FFF2-40B4-BE49-F238E27FC236}">
                <a16:creationId xmlns:a16="http://schemas.microsoft.com/office/drawing/2014/main" id="{E6EDD50E-CBC0-A8BD-6856-6A592FEF748F}"/>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4</a:t>
            </a:r>
          </a:p>
        </p:txBody>
      </p:sp>
      <p:sp>
        <p:nvSpPr>
          <p:cNvPr id="11" name="Content Placeholder 2">
            <a:extLst>
              <a:ext uri="{FF2B5EF4-FFF2-40B4-BE49-F238E27FC236}">
                <a16:creationId xmlns:a16="http://schemas.microsoft.com/office/drawing/2014/main" id="{DB08C195-B928-05A5-6C77-2189853D5574}"/>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What's the maximum capacity of e-liquid that a vape tank can legally contain?</a:t>
            </a:r>
          </a:p>
          <a:p>
            <a:pPr marL="457200" indent="-457200">
              <a:lnSpc>
                <a:spcPct val="100000"/>
              </a:lnSpc>
              <a:buFont typeface="+mj-lt"/>
              <a:buAutoNum type="alphaLcParenR"/>
            </a:pPr>
            <a:r>
              <a:rPr lang="en-GB" sz="2500" dirty="0">
                <a:latin typeface="Oswald Light" pitchFamily="2" charset="77"/>
              </a:rPr>
              <a:t>5ml</a:t>
            </a:r>
          </a:p>
          <a:p>
            <a:pPr marL="457200" indent="-457200">
              <a:lnSpc>
                <a:spcPct val="100000"/>
              </a:lnSpc>
              <a:buFont typeface="+mj-lt"/>
              <a:buAutoNum type="alphaLcParenR"/>
            </a:pPr>
            <a:r>
              <a:rPr lang="en-GB" sz="2500" dirty="0">
                <a:latin typeface="Oswald Light" pitchFamily="2" charset="77"/>
              </a:rPr>
              <a:t>3ml</a:t>
            </a:r>
          </a:p>
          <a:p>
            <a:pPr marL="457200" indent="-457200">
              <a:lnSpc>
                <a:spcPct val="100000"/>
              </a:lnSpc>
              <a:buFont typeface="+mj-lt"/>
              <a:buAutoNum type="alphaLcParenR"/>
            </a:pPr>
            <a:r>
              <a:rPr lang="en-GB" sz="2500" dirty="0">
                <a:latin typeface="Oswald Light" pitchFamily="2" charset="77"/>
              </a:rPr>
              <a:t>2ml</a:t>
            </a:r>
          </a:p>
        </p:txBody>
      </p:sp>
      <p:sp>
        <p:nvSpPr>
          <p:cNvPr id="13" name="Content Placeholder 2">
            <a:extLst>
              <a:ext uri="{FF2B5EF4-FFF2-40B4-BE49-F238E27FC236}">
                <a16:creationId xmlns:a16="http://schemas.microsoft.com/office/drawing/2014/main" id="{FDE320BE-FF1B-A4D3-45E7-0BD5B2CA0896}"/>
              </a:ext>
            </a:extLst>
          </p:cNvPr>
          <p:cNvSpPr txBox="1">
            <a:spLocks/>
          </p:cNvSpPr>
          <p:nvPr/>
        </p:nvSpPr>
        <p:spPr>
          <a:xfrm>
            <a:off x="712275" y="4018989"/>
            <a:ext cx="10166395" cy="1534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rgbClr val="3EC0C0"/>
                </a:solidFill>
                <a:latin typeface="Oswald Medium" pitchFamily="2" charset="77"/>
              </a:rPr>
              <a:t>Answer: 2ml</a:t>
            </a:r>
          </a:p>
          <a:p>
            <a:pPr marL="0" indent="0">
              <a:lnSpc>
                <a:spcPct val="100000"/>
              </a:lnSpc>
              <a:buFont typeface="Arial" panose="020B0604020202020204" pitchFamily="34" charset="0"/>
              <a:buNone/>
            </a:pPr>
            <a:r>
              <a:rPr lang="en-GB" sz="2400" dirty="0">
                <a:latin typeface="Oswald Light" pitchFamily="2" charset="77"/>
              </a:rPr>
              <a:t>The maximum capacity for a vape tank is 2ml (that's 2ml of liquid though, not nicotine). The maximum amount of nicotine allowed in the liquid is 2mg of nicotine per 1ml of fluid. Otherwise expressed as 2mg/ml (or 2%).</a:t>
            </a:r>
          </a:p>
        </p:txBody>
      </p:sp>
    </p:spTree>
    <p:extLst>
      <p:ext uri="{BB962C8B-B14F-4D97-AF65-F5344CB8AC3E}">
        <p14:creationId xmlns:p14="http://schemas.microsoft.com/office/powerpoint/2010/main" val="251250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58C991-BC83-8122-9689-139228205CE9}"/>
              </a:ext>
            </a:extLst>
          </p:cNvPr>
          <p:cNvSpPr/>
          <p:nvPr/>
        </p:nvSpPr>
        <p:spPr>
          <a:xfrm>
            <a:off x="600074" y="2453769"/>
            <a:ext cx="1578350" cy="569686"/>
          </a:xfrm>
          <a:prstGeom prst="rect">
            <a:avLst/>
          </a:prstGeom>
          <a:solidFill>
            <a:srgbClr val="F4D61E">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2">
            <a:extLst>
              <a:ext uri="{FF2B5EF4-FFF2-40B4-BE49-F238E27FC236}">
                <a16:creationId xmlns:a16="http://schemas.microsoft.com/office/drawing/2014/main" id="{A8FBEAF0-ED5F-FB6C-696A-8809AC8FB85C}"/>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5</a:t>
            </a:r>
          </a:p>
        </p:txBody>
      </p:sp>
      <p:sp>
        <p:nvSpPr>
          <p:cNvPr id="11" name="Content Placeholder 2">
            <a:extLst>
              <a:ext uri="{FF2B5EF4-FFF2-40B4-BE49-F238E27FC236}">
                <a16:creationId xmlns:a16="http://schemas.microsoft.com/office/drawing/2014/main" id="{70772B6C-99C8-B67F-3ABD-EA49A9C312EC}"/>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The UK Government want England to be ‘smoke-free’ by when?</a:t>
            </a:r>
          </a:p>
          <a:p>
            <a:pPr marL="457200" indent="-457200">
              <a:lnSpc>
                <a:spcPct val="100000"/>
              </a:lnSpc>
              <a:buFont typeface="+mj-lt"/>
              <a:buAutoNum type="alphaLcParenR"/>
            </a:pPr>
            <a:r>
              <a:rPr lang="en-GB" sz="2500" dirty="0">
                <a:latin typeface="Oswald Light" pitchFamily="2" charset="77"/>
              </a:rPr>
              <a:t>2025</a:t>
            </a:r>
          </a:p>
          <a:p>
            <a:pPr marL="457200" indent="-457200">
              <a:lnSpc>
                <a:spcPct val="100000"/>
              </a:lnSpc>
              <a:buFont typeface="+mj-lt"/>
              <a:buAutoNum type="alphaLcParenR"/>
            </a:pPr>
            <a:r>
              <a:rPr lang="en-GB" sz="2500" dirty="0">
                <a:latin typeface="Oswald Light" pitchFamily="2" charset="77"/>
              </a:rPr>
              <a:t>2030</a:t>
            </a:r>
          </a:p>
          <a:p>
            <a:pPr marL="457200" indent="-457200">
              <a:lnSpc>
                <a:spcPct val="100000"/>
              </a:lnSpc>
              <a:buFont typeface="+mj-lt"/>
              <a:buAutoNum type="alphaLcParenR"/>
            </a:pPr>
            <a:r>
              <a:rPr lang="en-GB" sz="2500" dirty="0">
                <a:latin typeface="Oswald Light" pitchFamily="2" charset="77"/>
              </a:rPr>
              <a:t>2035 </a:t>
            </a:r>
          </a:p>
        </p:txBody>
      </p:sp>
      <p:sp>
        <p:nvSpPr>
          <p:cNvPr id="13" name="Content Placeholder 2">
            <a:extLst>
              <a:ext uri="{FF2B5EF4-FFF2-40B4-BE49-F238E27FC236}">
                <a16:creationId xmlns:a16="http://schemas.microsoft.com/office/drawing/2014/main" id="{B65BAD25-614B-08E4-84C5-E8EC9ACB6D7B}"/>
              </a:ext>
            </a:extLst>
          </p:cNvPr>
          <p:cNvSpPr txBox="1">
            <a:spLocks/>
          </p:cNvSpPr>
          <p:nvPr/>
        </p:nvSpPr>
        <p:spPr>
          <a:xfrm>
            <a:off x="712274" y="3833959"/>
            <a:ext cx="10989575" cy="1534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rgbClr val="3EC0C0"/>
                </a:solidFill>
                <a:latin typeface="Oswald Medium" pitchFamily="2" charset="77"/>
              </a:rPr>
              <a:t>Answer: 2030</a:t>
            </a:r>
          </a:p>
          <a:p>
            <a:pPr marL="0" indent="0">
              <a:lnSpc>
                <a:spcPct val="100000"/>
              </a:lnSpc>
              <a:buFont typeface="Arial" panose="020B0604020202020204" pitchFamily="34" charset="0"/>
              <a:buNone/>
            </a:pPr>
            <a:r>
              <a:rPr lang="en-GB" sz="2400" dirty="0">
                <a:latin typeface="Oswald Light" pitchFamily="2" charset="77"/>
              </a:rPr>
              <a:t>‘Smokefree’ will be achieved when adult smoking prevalence falls to 5% or less. </a:t>
            </a:r>
          </a:p>
          <a:p>
            <a:pPr marL="0" indent="0">
              <a:lnSpc>
                <a:spcPct val="100000"/>
              </a:lnSpc>
              <a:buFont typeface="Arial" panose="020B0604020202020204" pitchFamily="34" charset="0"/>
              <a:buNone/>
            </a:pPr>
            <a:r>
              <a:rPr lang="en-GB" sz="2400" dirty="0">
                <a:latin typeface="Oswald Light" pitchFamily="2" charset="77"/>
              </a:rPr>
              <a:t>However, The Kahn Report in 2022 found that </a:t>
            </a:r>
            <a:r>
              <a:rPr lang="en-GB" sz="2400" i="1" dirty="0">
                <a:latin typeface="Oswald Light" pitchFamily="2" charset="77"/>
              </a:rPr>
              <a:t>“without further action, England will miss the smokefree 2030 target by at least 7 years, and the poorest areas in society will not meet it until 2044”</a:t>
            </a:r>
          </a:p>
        </p:txBody>
      </p:sp>
    </p:spTree>
    <p:extLst>
      <p:ext uri="{BB962C8B-B14F-4D97-AF65-F5344CB8AC3E}">
        <p14:creationId xmlns:p14="http://schemas.microsoft.com/office/powerpoint/2010/main" val="4863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837FD-BB5C-3E84-0BBE-E83635239F5F}"/>
              </a:ext>
            </a:extLst>
          </p:cNvPr>
          <p:cNvSpPr txBox="1">
            <a:spLocks/>
          </p:cNvSpPr>
          <p:nvPr/>
        </p:nvSpPr>
        <p:spPr>
          <a:xfrm>
            <a:off x="601096" y="1425717"/>
            <a:ext cx="10989808" cy="14346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solidFill>
                  <a:srgbClr val="002060"/>
                </a:solidFill>
                <a:latin typeface="Oswald" pitchFamily="2" charset="77"/>
              </a:rPr>
              <a:t>Debate: Should the government </a:t>
            </a:r>
            <a:br>
              <a:rPr lang="en-GB" sz="4800" dirty="0">
                <a:solidFill>
                  <a:srgbClr val="002060"/>
                </a:solidFill>
                <a:latin typeface="Oswald" pitchFamily="2" charset="77"/>
              </a:rPr>
            </a:br>
            <a:r>
              <a:rPr lang="en-GB" sz="4800" dirty="0">
                <a:solidFill>
                  <a:srgbClr val="002060"/>
                </a:solidFill>
                <a:latin typeface="Oswald" pitchFamily="2" charset="77"/>
              </a:rPr>
              <a:t>ban the sale of disposable vapes?</a:t>
            </a:r>
          </a:p>
        </p:txBody>
      </p:sp>
      <p:sp>
        <p:nvSpPr>
          <p:cNvPr id="12" name="Title 1">
            <a:extLst>
              <a:ext uri="{FF2B5EF4-FFF2-40B4-BE49-F238E27FC236}">
                <a16:creationId xmlns:a16="http://schemas.microsoft.com/office/drawing/2014/main" id="{ADDAB146-5532-7E54-B22E-2AF88BB71EBE}"/>
              </a:ext>
            </a:extLst>
          </p:cNvPr>
          <p:cNvSpPr txBox="1">
            <a:spLocks/>
          </p:cNvSpPr>
          <p:nvPr/>
        </p:nvSpPr>
        <p:spPr>
          <a:xfrm>
            <a:off x="601096" y="3201447"/>
            <a:ext cx="10989808" cy="56859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latin typeface="Oswald Light" pitchFamily="2" charset="77"/>
              </a:rPr>
              <a:t>Keywords in this debate:</a:t>
            </a:r>
          </a:p>
        </p:txBody>
      </p:sp>
      <p:cxnSp>
        <p:nvCxnSpPr>
          <p:cNvPr id="13" name="Straight Connector 12">
            <a:extLst>
              <a:ext uri="{FF2B5EF4-FFF2-40B4-BE49-F238E27FC236}">
                <a16:creationId xmlns:a16="http://schemas.microsoft.com/office/drawing/2014/main" id="{0DBD435F-4C19-904B-BD88-A3A32F82AE77}"/>
              </a:ext>
            </a:extLst>
          </p:cNvPr>
          <p:cNvCxnSpPr>
            <a:cxnSpLocks/>
          </p:cNvCxnSpPr>
          <p:nvPr/>
        </p:nvCxnSpPr>
        <p:spPr>
          <a:xfrm>
            <a:off x="4868037" y="2900478"/>
            <a:ext cx="189575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DE5F88-329D-E853-7461-803D801DDCA2}"/>
              </a:ext>
            </a:extLst>
          </p:cNvPr>
          <p:cNvSpPr txBox="1"/>
          <p:nvPr/>
        </p:nvSpPr>
        <p:spPr>
          <a:xfrm>
            <a:off x="284290" y="3110965"/>
            <a:ext cx="3419102" cy="2537105"/>
          </a:xfrm>
          <a:prstGeom prst="rect">
            <a:avLst/>
          </a:prstGeom>
          <a:noFill/>
        </p:spPr>
        <p:txBody>
          <a:bodyPr wrap="square">
            <a:spAutoFit/>
          </a:bodyPr>
          <a:lstStyle/>
          <a:p>
            <a:pPr algn="ctr">
              <a:lnSpc>
                <a:spcPct val="115000"/>
              </a:lnSpc>
              <a:spcAft>
                <a:spcPts val="1600"/>
              </a:spcAft>
              <a:buClr>
                <a:schemeClr val="dk1"/>
              </a:buClr>
              <a:buSzPts val="1100"/>
            </a:pPr>
            <a:r>
              <a:rPr lang="en-GB" sz="2000" dirty="0">
                <a:solidFill>
                  <a:srgbClr val="5AC9CA"/>
                </a:solidFill>
                <a:latin typeface="Oswald Medium" pitchFamily="2" charset="77"/>
              </a:rPr>
              <a:t>Disposable vapes</a:t>
            </a:r>
          </a:p>
          <a:p>
            <a:pPr algn="ctr">
              <a:lnSpc>
                <a:spcPct val="115000"/>
              </a:lnSpc>
              <a:spcAft>
                <a:spcPts val="1600"/>
              </a:spcAft>
              <a:buClr>
                <a:schemeClr val="dk1"/>
              </a:buClr>
              <a:buSzPts val="1100"/>
            </a:pPr>
            <a:r>
              <a:rPr lang="en-GB" dirty="0">
                <a:latin typeface="Oswald Light" pitchFamily="2" charset="77"/>
              </a:rPr>
              <a:t> Disposable vapes come ready to use, prefilled with e-liquid and can be used straight away. Once the e-liquid or the battery runs out they cannot be recharged or refilled so they are then thrown away </a:t>
            </a:r>
          </a:p>
        </p:txBody>
      </p:sp>
      <p:sp>
        <p:nvSpPr>
          <p:cNvPr id="19" name="TextBox 18">
            <a:extLst>
              <a:ext uri="{FF2B5EF4-FFF2-40B4-BE49-F238E27FC236}">
                <a16:creationId xmlns:a16="http://schemas.microsoft.com/office/drawing/2014/main" id="{C732F919-A8A6-973B-AE2A-E3188F0FCA64}"/>
              </a:ext>
            </a:extLst>
          </p:cNvPr>
          <p:cNvSpPr txBox="1"/>
          <p:nvPr/>
        </p:nvSpPr>
        <p:spPr>
          <a:xfrm>
            <a:off x="4386449" y="4009223"/>
            <a:ext cx="3419102" cy="1581459"/>
          </a:xfrm>
          <a:prstGeom prst="rect">
            <a:avLst/>
          </a:prstGeom>
          <a:noFill/>
        </p:spPr>
        <p:txBody>
          <a:bodyPr wrap="square">
            <a:spAutoFit/>
          </a:bodyPr>
          <a:lstStyle/>
          <a:p>
            <a:pPr algn="ctr">
              <a:lnSpc>
                <a:spcPct val="115000"/>
              </a:lnSpc>
              <a:spcAft>
                <a:spcPts val="1600"/>
              </a:spcAft>
              <a:buClr>
                <a:schemeClr val="dk1"/>
              </a:buClr>
              <a:buSzPts val="1100"/>
            </a:pPr>
            <a:r>
              <a:rPr lang="en-GB" sz="2000" dirty="0">
                <a:solidFill>
                  <a:srgbClr val="5AC9CA"/>
                </a:solidFill>
                <a:latin typeface="Oswald Medium" pitchFamily="2" charset="77"/>
              </a:rPr>
              <a:t>To ban (something)</a:t>
            </a:r>
          </a:p>
          <a:p>
            <a:pPr algn="ctr">
              <a:lnSpc>
                <a:spcPct val="115000"/>
              </a:lnSpc>
              <a:spcAft>
                <a:spcPts val="1600"/>
              </a:spcAft>
              <a:buClr>
                <a:schemeClr val="dk1"/>
              </a:buClr>
              <a:buSzPts val="1100"/>
            </a:pPr>
            <a:r>
              <a:rPr lang="en-GB" dirty="0">
                <a:latin typeface="Oswald Light" pitchFamily="2" charset="77"/>
              </a:rPr>
              <a:t> To prohibit or not allow (something to happen). For instance, the sale of Ketamine is banned. </a:t>
            </a:r>
          </a:p>
        </p:txBody>
      </p:sp>
      <p:sp>
        <p:nvSpPr>
          <p:cNvPr id="20" name="TextBox 19">
            <a:extLst>
              <a:ext uri="{FF2B5EF4-FFF2-40B4-BE49-F238E27FC236}">
                <a16:creationId xmlns:a16="http://schemas.microsoft.com/office/drawing/2014/main" id="{0D498A7C-7A32-C450-BE43-E01A79D9F0FB}"/>
              </a:ext>
            </a:extLst>
          </p:cNvPr>
          <p:cNvSpPr txBox="1"/>
          <p:nvPr/>
        </p:nvSpPr>
        <p:spPr>
          <a:xfrm>
            <a:off x="8488608" y="3110965"/>
            <a:ext cx="3419102" cy="2218556"/>
          </a:xfrm>
          <a:prstGeom prst="rect">
            <a:avLst/>
          </a:prstGeom>
          <a:noFill/>
        </p:spPr>
        <p:txBody>
          <a:bodyPr wrap="square">
            <a:spAutoFit/>
          </a:bodyPr>
          <a:lstStyle/>
          <a:p>
            <a:pPr algn="ctr">
              <a:lnSpc>
                <a:spcPct val="115000"/>
              </a:lnSpc>
              <a:spcAft>
                <a:spcPts val="1600"/>
              </a:spcAft>
              <a:buClr>
                <a:schemeClr val="dk1"/>
              </a:buClr>
              <a:buSzPts val="1100"/>
            </a:pPr>
            <a:r>
              <a:rPr lang="en-GB" sz="2000" dirty="0">
                <a:solidFill>
                  <a:srgbClr val="5AC9CA"/>
                </a:solidFill>
                <a:latin typeface="Oswald Medium" pitchFamily="2" charset="77"/>
              </a:rPr>
              <a:t>Regulation</a:t>
            </a:r>
            <a:r>
              <a:rPr lang="en-GB" sz="2000" dirty="0">
                <a:latin typeface="Oswald Medium" pitchFamily="2" charset="77"/>
              </a:rPr>
              <a:t> </a:t>
            </a:r>
          </a:p>
          <a:p>
            <a:pPr algn="ctr">
              <a:lnSpc>
                <a:spcPct val="115000"/>
              </a:lnSpc>
              <a:spcAft>
                <a:spcPts val="1600"/>
              </a:spcAft>
              <a:buClr>
                <a:schemeClr val="dk1"/>
              </a:buClr>
              <a:buSzPts val="1100"/>
            </a:pPr>
            <a:r>
              <a:rPr lang="en-GB" dirty="0">
                <a:latin typeface="Oswald Light" pitchFamily="2" charset="77"/>
              </a:rPr>
              <a:t> To restrict or control the use of something according to a set of established criteria. For instance,</a:t>
            </a:r>
            <a:r>
              <a:rPr lang="en-GB" dirty="0">
                <a:solidFill>
                  <a:srgbClr val="FF6699"/>
                </a:solidFill>
                <a:latin typeface="Oswald Light" pitchFamily="2" charset="77"/>
              </a:rPr>
              <a:t> </a:t>
            </a:r>
            <a:r>
              <a:rPr lang="en-GB" b="1" dirty="0">
                <a:solidFill>
                  <a:srgbClr val="FA7292"/>
                </a:solidFill>
                <a:latin typeface="Oswald Light" pitchFamily="2" charset="77"/>
              </a:rPr>
              <a:t>the sale of alcohol is regulated</a:t>
            </a:r>
            <a:r>
              <a:rPr lang="en-GB" dirty="0">
                <a:latin typeface="Oswald Light" pitchFamily="2" charset="77"/>
              </a:rPr>
              <a:t>. It cannot be sold in shops to under 18s.</a:t>
            </a:r>
          </a:p>
        </p:txBody>
      </p:sp>
    </p:spTree>
    <p:extLst>
      <p:ext uri="{BB962C8B-B14F-4D97-AF65-F5344CB8AC3E}">
        <p14:creationId xmlns:p14="http://schemas.microsoft.com/office/powerpoint/2010/main" val="342161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2">
            <a:extLst>
              <a:ext uri="{FF2B5EF4-FFF2-40B4-BE49-F238E27FC236}">
                <a16:creationId xmlns:a16="http://schemas.microsoft.com/office/drawing/2014/main" id="{FA0A2778-495C-A502-97B3-4B9CB7162816}"/>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Why are we debating this? </a:t>
            </a:r>
          </a:p>
        </p:txBody>
      </p:sp>
      <p:sp>
        <p:nvSpPr>
          <p:cNvPr id="8" name="Text Placeholder 22">
            <a:extLst>
              <a:ext uri="{FF2B5EF4-FFF2-40B4-BE49-F238E27FC236}">
                <a16:creationId xmlns:a16="http://schemas.microsoft.com/office/drawing/2014/main" id="{A446BE66-9065-F534-161E-38E2E031D295}"/>
              </a:ext>
            </a:extLst>
          </p:cNvPr>
          <p:cNvSpPr txBox="1">
            <a:spLocks/>
          </p:cNvSpPr>
          <p:nvPr/>
        </p:nvSpPr>
        <p:spPr>
          <a:xfrm>
            <a:off x="712275" y="1117600"/>
            <a:ext cx="5188462"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3EC0C0"/>
                </a:solidFill>
                <a:latin typeface="Oswald Light" pitchFamily="2" charset="77"/>
              </a:rPr>
              <a:t>What we already know… </a:t>
            </a:r>
          </a:p>
        </p:txBody>
      </p:sp>
      <p:sp>
        <p:nvSpPr>
          <p:cNvPr id="9" name="Content Placeholder 2">
            <a:extLst>
              <a:ext uri="{FF2B5EF4-FFF2-40B4-BE49-F238E27FC236}">
                <a16:creationId xmlns:a16="http://schemas.microsoft.com/office/drawing/2014/main" id="{DFF71D53-993A-325B-B9DF-99964ED355B2}"/>
              </a:ext>
            </a:extLst>
          </p:cNvPr>
          <p:cNvSpPr txBox="1">
            <a:spLocks/>
          </p:cNvSpPr>
          <p:nvPr/>
        </p:nvSpPr>
        <p:spPr>
          <a:xfrm>
            <a:off x="712275" y="1699531"/>
            <a:ext cx="10705367" cy="3786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dirty="0">
                <a:latin typeface="Oswald Light" pitchFamily="2" charset="77"/>
              </a:rPr>
              <a:t>There are lots of views on different elements of vaping such as the concerns around the health impact of</a:t>
            </a:r>
            <a:r>
              <a:rPr lang="en-GB" b="1" dirty="0">
                <a:latin typeface="Oswald Light" pitchFamily="2" charset="77"/>
              </a:rPr>
              <a:t> </a:t>
            </a:r>
            <a:r>
              <a:rPr lang="en-GB" b="1" dirty="0">
                <a:solidFill>
                  <a:srgbClr val="FA7292"/>
                </a:solidFill>
                <a:latin typeface="Oswald Light" pitchFamily="2" charset="77"/>
              </a:rPr>
              <a:t>inhaling nicotine</a:t>
            </a:r>
            <a:r>
              <a:rPr lang="en-GB" dirty="0">
                <a:latin typeface="Oswald Light" pitchFamily="2" charset="77"/>
              </a:rPr>
              <a:t>.</a:t>
            </a:r>
          </a:p>
          <a:p>
            <a:pPr>
              <a:lnSpc>
                <a:spcPct val="100000"/>
              </a:lnSpc>
              <a:buClr>
                <a:srgbClr val="F4D61E"/>
              </a:buClr>
            </a:pPr>
            <a:r>
              <a:rPr lang="en-GB" dirty="0">
                <a:latin typeface="Oswald Light" pitchFamily="2" charset="77"/>
              </a:rPr>
              <a:t>In this lesson we want to focus on one of the questions that concern people when it comes to vaping, specifically the issue of </a:t>
            </a:r>
            <a:r>
              <a:rPr lang="en-GB" b="1" dirty="0">
                <a:solidFill>
                  <a:srgbClr val="FA7292"/>
                </a:solidFill>
                <a:latin typeface="Oswald Light" pitchFamily="2" charset="77"/>
              </a:rPr>
              <a:t>disposable vapes</a:t>
            </a:r>
            <a:r>
              <a:rPr lang="en-GB" dirty="0">
                <a:latin typeface="Oswald Light" pitchFamily="2" charset="77"/>
              </a:rPr>
              <a:t>.</a:t>
            </a:r>
          </a:p>
          <a:p>
            <a:pPr>
              <a:lnSpc>
                <a:spcPct val="100000"/>
              </a:lnSpc>
              <a:buClr>
                <a:srgbClr val="F4D61E"/>
              </a:buClr>
            </a:pPr>
            <a:r>
              <a:rPr lang="en-GB" dirty="0">
                <a:latin typeface="Oswald Light" pitchFamily="2" charset="77"/>
              </a:rPr>
              <a:t>There are lots of types of vapes. For instance, refillable vapes. Disposable vapes come ready to use, prefilled with e-liquid and can be used straight away. Once the e-liquid or the battery runs out they cannot be recharged or refilled so they are then thrown away. </a:t>
            </a:r>
          </a:p>
        </p:txBody>
      </p:sp>
    </p:spTree>
    <p:extLst>
      <p:ext uri="{BB962C8B-B14F-4D97-AF65-F5344CB8AC3E}">
        <p14:creationId xmlns:p14="http://schemas.microsoft.com/office/powerpoint/2010/main" val="29564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2">
            <a:extLst>
              <a:ext uri="{FF2B5EF4-FFF2-40B4-BE49-F238E27FC236}">
                <a16:creationId xmlns:a16="http://schemas.microsoft.com/office/drawing/2014/main" id="{1DE7C09A-8017-842C-EA7C-759F47E3CA34}"/>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Why are we debating this? </a:t>
            </a:r>
          </a:p>
        </p:txBody>
      </p:sp>
      <p:sp>
        <p:nvSpPr>
          <p:cNvPr id="7" name="Text Placeholder 22">
            <a:extLst>
              <a:ext uri="{FF2B5EF4-FFF2-40B4-BE49-F238E27FC236}">
                <a16:creationId xmlns:a16="http://schemas.microsoft.com/office/drawing/2014/main" id="{967573FF-A91A-F54A-6255-9D824D483A6F}"/>
              </a:ext>
            </a:extLst>
          </p:cNvPr>
          <p:cNvSpPr txBox="1">
            <a:spLocks/>
          </p:cNvSpPr>
          <p:nvPr/>
        </p:nvSpPr>
        <p:spPr>
          <a:xfrm>
            <a:off x="712276" y="1136961"/>
            <a:ext cx="5188462"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3EC0C0"/>
                </a:solidFill>
                <a:latin typeface="Oswald Light" pitchFamily="2" charset="77"/>
              </a:rPr>
              <a:t>Important context…</a:t>
            </a:r>
          </a:p>
        </p:txBody>
      </p:sp>
      <p:pic>
        <p:nvPicPr>
          <p:cNvPr id="8" name="Picture 7">
            <a:extLst>
              <a:ext uri="{FF2B5EF4-FFF2-40B4-BE49-F238E27FC236}">
                <a16:creationId xmlns:a16="http://schemas.microsoft.com/office/drawing/2014/main" id="{C980EDE9-4332-2FCB-4276-3936CB20391B}"/>
              </a:ext>
            </a:extLst>
          </p:cNvPr>
          <p:cNvPicPr>
            <a:picLocks noChangeAspect="1"/>
          </p:cNvPicPr>
          <p:nvPr/>
        </p:nvPicPr>
        <p:blipFill rotWithShape="1">
          <a:blip r:embed="rId3"/>
          <a:srcRect l="23630" t="20090" r="24076" b="20527"/>
          <a:stretch/>
        </p:blipFill>
        <p:spPr>
          <a:xfrm>
            <a:off x="410222" y="1594960"/>
            <a:ext cx="6459805" cy="4126079"/>
          </a:xfrm>
          <a:prstGeom prst="rect">
            <a:avLst/>
          </a:prstGeom>
        </p:spPr>
      </p:pic>
      <p:sp>
        <p:nvSpPr>
          <p:cNvPr id="9" name="Content Placeholder 2">
            <a:extLst>
              <a:ext uri="{FF2B5EF4-FFF2-40B4-BE49-F238E27FC236}">
                <a16:creationId xmlns:a16="http://schemas.microsoft.com/office/drawing/2014/main" id="{961A88C3-B2DC-A849-6A49-C726FFE38792}"/>
              </a:ext>
            </a:extLst>
          </p:cNvPr>
          <p:cNvSpPr txBox="1">
            <a:spLocks/>
          </p:cNvSpPr>
          <p:nvPr/>
        </p:nvSpPr>
        <p:spPr>
          <a:xfrm>
            <a:off x="6858441" y="1506447"/>
            <a:ext cx="4530284" cy="11453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200" dirty="0">
                <a:latin typeface="Oswald Light" pitchFamily="2" charset="77"/>
              </a:rPr>
              <a:t>Younger adults are mostly driving the increase in using </a:t>
            </a:r>
            <a:r>
              <a:rPr lang="en-GB" sz="2200" b="1" dirty="0">
                <a:solidFill>
                  <a:srgbClr val="FA7292"/>
                </a:solidFill>
                <a:latin typeface="Oswald Light" pitchFamily="2" charset="77"/>
              </a:rPr>
              <a:t>disposable e-cigarettes </a:t>
            </a:r>
            <a:r>
              <a:rPr lang="en-GB" sz="2200" dirty="0">
                <a:latin typeface="Oswald Light" pitchFamily="2" charset="77"/>
              </a:rPr>
              <a:t>as the main type of e-cigarette. </a:t>
            </a:r>
          </a:p>
        </p:txBody>
      </p:sp>
      <p:cxnSp>
        <p:nvCxnSpPr>
          <p:cNvPr id="10" name="Straight Connector 9">
            <a:extLst>
              <a:ext uri="{FF2B5EF4-FFF2-40B4-BE49-F238E27FC236}">
                <a16:creationId xmlns:a16="http://schemas.microsoft.com/office/drawing/2014/main" id="{DA6241EF-D719-6901-FCFA-63ECD953A645}"/>
              </a:ext>
            </a:extLst>
          </p:cNvPr>
          <p:cNvCxnSpPr>
            <a:cxnSpLocks/>
          </p:cNvCxnSpPr>
          <p:nvPr/>
        </p:nvCxnSpPr>
        <p:spPr>
          <a:xfrm>
            <a:off x="7010400" y="2689226"/>
            <a:ext cx="4414838"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6B97D1C-1A93-F721-EB73-BB58983A9EB8}"/>
              </a:ext>
            </a:extLst>
          </p:cNvPr>
          <p:cNvSpPr txBox="1">
            <a:spLocks/>
          </p:cNvSpPr>
          <p:nvPr/>
        </p:nvSpPr>
        <p:spPr>
          <a:xfrm>
            <a:off x="6858441" y="2892565"/>
            <a:ext cx="4530284" cy="11453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200" dirty="0">
                <a:latin typeface="Oswald Light" pitchFamily="2" charset="77"/>
              </a:rPr>
              <a:t>For 18-24 year olds, more than half of current e-cigarettes users (57%) use disposables as their main type in 2023, an increase from only 2.8% in 2021. </a:t>
            </a:r>
          </a:p>
        </p:txBody>
      </p:sp>
      <p:cxnSp>
        <p:nvCxnSpPr>
          <p:cNvPr id="13" name="Straight Connector 12">
            <a:extLst>
              <a:ext uri="{FF2B5EF4-FFF2-40B4-BE49-F238E27FC236}">
                <a16:creationId xmlns:a16="http://schemas.microsoft.com/office/drawing/2014/main" id="{AB4EB8B7-858F-A508-3DC7-58665E241034}"/>
              </a:ext>
            </a:extLst>
          </p:cNvPr>
          <p:cNvCxnSpPr>
            <a:cxnSpLocks/>
          </p:cNvCxnSpPr>
          <p:nvPr/>
        </p:nvCxnSpPr>
        <p:spPr>
          <a:xfrm>
            <a:off x="7010400" y="4487546"/>
            <a:ext cx="4414838"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EE3BD3A-705E-FE5D-D4E8-A6EDE4F52932}"/>
              </a:ext>
            </a:extLst>
          </p:cNvPr>
          <p:cNvSpPr txBox="1">
            <a:spLocks/>
          </p:cNvSpPr>
          <p:nvPr/>
        </p:nvSpPr>
        <p:spPr>
          <a:xfrm>
            <a:off x="6858441" y="4697646"/>
            <a:ext cx="4530284" cy="10233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200" dirty="0">
                <a:latin typeface="Oswald Light" pitchFamily="2" charset="77"/>
              </a:rPr>
              <a:t>In 2023, disposable e-cigarettes are also the most popular main device type among 11-17 year old e-cigarette users (69%).</a:t>
            </a:r>
          </a:p>
        </p:txBody>
      </p:sp>
    </p:spTree>
    <p:extLst>
      <p:ext uri="{BB962C8B-B14F-4D97-AF65-F5344CB8AC3E}">
        <p14:creationId xmlns:p14="http://schemas.microsoft.com/office/powerpoint/2010/main" val="137923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esson 3: 'Should disposable vapes be banned?' with Dr. Harry Tattan-Birch">
            <a:hlinkClick r:id="" action="ppaction://media"/>
            <a:extLst>
              <a:ext uri="{FF2B5EF4-FFF2-40B4-BE49-F238E27FC236}">
                <a16:creationId xmlns:a16="http://schemas.microsoft.com/office/drawing/2014/main" id="{5A50C46E-45C6-695F-0E67-E7D4E3E68222}"/>
              </a:ext>
            </a:extLst>
          </p:cNvPr>
          <p:cNvPicPr>
            <a:picLocks noRot="1" noChangeAspect="1"/>
          </p:cNvPicPr>
          <p:nvPr>
            <a:videoFile r:link="rId1"/>
          </p:nvPr>
        </p:nvPicPr>
        <p:blipFill>
          <a:blip r:embed="rId4"/>
          <a:stretch>
            <a:fillRect/>
          </a:stretch>
        </p:blipFill>
        <p:spPr>
          <a:xfrm>
            <a:off x="4357519" y="1426065"/>
            <a:ext cx="7090033" cy="4005869"/>
          </a:xfrm>
          <a:prstGeom prst="rect">
            <a:avLst/>
          </a:prstGeom>
        </p:spPr>
      </p:pic>
      <p:sp>
        <p:nvSpPr>
          <p:cNvPr id="5" name="TextBox 4">
            <a:extLst>
              <a:ext uri="{FF2B5EF4-FFF2-40B4-BE49-F238E27FC236}">
                <a16:creationId xmlns:a16="http://schemas.microsoft.com/office/drawing/2014/main" id="{CCE2FC57-9D56-064B-57A4-A5BEDC7F5B72}"/>
              </a:ext>
            </a:extLst>
          </p:cNvPr>
          <p:cNvSpPr txBox="1"/>
          <p:nvPr/>
        </p:nvSpPr>
        <p:spPr>
          <a:xfrm>
            <a:off x="744448" y="1283961"/>
            <a:ext cx="3308568" cy="461665"/>
          </a:xfrm>
          <a:prstGeom prst="rect">
            <a:avLst/>
          </a:prstGeom>
          <a:noFill/>
        </p:spPr>
        <p:txBody>
          <a:bodyPr wrap="square">
            <a:spAutoFit/>
          </a:bodyPr>
          <a:lstStyle/>
          <a:p>
            <a:pPr marL="0" indent="0">
              <a:buFont typeface="Arial" panose="020B0604020202020204" pitchFamily="34" charset="0"/>
              <a:buNone/>
            </a:pPr>
            <a:r>
              <a:rPr lang="en-GB" sz="2400" dirty="0">
                <a:latin typeface="Oswald Light" pitchFamily="2" charset="77"/>
              </a:rPr>
              <a:t>Watch the video:</a:t>
            </a:r>
          </a:p>
        </p:txBody>
      </p:sp>
      <p:sp>
        <p:nvSpPr>
          <p:cNvPr id="6" name="Text Placeholder 22">
            <a:extLst>
              <a:ext uri="{FF2B5EF4-FFF2-40B4-BE49-F238E27FC236}">
                <a16:creationId xmlns:a16="http://schemas.microsoft.com/office/drawing/2014/main" id="{DC1450A1-89D1-B0A8-4CBB-A1F84769826F}"/>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Should disposable vapes be banned?</a:t>
            </a:r>
          </a:p>
        </p:txBody>
      </p:sp>
    </p:spTree>
    <p:extLst>
      <p:ext uri="{BB962C8B-B14F-4D97-AF65-F5344CB8AC3E}">
        <p14:creationId xmlns:p14="http://schemas.microsoft.com/office/powerpoint/2010/main" val="13678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2">
            <a:extLst>
              <a:ext uri="{FF2B5EF4-FFF2-40B4-BE49-F238E27FC236}">
                <a16:creationId xmlns:a16="http://schemas.microsoft.com/office/drawing/2014/main" id="{6DF8EB07-7269-2D7F-53EB-5244E2ECA2B9}"/>
              </a:ext>
            </a:extLst>
          </p:cNvPr>
          <p:cNvSpPr txBox="1">
            <a:spLocks/>
          </p:cNvSpPr>
          <p:nvPr/>
        </p:nvSpPr>
        <p:spPr>
          <a:xfrm>
            <a:off x="712276" y="510956"/>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Preparing for the debate</a:t>
            </a:r>
          </a:p>
        </p:txBody>
      </p:sp>
      <p:sp>
        <p:nvSpPr>
          <p:cNvPr id="12" name="Text Placeholder 22">
            <a:extLst>
              <a:ext uri="{FF2B5EF4-FFF2-40B4-BE49-F238E27FC236}">
                <a16:creationId xmlns:a16="http://schemas.microsoft.com/office/drawing/2014/main" id="{54D60F95-AD1B-2B9E-3607-C1FDB261EFA9}"/>
              </a:ext>
            </a:extLst>
          </p:cNvPr>
          <p:cNvSpPr txBox="1">
            <a:spLocks/>
          </p:cNvSpPr>
          <p:nvPr/>
        </p:nvSpPr>
        <p:spPr>
          <a:xfrm>
            <a:off x="712276" y="1249685"/>
            <a:ext cx="7282546"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rgbClr val="5AC9CA"/>
                </a:solidFill>
                <a:latin typeface="Oswald Light" pitchFamily="2" charset="77"/>
              </a:rPr>
              <a:t>Should the government ban the sale of disposable vapes?</a:t>
            </a:r>
          </a:p>
        </p:txBody>
      </p:sp>
      <p:sp>
        <p:nvSpPr>
          <p:cNvPr id="13" name="Content Placeholder 2">
            <a:extLst>
              <a:ext uri="{FF2B5EF4-FFF2-40B4-BE49-F238E27FC236}">
                <a16:creationId xmlns:a16="http://schemas.microsoft.com/office/drawing/2014/main" id="{58102116-A98D-712D-88CB-964FEFD09266}"/>
              </a:ext>
            </a:extLst>
          </p:cNvPr>
          <p:cNvSpPr txBox="1">
            <a:spLocks/>
          </p:cNvSpPr>
          <p:nvPr/>
        </p:nvSpPr>
        <p:spPr>
          <a:xfrm>
            <a:off x="712276" y="2071313"/>
            <a:ext cx="6709604" cy="6566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200" dirty="0">
                <a:latin typeface="Oswald Light" pitchFamily="2" charset="77"/>
              </a:rPr>
              <a:t>You will be given a card with an argument on…</a:t>
            </a:r>
          </a:p>
        </p:txBody>
      </p:sp>
      <p:cxnSp>
        <p:nvCxnSpPr>
          <p:cNvPr id="14" name="Straight Connector 13">
            <a:extLst>
              <a:ext uri="{FF2B5EF4-FFF2-40B4-BE49-F238E27FC236}">
                <a16:creationId xmlns:a16="http://schemas.microsoft.com/office/drawing/2014/main" id="{DF7B6F4C-F777-DE3C-7E73-EE412E23B9DB}"/>
              </a:ext>
            </a:extLst>
          </p:cNvPr>
          <p:cNvCxnSpPr>
            <a:cxnSpLocks/>
          </p:cNvCxnSpPr>
          <p:nvPr/>
        </p:nvCxnSpPr>
        <p:spPr>
          <a:xfrm>
            <a:off x="803275" y="2673986"/>
            <a:ext cx="677100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9DF80D27-DF09-1CBF-8525-492A8ECD8DC7}"/>
              </a:ext>
            </a:extLst>
          </p:cNvPr>
          <p:cNvSpPr txBox="1">
            <a:spLocks/>
          </p:cNvSpPr>
          <p:nvPr/>
        </p:nvSpPr>
        <p:spPr>
          <a:xfrm>
            <a:off x="712276" y="2848984"/>
            <a:ext cx="6709604" cy="19368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4D61E"/>
              </a:buClr>
              <a:buNone/>
            </a:pPr>
            <a:r>
              <a:rPr lang="en-GB" sz="2200" dirty="0">
                <a:latin typeface="Oswald Light" pitchFamily="2" charset="77"/>
              </a:rPr>
              <a:t>Find another person to talk to…</a:t>
            </a:r>
          </a:p>
          <a:p>
            <a:pPr>
              <a:lnSpc>
                <a:spcPct val="100000"/>
              </a:lnSpc>
              <a:buClr>
                <a:srgbClr val="F4D61E"/>
              </a:buClr>
            </a:pPr>
            <a:r>
              <a:rPr lang="en-GB" sz="2200" dirty="0">
                <a:latin typeface="Oswald Light" pitchFamily="2" charset="77"/>
              </a:rPr>
              <a:t>if your arguments are for </a:t>
            </a:r>
            <a:r>
              <a:rPr lang="en-GB" sz="2200" dirty="0">
                <a:solidFill>
                  <a:srgbClr val="FA7292"/>
                </a:solidFill>
                <a:latin typeface="Oswald Light" pitchFamily="2" charset="77"/>
              </a:rPr>
              <a:t>the same side </a:t>
            </a:r>
            <a:r>
              <a:rPr lang="en-GB" sz="2200" dirty="0">
                <a:latin typeface="Oswald Light" pitchFamily="2" charset="77"/>
              </a:rPr>
              <a:t>of the debate, whose argument is strongest? Why?</a:t>
            </a:r>
          </a:p>
          <a:p>
            <a:pPr>
              <a:lnSpc>
                <a:spcPct val="100000"/>
              </a:lnSpc>
              <a:buClr>
                <a:srgbClr val="F4D61E"/>
              </a:buClr>
            </a:pPr>
            <a:r>
              <a:rPr lang="en-GB" sz="2200" dirty="0">
                <a:latin typeface="Oswald Light" pitchFamily="2" charset="77"/>
              </a:rPr>
              <a:t>if your arguments are for </a:t>
            </a:r>
            <a:r>
              <a:rPr lang="en-GB" sz="2200" dirty="0">
                <a:solidFill>
                  <a:srgbClr val="FA7292"/>
                </a:solidFill>
                <a:latin typeface="Oswald Light" pitchFamily="2" charset="77"/>
              </a:rPr>
              <a:t>opposite sides </a:t>
            </a:r>
            <a:r>
              <a:rPr lang="en-GB" sz="2200" dirty="0">
                <a:latin typeface="Oswald Light" pitchFamily="2" charset="77"/>
              </a:rPr>
              <a:t>of the debate, whose argument should win? Why?</a:t>
            </a:r>
          </a:p>
        </p:txBody>
      </p:sp>
      <p:sp>
        <p:nvSpPr>
          <p:cNvPr id="20" name="Content Placeholder 2">
            <a:extLst>
              <a:ext uri="{FF2B5EF4-FFF2-40B4-BE49-F238E27FC236}">
                <a16:creationId xmlns:a16="http://schemas.microsoft.com/office/drawing/2014/main" id="{3AA38946-FD9C-1FC2-3710-D22D42FC1AD1}"/>
              </a:ext>
            </a:extLst>
          </p:cNvPr>
          <p:cNvSpPr txBox="1">
            <a:spLocks/>
          </p:cNvSpPr>
          <p:nvPr/>
        </p:nvSpPr>
        <p:spPr>
          <a:xfrm>
            <a:off x="712276" y="5159699"/>
            <a:ext cx="6709604" cy="46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200" dirty="0">
                <a:latin typeface="Oswald Light" pitchFamily="2" charset="77"/>
              </a:rPr>
              <a:t>Swap cards with that person and repeat the process. </a:t>
            </a:r>
          </a:p>
        </p:txBody>
      </p:sp>
      <p:cxnSp>
        <p:nvCxnSpPr>
          <p:cNvPr id="24" name="Straight Connector 23">
            <a:extLst>
              <a:ext uri="{FF2B5EF4-FFF2-40B4-BE49-F238E27FC236}">
                <a16:creationId xmlns:a16="http://schemas.microsoft.com/office/drawing/2014/main" id="{D08E628C-722F-4C95-3F67-589793EB3A26}"/>
              </a:ext>
            </a:extLst>
          </p:cNvPr>
          <p:cNvCxnSpPr>
            <a:cxnSpLocks/>
          </p:cNvCxnSpPr>
          <p:nvPr/>
        </p:nvCxnSpPr>
        <p:spPr>
          <a:xfrm>
            <a:off x="803275" y="4959986"/>
            <a:ext cx="677100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6D4AC50-6A4B-774D-1C92-24649828A603}"/>
              </a:ext>
            </a:extLst>
          </p:cNvPr>
          <p:cNvSpPr/>
          <p:nvPr/>
        </p:nvSpPr>
        <p:spPr>
          <a:xfrm>
            <a:off x="8214360" y="1575935"/>
            <a:ext cx="3174365" cy="4008096"/>
          </a:xfrm>
          <a:prstGeom prst="rect">
            <a:avLst/>
          </a:prstGeom>
          <a:solidFill>
            <a:srgbClr val="3EC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08D7719-3E33-B1E9-B3D9-A9BD2C49D896}"/>
              </a:ext>
            </a:extLst>
          </p:cNvPr>
          <p:cNvSpPr txBox="1"/>
          <p:nvPr/>
        </p:nvSpPr>
        <p:spPr>
          <a:xfrm>
            <a:off x="8656319" y="3429000"/>
            <a:ext cx="2343865" cy="2015936"/>
          </a:xfrm>
          <a:prstGeom prst="rect">
            <a:avLst/>
          </a:prstGeom>
          <a:noFill/>
        </p:spPr>
        <p:txBody>
          <a:bodyPr wrap="square">
            <a:spAutoFit/>
          </a:bodyPr>
          <a:lstStyle/>
          <a:p>
            <a:pPr algn="ctr"/>
            <a:r>
              <a:rPr lang="en-GB" sz="2500" dirty="0">
                <a:solidFill>
                  <a:schemeClr val="bg1"/>
                </a:solidFill>
                <a:latin typeface="Oswald" pitchFamily="2" charset="77"/>
              </a:rPr>
              <a:t>TIP: Aim to talk to each person for about one minute before finding someone else.</a:t>
            </a:r>
          </a:p>
        </p:txBody>
      </p:sp>
      <p:grpSp>
        <p:nvGrpSpPr>
          <p:cNvPr id="27" name="Graphic 10">
            <a:extLst>
              <a:ext uri="{FF2B5EF4-FFF2-40B4-BE49-F238E27FC236}">
                <a16:creationId xmlns:a16="http://schemas.microsoft.com/office/drawing/2014/main" id="{0213D075-71F5-B3D1-229F-0B82C00B9A4B}"/>
              </a:ext>
            </a:extLst>
          </p:cNvPr>
          <p:cNvGrpSpPr/>
          <p:nvPr/>
        </p:nvGrpSpPr>
        <p:grpSpPr>
          <a:xfrm>
            <a:off x="9219193" y="1985964"/>
            <a:ext cx="1218115" cy="1208041"/>
            <a:chOff x="3683682" y="4960580"/>
            <a:chExt cx="900336" cy="892890"/>
          </a:xfrm>
          <a:solidFill>
            <a:srgbClr val="F4D61E"/>
          </a:solidFill>
        </p:grpSpPr>
        <p:sp>
          <p:nvSpPr>
            <p:cNvPr id="28" name="Freeform 27">
              <a:extLst>
                <a:ext uri="{FF2B5EF4-FFF2-40B4-BE49-F238E27FC236}">
                  <a16:creationId xmlns:a16="http://schemas.microsoft.com/office/drawing/2014/main" id="{29B58B1C-1E82-0BBD-794F-F9B095D6A9D6}"/>
                </a:ext>
              </a:extLst>
            </p:cNvPr>
            <p:cNvSpPr/>
            <p:nvPr/>
          </p:nvSpPr>
          <p:spPr>
            <a:xfrm>
              <a:off x="3821608" y="4965079"/>
              <a:ext cx="762410" cy="888391"/>
            </a:xfrm>
            <a:custGeom>
              <a:avLst/>
              <a:gdLst>
                <a:gd name="connsiteX0" fmla="*/ 312307 w 762410"/>
                <a:gd name="connsiteY0" fmla="*/ 24 h 888391"/>
                <a:gd name="connsiteX1" fmla="*/ 28 w 762410"/>
                <a:gd name="connsiteY1" fmla="*/ 312304 h 888391"/>
                <a:gd name="connsiteX2" fmla="*/ 28 w 762410"/>
                <a:gd name="connsiteY2" fmla="*/ 312378 h 888391"/>
                <a:gd name="connsiteX3" fmla="*/ 132039 w 762410"/>
                <a:gd name="connsiteY3" fmla="*/ 565794 h 888391"/>
                <a:gd name="connsiteX4" fmla="*/ 146660 w 762410"/>
                <a:gd name="connsiteY4" fmla="*/ 591691 h 888391"/>
                <a:gd name="connsiteX5" fmla="*/ 146660 w 762410"/>
                <a:gd name="connsiteY5" fmla="*/ 641175 h 888391"/>
                <a:gd name="connsiteX6" fmla="*/ 117342 w 762410"/>
                <a:gd name="connsiteY6" fmla="*/ 693452 h 888391"/>
                <a:gd name="connsiteX7" fmla="*/ 153470 w 762410"/>
                <a:gd name="connsiteY7" fmla="*/ 749486 h 888391"/>
                <a:gd name="connsiteX8" fmla="*/ 146660 w 762410"/>
                <a:gd name="connsiteY8" fmla="*/ 774041 h 888391"/>
                <a:gd name="connsiteX9" fmla="*/ 167758 w 762410"/>
                <a:gd name="connsiteY9" fmla="*/ 815044 h 888391"/>
                <a:gd name="connsiteX10" fmla="*/ 212815 w 762410"/>
                <a:gd name="connsiteY10" fmla="*/ 829778 h 888391"/>
                <a:gd name="connsiteX11" fmla="*/ 236999 w 762410"/>
                <a:gd name="connsiteY11" fmla="*/ 829778 h 888391"/>
                <a:gd name="connsiteX12" fmla="*/ 312307 w 762410"/>
                <a:gd name="connsiteY12" fmla="*/ 888416 h 888391"/>
                <a:gd name="connsiteX13" fmla="*/ 387614 w 762410"/>
                <a:gd name="connsiteY13" fmla="*/ 829778 h 888391"/>
                <a:gd name="connsiteX14" fmla="*/ 411798 w 762410"/>
                <a:gd name="connsiteY14" fmla="*/ 829778 h 888391"/>
                <a:gd name="connsiteX15" fmla="*/ 456819 w 762410"/>
                <a:gd name="connsiteY15" fmla="*/ 815044 h 888391"/>
                <a:gd name="connsiteX16" fmla="*/ 477953 w 762410"/>
                <a:gd name="connsiteY16" fmla="*/ 774041 h 888391"/>
                <a:gd name="connsiteX17" fmla="*/ 471142 w 762410"/>
                <a:gd name="connsiteY17" fmla="*/ 749486 h 888391"/>
                <a:gd name="connsiteX18" fmla="*/ 507271 w 762410"/>
                <a:gd name="connsiteY18" fmla="*/ 693452 h 888391"/>
                <a:gd name="connsiteX19" fmla="*/ 477953 w 762410"/>
                <a:gd name="connsiteY19" fmla="*/ 641175 h 888391"/>
                <a:gd name="connsiteX20" fmla="*/ 477953 w 762410"/>
                <a:gd name="connsiteY20" fmla="*/ 591727 h 888391"/>
                <a:gd name="connsiteX21" fmla="*/ 492574 w 762410"/>
                <a:gd name="connsiteY21" fmla="*/ 565794 h 888391"/>
                <a:gd name="connsiteX22" fmla="*/ 624548 w 762410"/>
                <a:gd name="connsiteY22" fmla="*/ 312378 h 888391"/>
                <a:gd name="connsiteX23" fmla="*/ 624548 w 762410"/>
                <a:gd name="connsiteY23" fmla="*/ 312340 h 888391"/>
                <a:gd name="connsiteX24" fmla="*/ 624548 w 762410"/>
                <a:gd name="connsiteY24" fmla="*/ 312304 h 888391"/>
                <a:gd name="connsiteX25" fmla="*/ 624548 w 762410"/>
                <a:gd name="connsiteY25" fmla="*/ 312265 h 888391"/>
                <a:gd name="connsiteX26" fmla="*/ 312307 w 762410"/>
                <a:gd name="connsiteY26" fmla="*/ 24 h 888391"/>
                <a:gd name="connsiteX27" fmla="*/ 312307 w 762410"/>
                <a:gd name="connsiteY27" fmla="*/ 38161 h 888391"/>
                <a:gd name="connsiteX28" fmla="*/ 586448 w 762410"/>
                <a:gd name="connsiteY28" fmla="*/ 312229 h 888391"/>
                <a:gd name="connsiteX29" fmla="*/ 470584 w 762410"/>
                <a:gd name="connsiteY29" fmla="*/ 534689 h 888391"/>
                <a:gd name="connsiteX30" fmla="*/ 439853 w 762410"/>
                <a:gd name="connsiteY30" fmla="*/ 591727 h 888391"/>
                <a:gd name="connsiteX31" fmla="*/ 439853 w 762410"/>
                <a:gd name="connsiteY31" fmla="*/ 630385 h 888391"/>
                <a:gd name="connsiteX32" fmla="*/ 184760 w 762410"/>
                <a:gd name="connsiteY32" fmla="*/ 630385 h 888391"/>
                <a:gd name="connsiteX33" fmla="*/ 184760 w 762410"/>
                <a:gd name="connsiteY33" fmla="*/ 591691 h 888391"/>
                <a:gd name="connsiteX34" fmla="*/ 154028 w 762410"/>
                <a:gd name="connsiteY34" fmla="*/ 534689 h 888391"/>
                <a:gd name="connsiteX35" fmla="*/ 38128 w 762410"/>
                <a:gd name="connsiteY35" fmla="*/ 312229 h 888391"/>
                <a:gd name="connsiteX36" fmla="*/ 38128 w 762410"/>
                <a:gd name="connsiteY36" fmla="*/ 312191 h 888391"/>
                <a:gd name="connsiteX37" fmla="*/ 312307 w 762410"/>
                <a:gd name="connsiteY37" fmla="*/ 38161 h 888391"/>
                <a:gd name="connsiteX38" fmla="*/ 689511 w 762410"/>
                <a:gd name="connsiteY38" fmla="*/ 272640 h 888391"/>
                <a:gd name="connsiteX39" fmla="*/ 670461 w 762410"/>
                <a:gd name="connsiteY39" fmla="*/ 291690 h 888391"/>
                <a:gd name="connsiteX40" fmla="*/ 689511 w 762410"/>
                <a:gd name="connsiteY40" fmla="*/ 310740 h 888391"/>
                <a:gd name="connsiteX41" fmla="*/ 743388 w 762410"/>
                <a:gd name="connsiteY41" fmla="*/ 310740 h 888391"/>
                <a:gd name="connsiteX42" fmla="*/ 762438 w 762410"/>
                <a:gd name="connsiteY42" fmla="*/ 291690 h 888391"/>
                <a:gd name="connsiteX43" fmla="*/ 743388 w 762410"/>
                <a:gd name="connsiteY43" fmla="*/ 272640 h 888391"/>
                <a:gd name="connsiteX44" fmla="*/ 689511 w 762410"/>
                <a:gd name="connsiteY44" fmla="*/ 272640 h 888391"/>
                <a:gd name="connsiteX45" fmla="*/ 183495 w 762410"/>
                <a:gd name="connsiteY45" fmla="*/ 668485 h 888391"/>
                <a:gd name="connsiteX46" fmla="*/ 441154 w 762410"/>
                <a:gd name="connsiteY46" fmla="*/ 668485 h 888391"/>
                <a:gd name="connsiteX47" fmla="*/ 469171 w 762410"/>
                <a:gd name="connsiteY47" fmla="*/ 693452 h 888391"/>
                <a:gd name="connsiteX48" fmla="*/ 441154 w 762410"/>
                <a:gd name="connsiteY48" fmla="*/ 718343 h 888391"/>
                <a:gd name="connsiteX49" fmla="*/ 183495 w 762410"/>
                <a:gd name="connsiteY49" fmla="*/ 718343 h 888391"/>
                <a:gd name="connsiteX50" fmla="*/ 155442 w 762410"/>
                <a:gd name="connsiteY50" fmla="*/ 693452 h 888391"/>
                <a:gd name="connsiteX51" fmla="*/ 183495 w 762410"/>
                <a:gd name="connsiteY51" fmla="*/ 668485 h 888391"/>
                <a:gd name="connsiteX52" fmla="*/ 212815 w 762410"/>
                <a:gd name="connsiteY52" fmla="*/ 756443 h 888391"/>
                <a:gd name="connsiteX53" fmla="*/ 411798 w 762410"/>
                <a:gd name="connsiteY53" fmla="*/ 756443 h 888391"/>
                <a:gd name="connsiteX54" fmla="*/ 433416 w 762410"/>
                <a:gd name="connsiteY54" fmla="*/ 763141 h 888391"/>
                <a:gd name="connsiteX55" fmla="*/ 439853 w 762410"/>
                <a:gd name="connsiteY55" fmla="*/ 774041 h 888391"/>
                <a:gd name="connsiteX56" fmla="*/ 433416 w 762410"/>
                <a:gd name="connsiteY56" fmla="*/ 784982 h 888391"/>
                <a:gd name="connsiteX57" fmla="*/ 411798 w 762410"/>
                <a:gd name="connsiteY57" fmla="*/ 791678 h 888391"/>
                <a:gd name="connsiteX58" fmla="*/ 212815 w 762410"/>
                <a:gd name="connsiteY58" fmla="*/ 791678 h 888391"/>
                <a:gd name="connsiteX59" fmla="*/ 191161 w 762410"/>
                <a:gd name="connsiteY59" fmla="*/ 784982 h 888391"/>
                <a:gd name="connsiteX60" fmla="*/ 184760 w 762410"/>
                <a:gd name="connsiteY60" fmla="*/ 774041 h 888391"/>
                <a:gd name="connsiteX61" fmla="*/ 191161 w 762410"/>
                <a:gd name="connsiteY61" fmla="*/ 763141 h 888391"/>
                <a:gd name="connsiteX62" fmla="*/ 212815 w 762410"/>
                <a:gd name="connsiteY62" fmla="*/ 756443 h 888391"/>
                <a:gd name="connsiteX63" fmla="*/ 277480 w 762410"/>
                <a:gd name="connsiteY63" fmla="*/ 829778 h 888391"/>
                <a:gd name="connsiteX64" fmla="*/ 347132 w 762410"/>
                <a:gd name="connsiteY64" fmla="*/ 829778 h 888391"/>
                <a:gd name="connsiteX65" fmla="*/ 312307 w 762410"/>
                <a:gd name="connsiteY65" fmla="*/ 850316 h 888391"/>
                <a:gd name="connsiteX66" fmla="*/ 277480 w 762410"/>
                <a:gd name="connsiteY66" fmla="*/ 829778 h 8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62410" h="888391">
                  <a:moveTo>
                    <a:pt x="312307" y="24"/>
                  </a:moveTo>
                  <a:cubicBezTo>
                    <a:pt x="140084" y="24"/>
                    <a:pt x="28" y="140079"/>
                    <a:pt x="28" y="312304"/>
                  </a:cubicBezTo>
                  <a:cubicBezTo>
                    <a:pt x="28" y="312328"/>
                    <a:pt x="28" y="312353"/>
                    <a:pt x="28" y="312378"/>
                  </a:cubicBezTo>
                  <a:cubicBezTo>
                    <a:pt x="528" y="413737"/>
                    <a:pt x="50194" y="507941"/>
                    <a:pt x="132039" y="565794"/>
                  </a:cubicBezTo>
                  <a:cubicBezTo>
                    <a:pt x="138179" y="570134"/>
                    <a:pt x="146660" y="585804"/>
                    <a:pt x="146660" y="591691"/>
                  </a:cubicBezTo>
                  <a:lnTo>
                    <a:pt x="146660" y="641175"/>
                  </a:lnTo>
                  <a:cubicBezTo>
                    <a:pt x="129149" y="652418"/>
                    <a:pt x="117342" y="671476"/>
                    <a:pt x="117342" y="693452"/>
                  </a:cubicBezTo>
                  <a:cubicBezTo>
                    <a:pt x="117342" y="718158"/>
                    <a:pt x="132296" y="739107"/>
                    <a:pt x="153470" y="749486"/>
                  </a:cubicBezTo>
                  <a:cubicBezTo>
                    <a:pt x="149241" y="756791"/>
                    <a:pt x="146660" y="765107"/>
                    <a:pt x="146660" y="774041"/>
                  </a:cubicBezTo>
                  <a:cubicBezTo>
                    <a:pt x="146660" y="790763"/>
                    <a:pt x="155522" y="805523"/>
                    <a:pt x="167758" y="815044"/>
                  </a:cubicBezTo>
                  <a:cubicBezTo>
                    <a:pt x="179992" y="824566"/>
                    <a:pt x="195792" y="829778"/>
                    <a:pt x="212815" y="829778"/>
                  </a:cubicBezTo>
                  <a:lnTo>
                    <a:pt x="236999" y="829778"/>
                  </a:lnTo>
                  <a:cubicBezTo>
                    <a:pt x="245564" y="863353"/>
                    <a:pt x="276188" y="888416"/>
                    <a:pt x="312307" y="888416"/>
                  </a:cubicBezTo>
                  <a:cubicBezTo>
                    <a:pt x="348424" y="888416"/>
                    <a:pt x="379051" y="863353"/>
                    <a:pt x="387614" y="829778"/>
                  </a:cubicBezTo>
                  <a:lnTo>
                    <a:pt x="411798" y="829778"/>
                  </a:lnTo>
                  <a:cubicBezTo>
                    <a:pt x="428821" y="829778"/>
                    <a:pt x="444585" y="824566"/>
                    <a:pt x="456819" y="815044"/>
                  </a:cubicBezTo>
                  <a:cubicBezTo>
                    <a:pt x="469052" y="805523"/>
                    <a:pt x="477953" y="790763"/>
                    <a:pt x="477953" y="774041"/>
                  </a:cubicBezTo>
                  <a:cubicBezTo>
                    <a:pt x="477953" y="765107"/>
                    <a:pt x="475371" y="756791"/>
                    <a:pt x="471142" y="749486"/>
                  </a:cubicBezTo>
                  <a:cubicBezTo>
                    <a:pt x="492316" y="739107"/>
                    <a:pt x="507271" y="718158"/>
                    <a:pt x="507271" y="693452"/>
                  </a:cubicBezTo>
                  <a:cubicBezTo>
                    <a:pt x="507271" y="671476"/>
                    <a:pt x="495463" y="652418"/>
                    <a:pt x="477953" y="641175"/>
                  </a:cubicBezTo>
                  <a:lnTo>
                    <a:pt x="477953" y="591727"/>
                  </a:lnTo>
                  <a:cubicBezTo>
                    <a:pt x="477953" y="585843"/>
                    <a:pt x="486436" y="570134"/>
                    <a:pt x="492574" y="565794"/>
                  </a:cubicBezTo>
                  <a:cubicBezTo>
                    <a:pt x="574420" y="507941"/>
                    <a:pt x="624051" y="413737"/>
                    <a:pt x="624548" y="312378"/>
                  </a:cubicBezTo>
                  <a:cubicBezTo>
                    <a:pt x="624548" y="312364"/>
                    <a:pt x="624548" y="312353"/>
                    <a:pt x="624548" y="312340"/>
                  </a:cubicBezTo>
                  <a:cubicBezTo>
                    <a:pt x="624548" y="312328"/>
                    <a:pt x="624548" y="312315"/>
                    <a:pt x="624548" y="312304"/>
                  </a:cubicBezTo>
                  <a:cubicBezTo>
                    <a:pt x="624548" y="312290"/>
                    <a:pt x="624548" y="312279"/>
                    <a:pt x="624548" y="312265"/>
                  </a:cubicBezTo>
                  <a:cubicBezTo>
                    <a:pt x="624548" y="140042"/>
                    <a:pt x="484531" y="24"/>
                    <a:pt x="312307" y="24"/>
                  </a:cubicBezTo>
                  <a:close/>
                  <a:moveTo>
                    <a:pt x="312307" y="38161"/>
                  </a:moveTo>
                  <a:cubicBezTo>
                    <a:pt x="463920" y="38161"/>
                    <a:pt x="586418" y="160621"/>
                    <a:pt x="586448" y="312229"/>
                  </a:cubicBezTo>
                  <a:cubicBezTo>
                    <a:pt x="586000" y="401257"/>
                    <a:pt x="542431" y="483904"/>
                    <a:pt x="470584" y="534689"/>
                  </a:cubicBezTo>
                  <a:cubicBezTo>
                    <a:pt x="452433" y="547520"/>
                    <a:pt x="439853" y="567855"/>
                    <a:pt x="439853" y="591727"/>
                  </a:cubicBezTo>
                  <a:lnTo>
                    <a:pt x="439853" y="630385"/>
                  </a:lnTo>
                  <a:lnTo>
                    <a:pt x="184760" y="630385"/>
                  </a:lnTo>
                  <a:lnTo>
                    <a:pt x="184760" y="591691"/>
                  </a:lnTo>
                  <a:cubicBezTo>
                    <a:pt x="184760" y="567817"/>
                    <a:pt x="172179" y="547520"/>
                    <a:pt x="154028" y="534689"/>
                  </a:cubicBezTo>
                  <a:cubicBezTo>
                    <a:pt x="82181" y="483904"/>
                    <a:pt x="38579" y="401259"/>
                    <a:pt x="38128" y="312229"/>
                  </a:cubicBezTo>
                  <a:cubicBezTo>
                    <a:pt x="38128" y="312229"/>
                    <a:pt x="38128" y="312191"/>
                    <a:pt x="38128" y="312191"/>
                  </a:cubicBezTo>
                  <a:cubicBezTo>
                    <a:pt x="38179" y="160602"/>
                    <a:pt x="160705" y="38161"/>
                    <a:pt x="312307" y="38161"/>
                  </a:cubicBezTo>
                  <a:close/>
                  <a:moveTo>
                    <a:pt x="689511" y="272640"/>
                  </a:moveTo>
                  <a:cubicBezTo>
                    <a:pt x="678991" y="272640"/>
                    <a:pt x="670461" y="281168"/>
                    <a:pt x="670461" y="291690"/>
                  </a:cubicBezTo>
                  <a:cubicBezTo>
                    <a:pt x="670461" y="302211"/>
                    <a:pt x="678991" y="310740"/>
                    <a:pt x="689511" y="310740"/>
                  </a:cubicBezTo>
                  <a:lnTo>
                    <a:pt x="743388" y="310740"/>
                  </a:lnTo>
                  <a:cubicBezTo>
                    <a:pt x="753907" y="310740"/>
                    <a:pt x="762438" y="302211"/>
                    <a:pt x="762438" y="291690"/>
                  </a:cubicBezTo>
                  <a:cubicBezTo>
                    <a:pt x="762438" y="281168"/>
                    <a:pt x="753907" y="272640"/>
                    <a:pt x="743388" y="272640"/>
                  </a:cubicBezTo>
                  <a:lnTo>
                    <a:pt x="689511" y="272640"/>
                  </a:lnTo>
                  <a:close/>
                  <a:moveTo>
                    <a:pt x="183495" y="668485"/>
                  </a:moveTo>
                  <a:lnTo>
                    <a:pt x="441154" y="668485"/>
                  </a:lnTo>
                  <a:cubicBezTo>
                    <a:pt x="457697" y="668485"/>
                    <a:pt x="469171" y="680035"/>
                    <a:pt x="469171" y="693452"/>
                  </a:cubicBezTo>
                  <a:cubicBezTo>
                    <a:pt x="469171" y="706867"/>
                    <a:pt x="457697" y="718343"/>
                    <a:pt x="441154" y="718343"/>
                  </a:cubicBezTo>
                  <a:lnTo>
                    <a:pt x="183495" y="718343"/>
                  </a:lnTo>
                  <a:cubicBezTo>
                    <a:pt x="166954" y="718343"/>
                    <a:pt x="155442" y="706867"/>
                    <a:pt x="155442" y="693452"/>
                  </a:cubicBezTo>
                  <a:cubicBezTo>
                    <a:pt x="155442" y="680035"/>
                    <a:pt x="166954" y="668485"/>
                    <a:pt x="183495" y="668485"/>
                  </a:cubicBezTo>
                  <a:close/>
                  <a:moveTo>
                    <a:pt x="212815" y="756443"/>
                  </a:moveTo>
                  <a:lnTo>
                    <a:pt x="411798" y="756443"/>
                  </a:lnTo>
                  <a:cubicBezTo>
                    <a:pt x="420866" y="756443"/>
                    <a:pt x="428625" y="759413"/>
                    <a:pt x="433416" y="763141"/>
                  </a:cubicBezTo>
                  <a:cubicBezTo>
                    <a:pt x="438205" y="766869"/>
                    <a:pt x="439853" y="770460"/>
                    <a:pt x="439853" y="774041"/>
                  </a:cubicBezTo>
                  <a:cubicBezTo>
                    <a:pt x="439853" y="777625"/>
                    <a:pt x="438205" y="781254"/>
                    <a:pt x="433416" y="784982"/>
                  </a:cubicBezTo>
                  <a:cubicBezTo>
                    <a:pt x="428625" y="788708"/>
                    <a:pt x="420866" y="791678"/>
                    <a:pt x="411798" y="791678"/>
                  </a:cubicBezTo>
                  <a:lnTo>
                    <a:pt x="212815" y="791678"/>
                  </a:lnTo>
                  <a:cubicBezTo>
                    <a:pt x="203749" y="791678"/>
                    <a:pt x="195950" y="788708"/>
                    <a:pt x="191161" y="784982"/>
                  </a:cubicBezTo>
                  <a:cubicBezTo>
                    <a:pt x="186370" y="781254"/>
                    <a:pt x="184760" y="777625"/>
                    <a:pt x="184760" y="774041"/>
                  </a:cubicBezTo>
                  <a:cubicBezTo>
                    <a:pt x="184760" y="770460"/>
                    <a:pt x="186370" y="766869"/>
                    <a:pt x="191161" y="763141"/>
                  </a:cubicBezTo>
                  <a:cubicBezTo>
                    <a:pt x="195950" y="759413"/>
                    <a:pt x="203749" y="756443"/>
                    <a:pt x="212815" y="756443"/>
                  </a:cubicBezTo>
                  <a:close/>
                  <a:moveTo>
                    <a:pt x="277480" y="829778"/>
                  </a:moveTo>
                  <a:lnTo>
                    <a:pt x="347132" y="829778"/>
                  </a:lnTo>
                  <a:cubicBezTo>
                    <a:pt x="340469" y="842086"/>
                    <a:pt x="327463" y="850316"/>
                    <a:pt x="312307" y="850316"/>
                  </a:cubicBezTo>
                  <a:cubicBezTo>
                    <a:pt x="297149" y="850316"/>
                    <a:pt x="284146" y="842086"/>
                    <a:pt x="277480" y="829778"/>
                  </a:cubicBezTo>
                  <a:close/>
                </a:path>
              </a:pathLst>
            </a:custGeom>
            <a:grpFill/>
            <a:ln w="9526" cap="rnd">
              <a:no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67C5CEC3-9B5F-7E12-4EA0-003A0BD03B60}"/>
                </a:ext>
              </a:extLst>
            </p:cNvPr>
            <p:cNvSpPr/>
            <p:nvPr/>
          </p:nvSpPr>
          <p:spPr>
            <a:xfrm>
              <a:off x="3683682" y="5237825"/>
              <a:ext cx="91994" cy="38100"/>
            </a:xfrm>
            <a:custGeom>
              <a:avLst/>
              <a:gdLst>
                <a:gd name="connsiteX0" fmla="*/ 19050 w 91994"/>
                <a:gd name="connsiteY0" fmla="*/ 0 h 38100"/>
                <a:gd name="connsiteX1" fmla="*/ 0 w 91994"/>
                <a:gd name="connsiteY1" fmla="*/ 19050 h 38100"/>
                <a:gd name="connsiteX2" fmla="*/ 19050 w 91994"/>
                <a:gd name="connsiteY2" fmla="*/ 38100 h 38100"/>
                <a:gd name="connsiteX3" fmla="*/ 72944 w 91994"/>
                <a:gd name="connsiteY3" fmla="*/ 38100 h 38100"/>
                <a:gd name="connsiteX4" fmla="*/ 91995 w 91994"/>
                <a:gd name="connsiteY4" fmla="*/ 19050 h 38100"/>
                <a:gd name="connsiteX5" fmla="*/ 72944 w 9199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94" h="38100">
                  <a:moveTo>
                    <a:pt x="19050" y="0"/>
                  </a:moveTo>
                  <a:cubicBezTo>
                    <a:pt x="8529" y="0"/>
                    <a:pt x="0" y="8530"/>
                    <a:pt x="0" y="19050"/>
                  </a:cubicBezTo>
                  <a:cubicBezTo>
                    <a:pt x="0" y="29571"/>
                    <a:pt x="8529" y="38100"/>
                    <a:pt x="19050" y="38100"/>
                  </a:cubicBezTo>
                  <a:lnTo>
                    <a:pt x="72944" y="38100"/>
                  </a:lnTo>
                  <a:cubicBezTo>
                    <a:pt x="83465" y="38100"/>
                    <a:pt x="91995" y="29571"/>
                    <a:pt x="91995" y="19050"/>
                  </a:cubicBezTo>
                  <a:cubicBezTo>
                    <a:pt x="91995" y="8530"/>
                    <a:pt x="83465" y="0"/>
                    <a:pt x="72944" y="0"/>
                  </a:cubicBezTo>
                  <a:close/>
                </a:path>
              </a:pathLst>
            </a:custGeom>
            <a:grpFill/>
            <a:ln w="9525" cap="rnd">
              <a:no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FE0A2A3B-6171-9E01-8BBC-9AE2B86FE0A2}"/>
                </a:ext>
              </a:extLst>
            </p:cNvPr>
            <p:cNvSpPr/>
            <p:nvPr/>
          </p:nvSpPr>
          <p:spPr>
            <a:xfrm>
              <a:off x="4492023" y="5237696"/>
              <a:ext cx="91994" cy="38099"/>
            </a:xfrm>
            <a:custGeom>
              <a:avLst/>
              <a:gdLst>
                <a:gd name="connsiteX0" fmla="*/ 19050 w 91994"/>
                <a:gd name="connsiteY0" fmla="*/ 0 h 38099"/>
                <a:gd name="connsiteX1" fmla="*/ 0 w 91994"/>
                <a:gd name="connsiteY1" fmla="*/ 19050 h 38099"/>
                <a:gd name="connsiteX2" fmla="*/ 19050 w 91994"/>
                <a:gd name="connsiteY2" fmla="*/ 38100 h 38099"/>
                <a:gd name="connsiteX3" fmla="*/ 72944 w 91994"/>
                <a:gd name="connsiteY3" fmla="*/ 38100 h 38099"/>
                <a:gd name="connsiteX4" fmla="*/ 91994 w 91994"/>
                <a:gd name="connsiteY4" fmla="*/ 19050 h 38099"/>
                <a:gd name="connsiteX5" fmla="*/ 72944 w 91994"/>
                <a:gd name="connsiteY5" fmla="*/ 0 h 3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94" h="38099">
                  <a:moveTo>
                    <a:pt x="19050" y="0"/>
                  </a:moveTo>
                  <a:cubicBezTo>
                    <a:pt x="8529" y="0"/>
                    <a:pt x="0" y="8529"/>
                    <a:pt x="0" y="19050"/>
                  </a:cubicBezTo>
                  <a:cubicBezTo>
                    <a:pt x="0" y="29570"/>
                    <a:pt x="8529" y="38100"/>
                    <a:pt x="19050" y="38100"/>
                  </a:cubicBezTo>
                  <a:lnTo>
                    <a:pt x="72944" y="38100"/>
                  </a:lnTo>
                  <a:cubicBezTo>
                    <a:pt x="83466" y="38100"/>
                    <a:pt x="91994" y="29570"/>
                    <a:pt x="91994" y="19050"/>
                  </a:cubicBezTo>
                  <a:cubicBezTo>
                    <a:pt x="91994" y="8529"/>
                    <a:pt x="83466" y="0"/>
                    <a:pt x="72944" y="0"/>
                  </a:cubicBezTo>
                  <a:close/>
                </a:path>
              </a:pathLst>
            </a:custGeom>
            <a:grpFill/>
            <a:ln w="9525" cap="rnd">
              <a:no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CA3CF09B-1785-F44C-613F-C83B418F650E}"/>
                </a:ext>
              </a:extLst>
            </p:cNvPr>
            <p:cNvSpPr/>
            <p:nvPr/>
          </p:nvSpPr>
          <p:spPr>
            <a:xfrm>
              <a:off x="3784506" y="4960681"/>
              <a:ext cx="79385" cy="72745"/>
            </a:xfrm>
            <a:custGeom>
              <a:avLst/>
              <a:gdLst>
                <a:gd name="connsiteX0" fmla="*/ 31298 w 79385"/>
                <a:gd name="connsiteY0" fmla="*/ 4455 h 72745"/>
                <a:gd name="connsiteX1" fmla="*/ 4460 w 79385"/>
                <a:gd name="connsiteY1" fmla="*/ 6809 h 72745"/>
                <a:gd name="connsiteX2" fmla="*/ 4453 w 79385"/>
                <a:gd name="connsiteY2" fmla="*/ 6817 h 72745"/>
                <a:gd name="connsiteX3" fmla="*/ 6797 w 79385"/>
                <a:gd name="connsiteY3" fmla="*/ 33644 h 72745"/>
                <a:gd name="connsiteX4" fmla="*/ 48078 w 79385"/>
                <a:gd name="connsiteY4" fmla="*/ 68283 h 72745"/>
                <a:gd name="connsiteX5" fmla="*/ 74918 w 79385"/>
                <a:gd name="connsiteY5" fmla="*/ 65946 h 72745"/>
                <a:gd name="connsiteX6" fmla="*/ 74924 w 79385"/>
                <a:gd name="connsiteY6" fmla="*/ 65939 h 72745"/>
                <a:gd name="connsiteX7" fmla="*/ 72586 w 79385"/>
                <a:gd name="connsiteY7" fmla="*/ 39100 h 72745"/>
                <a:gd name="connsiteX8" fmla="*/ 72579 w 79385"/>
                <a:gd name="connsiteY8" fmla="*/ 39094 h 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85" h="72745">
                  <a:moveTo>
                    <a:pt x="31298" y="4455"/>
                  </a:moveTo>
                  <a:cubicBezTo>
                    <a:pt x="23237" y="-2306"/>
                    <a:pt x="11221" y="-1252"/>
                    <a:pt x="4460" y="6809"/>
                  </a:cubicBezTo>
                  <a:cubicBezTo>
                    <a:pt x="4458" y="6811"/>
                    <a:pt x="4456" y="6814"/>
                    <a:pt x="4453" y="6817"/>
                  </a:cubicBezTo>
                  <a:cubicBezTo>
                    <a:pt x="-2302" y="14874"/>
                    <a:pt x="-1254" y="26880"/>
                    <a:pt x="6797" y="33644"/>
                  </a:cubicBezTo>
                  <a:lnTo>
                    <a:pt x="48078" y="68283"/>
                  </a:lnTo>
                  <a:cubicBezTo>
                    <a:pt x="56135" y="75049"/>
                    <a:pt x="68151" y="74003"/>
                    <a:pt x="74918" y="65946"/>
                  </a:cubicBezTo>
                  <a:cubicBezTo>
                    <a:pt x="74920" y="65944"/>
                    <a:pt x="74922" y="65941"/>
                    <a:pt x="74924" y="65939"/>
                  </a:cubicBezTo>
                  <a:cubicBezTo>
                    <a:pt x="81689" y="57882"/>
                    <a:pt x="80642" y="45866"/>
                    <a:pt x="72586" y="39100"/>
                  </a:cubicBezTo>
                  <a:cubicBezTo>
                    <a:pt x="72583" y="39098"/>
                    <a:pt x="72581" y="39096"/>
                    <a:pt x="72579" y="39094"/>
                  </a:cubicBezTo>
                  <a:close/>
                </a:path>
              </a:pathLst>
            </a:custGeom>
            <a:grpFill/>
            <a:ln w="9525" cap="rnd">
              <a:noFill/>
              <a:prstDash val="solid"/>
              <a:round/>
            </a:ln>
          </p:spPr>
          <p:txBody>
            <a:bodyPr rtlCol="0" anchor="ctr"/>
            <a:lstStyle/>
            <a:p>
              <a:endParaRPr lang="en-US"/>
            </a:p>
          </p:txBody>
        </p:sp>
        <p:sp>
          <p:nvSpPr>
            <p:cNvPr id="32" name="Freeform 31">
              <a:extLst>
                <a:ext uri="{FF2B5EF4-FFF2-40B4-BE49-F238E27FC236}">
                  <a16:creationId xmlns:a16="http://schemas.microsoft.com/office/drawing/2014/main" id="{1D858047-F16E-F785-1D96-6333CC61F0FD}"/>
                </a:ext>
              </a:extLst>
            </p:cNvPr>
            <p:cNvSpPr/>
            <p:nvPr/>
          </p:nvSpPr>
          <p:spPr>
            <a:xfrm>
              <a:off x="3784579" y="5480286"/>
              <a:ext cx="79377" cy="72735"/>
            </a:xfrm>
            <a:custGeom>
              <a:avLst/>
              <a:gdLst>
                <a:gd name="connsiteX0" fmla="*/ 61994 w 79377"/>
                <a:gd name="connsiteY0" fmla="*/ 73 h 72735"/>
                <a:gd name="connsiteX1" fmla="*/ 48098 w 79377"/>
                <a:gd name="connsiteY1" fmla="*/ 4445 h 72735"/>
                <a:gd name="connsiteX2" fmla="*/ 25625 w 79377"/>
                <a:gd name="connsiteY2" fmla="*/ 23309 h 72735"/>
                <a:gd name="connsiteX3" fmla="*/ 6817 w 79377"/>
                <a:gd name="connsiteY3" fmla="*/ 39084 h 72735"/>
                <a:gd name="connsiteX4" fmla="*/ 4447 w 79377"/>
                <a:gd name="connsiteY4" fmla="*/ 65921 h 72735"/>
                <a:gd name="connsiteX5" fmla="*/ 4454 w 79377"/>
                <a:gd name="connsiteY5" fmla="*/ 65930 h 72735"/>
                <a:gd name="connsiteX6" fmla="*/ 31292 w 79377"/>
                <a:gd name="connsiteY6" fmla="*/ 68280 h 72735"/>
                <a:gd name="connsiteX7" fmla="*/ 31299 w 79377"/>
                <a:gd name="connsiteY7" fmla="*/ 68274 h 72735"/>
                <a:gd name="connsiteX8" fmla="*/ 50107 w 79377"/>
                <a:gd name="connsiteY8" fmla="*/ 52498 h 72735"/>
                <a:gd name="connsiteX9" fmla="*/ 72581 w 79377"/>
                <a:gd name="connsiteY9" fmla="*/ 33634 h 72735"/>
                <a:gd name="connsiteX10" fmla="*/ 74925 w 79377"/>
                <a:gd name="connsiteY10" fmla="*/ 6807 h 72735"/>
                <a:gd name="connsiteX11" fmla="*/ 61994 w 79377"/>
                <a:gd name="connsiteY11" fmla="*/ 73 h 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377" h="72735">
                  <a:moveTo>
                    <a:pt x="61994" y="73"/>
                  </a:moveTo>
                  <a:cubicBezTo>
                    <a:pt x="56966" y="-368"/>
                    <a:pt x="51968" y="1204"/>
                    <a:pt x="48098" y="4445"/>
                  </a:cubicBezTo>
                  <a:lnTo>
                    <a:pt x="25625" y="23309"/>
                  </a:lnTo>
                  <a:lnTo>
                    <a:pt x="6817" y="39084"/>
                  </a:lnTo>
                  <a:cubicBezTo>
                    <a:pt x="-1248" y="45841"/>
                    <a:pt x="-2309" y="57856"/>
                    <a:pt x="4447" y="65921"/>
                  </a:cubicBezTo>
                  <a:cubicBezTo>
                    <a:pt x="4449" y="65924"/>
                    <a:pt x="4452" y="65927"/>
                    <a:pt x="4454" y="65930"/>
                  </a:cubicBezTo>
                  <a:cubicBezTo>
                    <a:pt x="11217" y="73990"/>
                    <a:pt x="23232" y="75041"/>
                    <a:pt x="31292" y="68280"/>
                  </a:cubicBezTo>
                  <a:cubicBezTo>
                    <a:pt x="31294" y="68278"/>
                    <a:pt x="31297" y="68276"/>
                    <a:pt x="31299" y="68274"/>
                  </a:cubicBezTo>
                  <a:lnTo>
                    <a:pt x="50107" y="52498"/>
                  </a:lnTo>
                  <a:lnTo>
                    <a:pt x="72581" y="33634"/>
                  </a:lnTo>
                  <a:cubicBezTo>
                    <a:pt x="80631" y="26871"/>
                    <a:pt x="81680" y="14864"/>
                    <a:pt x="74925" y="6807"/>
                  </a:cubicBezTo>
                  <a:cubicBezTo>
                    <a:pt x="71678" y="2937"/>
                    <a:pt x="67027" y="515"/>
                    <a:pt x="61994" y="73"/>
                  </a:cubicBezTo>
                  <a:close/>
                </a:path>
              </a:pathLst>
            </a:custGeom>
            <a:grpFill/>
            <a:ln w="9525" cap="rnd">
              <a:no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AE8B3DF1-E783-6E2B-BBA0-61FD332B9113}"/>
                </a:ext>
              </a:extLst>
            </p:cNvPr>
            <p:cNvSpPr/>
            <p:nvPr/>
          </p:nvSpPr>
          <p:spPr>
            <a:xfrm>
              <a:off x="4403742" y="4960580"/>
              <a:ext cx="79377" cy="72735"/>
            </a:xfrm>
            <a:custGeom>
              <a:avLst/>
              <a:gdLst>
                <a:gd name="connsiteX0" fmla="*/ 61975 w 79377"/>
                <a:gd name="connsiteY0" fmla="*/ 71 h 72735"/>
                <a:gd name="connsiteX1" fmla="*/ 48078 w 79377"/>
                <a:gd name="connsiteY1" fmla="*/ 4462 h 72735"/>
                <a:gd name="connsiteX2" fmla="*/ 6797 w 79377"/>
                <a:gd name="connsiteY2" fmla="*/ 39102 h 72735"/>
                <a:gd name="connsiteX3" fmla="*/ 4453 w 79377"/>
                <a:gd name="connsiteY3" fmla="*/ 65928 h 72735"/>
                <a:gd name="connsiteX4" fmla="*/ 31279 w 79377"/>
                <a:gd name="connsiteY4" fmla="*/ 68290 h 72735"/>
                <a:gd name="connsiteX5" fmla="*/ 72560 w 79377"/>
                <a:gd name="connsiteY5" fmla="*/ 33651 h 72735"/>
                <a:gd name="connsiteX6" fmla="*/ 74930 w 79377"/>
                <a:gd name="connsiteY6" fmla="*/ 6814 h 72735"/>
                <a:gd name="connsiteX7" fmla="*/ 74924 w 79377"/>
                <a:gd name="connsiteY7" fmla="*/ 6806 h 72735"/>
                <a:gd name="connsiteX8" fmla="*/ 61975 w 79377"/>
                <a:gd name="connsiteY8" fmla="*/ 71 h 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77" h="72735">
                  <a:moveTo>
                    <a:pt x="61975" y="71"/>
                  </a:moveTo>
                  <a:cubicBezTo>
                    <a:pt x="56944" y="-365"/>
                    <a:pt x="51945" y="1214"/>
                    <a:pt x="48078" y="4462"/>
                  </a:cubicBezTo>
                  <a:lnTo>
                    <a:pt x="6797" y="39102"/>
                  </a:lnTo>
                  <a:cubicBezTo>
                    <a:pt x="-1254" y="45864"/>
                    <a:pt x="-2302" y="57871"/>
                    <a:pt x="4453" y="65928"/>
                  </a:cubicBezTo>
                  <a:cubicBezTo>
                    <a:pt x="11211" y="73984"/>
                    <a:pt x="23218" y="75042"/>
                    <a:pt x="31279" y="68290"/>
                  </a:cubicBezTo>
                  <a:lnTo>
                    <a:pt x="72560" y="33651"/>
                  </a:lnTo>
                  <a:cubicBezTo>
                    <a:pt x="80626" y="26894"/>
                    <a:pt x="81686" y="14879"/>
                    <a:pt x="74930" y="6814"/>
                  </a:cubicBezTo>
                  <a:cubicBezTo>
                    <a:pt x="74928" y="6811"/>
                    <a:pt x="74925" y="6809"/>
                    <a:pt x="74924" y="6806"/>
                  </a:cubicBezTo>
                  <a:cubicBezTo>
                    <a:pt x="71673" y="2931"/>
                    <a:pt x="67014" y="508"/>
                    <a:pt x="61975" y="71"/>
                  </a:cubicBezTo>
                  <a:close/>
                </a:path>
              </a:pathLst>
            </a:custGeom>
            <a:grpFill/>
            <a:ln w="9525" cap="rnd">
              <a:no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E8371188-5F1D-45D5-C056-5916724CB432}"/>
                </a:ext>
              </a:extLst>
            </p:cNvPr>
            <p:cNvSpPr/>
            <p:nvPr/>
          </p:nvSpPr>
          <p:spPr>
            <a:xfrm>
              <a:off x="4403808" y="5480175"/>
              <a:ext cx="79394" cy="72754"/>
            </a:xfrm>
            <a:custGeom>
              <a:avLst/>
              <a:gdLst>
                <a:gd name="connsiteX0" fmla="*/ 17392 w 79394"/>
                <a:gd name="connsiteY0" fmla="*/ 73 h 72754"/>
                <a:gd name="connsiteX1" fmla="*/ 4462 w 79394"/>
                <a:gd name="connsiteY1" fmla="*/ 6807 h 72754"/>
                <a:gd name="connsiteX2" fmla="*/ 6799 w 79394"/>
                <a:gd name="connsiteY2" fmla="*/ 33646 h 72754"/>
                <a:gd name="connsiteX3" fmla="*/ 6806 w 79394"/>
                <a:gd name="connsiteY3" fmla="*/ 33652 h 72754"/>
                <a:gd name="connsiteX4" fmla="*/ 48087 w 79394"/>
                <a:gd name="connsiteY4" fmla="*/ 68292 h 72754"/>
                <a:gd name="connsiteX5" fmla="*/ 74927 w 79394"/>
                <a:gd name="connsiteY5" fmla="*/ 65954 h 72754"/>
                <a:gd name="connsiteX6" fmla="*/ 74932 w 79394"/>
                <a:gd name="connsiteY6" fmla="*/ 65948 h 72754"/>
                <a:gd name="connsiteX7" fmla="*/ 72595 w 79394"/>
                <a:gd name="connsiteY7" fmla="*/ 39109 h 72754"/>
                <a:gd name="connsiteX8" fmla="*/ 72588 w 79394"/>
                <a:gd name="connsiteY8" fmla="*/ 39103 h 72754"/>
                <a:gd name="connsiteX9" fmla="*/ 31307 w 79394"/>
                <a:gd name="connsiteY9" fmla="*/ 4463 h 72754"/>
                <a:gd name="connsiteX10" fmla="*/ 17392 w 79394"/>
                <a:gd name="connsiteY10" fmla="*/ 73 h 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394" h="72754">
                  <a:moveTo>
                    <a:pt x="17392" y="73"/>
                  </a:moveTo>
                  <a:cubicBezTo>
                    <a:pt x="12359" y="515"/>
                    <a:pt x="7709" y="2937"/>
                    <a:pt x="4462" y="6807"/>
                  </a:cubicBezTo>
                  <a:cubicBezTo>
                    <a:pt x="-2304" y="14864"/>
                    <a:pt x="-1257" y="26880"/>
                    <a:pt x="6799" y="33646"/>
                  </a:cubicBezTo>
                  <a:cubicBezTo>
                    <a:pt x="6802" y="33648"/>
                    <a:pt x="6804" y="33650"/>
                    <a:pt x="6806" y="33652"/>
                  </a:cubicBezTo>
                  <a:lnTo>
                    <a:pt x="48087" y="68292"/>
                  </a:lnTo>
                  <a:cubicBezTo>
                    <a:pt x="56144" y="75058"/>
                    <a:pt x="68160" y="74011"/>
                    <a:pt x="74927" y="65954"/>
                  </a:cubicBezTo>
                  <a:cubicBezTo>
                    <a:pt x="74929" y="65952"/>
                    <a:pt x="74931" y="65950"/>
                    <a:pt x="74932" y="65948"/>
                  </a:cubicBezTo>
                  <a:cubicBezTo>
                    <a:pt x="81698" y="57891"/>
                    <a:pt x="80652" y="45875"/>
                    <a:pt x="72595" y="39109"/>
                  </a:cubicBezTo>
                  <a:cubicBezTo>
                    <a:pt x="72593" y="39107"/>
                    <a:pt x="72590" y="39105"/>
                    <a:pt x="72588" y="39103"/>
                  </a:cubicBezTo>
                  <a:lnTo>
                    <a:pt x="31307" y="4463"/>
                  </a:lnTo>
                  <a:cubicBezTo>
                    <a:pt x="27435" y="1211"/>
                    <a:pt x="22429" y="-368"/>
                    <a:pt x="17392" y="73"/>
                  </a:cubicBezTo>
                  <a:close/>
                </a:path>
              </a:pathLst>
            </a:custGeom>
            <a:grpFill/>
            <a:ln w="9525" cap="rnd">
              <a:noFill/>
              <a:prstDash val="solid"/>
              <a:round/>
            </a:ln>
          </p:spPr>
          <p:txBody>
            <a:bodyPr rtlCol="0" anchor="ctr"/>
            <a:lstStyle/>
            <a:p>
              <a:endParaRPr lang="en-US"/>
            </a:p>
          </p:txBody>
        </p:sp>
      </p:grpSp>
    </p:spTree>
    <p:extLst>
      <p:ext uri="{BB962C8B-B14F-4D97-AF65-F5344CB8AC3E}">
        <p14:creationId xmlns:p14="http://schemas.microsoft.com/office/powerpoint/2010/main" val="47749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6BB32A09-16F3-ADC3-AC54-26E0BAFD8206}"/>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Ground rules…</a:t>
            </a:r>
          </a:p>
        </p:txBody>
      </p:sp>
      <p:sp>
        <p:nvSpPr>
          <p:cNvPr id="2" name="Content Placeholder 2">
            <a:extLst>
              <a:ext uri="{FF2B5EF4-FFF2-40B4-BE49-F238E27FC236}">
                <a16:creationId xmlns:a16="http://schemas.microsoft.com/office/drawing/2014/main" id="{D54CDD41-C506-C0C0-3D99-63F3B152A6F0}"/>
              </a:ext>
            </a:extLst>
          </p:cNvPr>
          <p:cNvSpPr txBox="1">
            <a:spLocks/>
          </p:cNvSpPr>
          <p:nvPr/>
        </p:nvSpPr>
        <p:spPr>
          <a:xfrm>
            <a:off x="766763" y="1304692"/>
            <a:ext cx="10658475" cy="432667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pPr>
            <a:r>
              <a:rPr lang="en-GB" sz="2400" dirty="0">
                <a:latin typeface="Oswald Light" pitchFamily="2" charset="77"/>
              </a:rPr>
              <a:t>It’s great to be </a:t>
            </a:r>
            <a:r>
              <a:rPr lang="en-GB" sz="2400" b="1" dirty="0">
                <a:solidFill>
                  <a:srgbClr val="FF7174"/>
                </a:solidFill>
                <a:latin typeface="Oswald Light" pitchFamily="2" charset="77"/>
              </a:rPr>
              <a:t>open and honest </a:t>
            </a:r>
            <a:r>
              <a:rPr lang="en-GB" sz="2400" dirty="0">
                <a:latin typeface="Oswald Light" pitchFamily="2" charset="77"/>
              </a:rPr>
              <a:t>but we should avoid discussing our own, or other people’s personal or private lives. </a:t>
            </a:r>
          </a:p>
          <a:p>
            <a:pPr marL="514350" indent="-514350">
              <a:lnSpc>
                <a:spcPct val="120000"/>
              </a:lnSpc>
              <a:buFont typeface="+mj-lt"/>
              <a:buAutoNum type="arabicPeriod"/>
            </a:pPr>
            <a:r>
              <a:rPr lang="en-GB" sz="2400" dirty="0">
                <a:latin typeface="Oswald Light" pitchFamily="2" charset="77"/>
              </a:rPr>
              <a:t>It’s fine for us to disagree with another person’s opinion but being </a:t>
            </a:r>
            <a:r>
              <a:rPr lang="en-GB" sz="2400" b="1" dirty="0">
                <a:solidFill>
                  <a:srgbClr val="FF7174"/>
                </a:solidFill>
                <a:latin typeface="Oswald Light" pitchFamily="2" charset="77"/>
              </a:rPr>
              <a:t>respectful</a:t>
            </a:r>
            <a:r>
              <a:rPr lang="en-GB" sz="2400" dirty="0">
                <a:latin typeface="Oswald Light" pitchFamily="2" charset="77"/>
              </a:rPr>
              <a:t> means that we will </a:t>
            </a:r>
            <a:r>
              <a:rPr lang="en-GB" sz="2400" b="1" dirty="0">
                <a:solidFill>
                  <a:srgbClr val="FF7174"/>
                </a:solidFill>
                <a:latin typeface="Oswald Light" pitchFamily="2" charset="77"/>
              </a:rPr>
              <a:t>not judge </a:t>
            </a:r>
            <a:r>
              <a:rPr lang="en-GB" sz="2400" dirty="0">
                <a:latin typeface="Oswald Light" pitchFamily="2" charset="77"/>
              </a:rPr>
              <a:t>or put down the person. </a:t>
            </a:r>
          </a:p>
          <a:p>
            <a:pPr marL="514350" indent="-514350">
              <a:lnSpc>
                <a:spcPct val="120000"/>
              </a:lnSpc>
              <a:buFont typeface="+mj-lt"/>
              <a:buAutoNum type="arabicPeriod"/>
            </a:pPr>
            <a:r>
              <a:rPr lang="en-GB" sz="2400" dirty="0">
                <a:latin typeface="Oswald Light" pitchFamily="2" charset="77"/>
              </a:rPr>
              <a:t>It’s great to take part in PSHE lessons but we have the </a:t>
            </a:r>
            <a:r>
              <a:rPr lang="en-GB" sz="2400" b="1" dirty="0">
                <a:solidFill>
                  <a:srgbClr val="FF7174"/>
                </a:solidFill>
                <a:latin typeface="Oswald Light" pitchFamily="2" charset="77"/>
              </a:rPr>
              <a:t>right to pass </a:t>
            </a:r>
            <a:r>
              <a:rPr lang="en-GB" sz="2400" dirty="0">
                <a:latin typeface="Oswald Light" pitchFamily="2" charset="77"/>
              </a:rPr>
              <a:t>on answering a question or participating in an activity if we don’t feel comfortable. </a:t>
            </a:r>
          </a:p>
          <a:p>
            <a:pPr marL="514350" indent="-514350">
              <a:lnSpc>
                <a:spcPct val="120000"/>
              </a:lnSpc>
              <a:buFont typeface="+mj-lt"/>
              <a:buAutoNum type="arabicPeriod"/>
            </a:pPr>
            <a:r>
              <a:rPr lang="en-GB" sz="2400" dirty="0">
                <a:latin typeface="Oswald Light" pitchFamily="2" charset="77"/>
              </a:rPr>
              <a:t>It’s great to ask questions. However, </a:t>
            </a:r>
            <a:r>
              <a:rPr lang="en-GB" sz="2400" b="1" dirty="0">
                <a:solidFill>
                  <a:srgbClr val="FF7174"/>
                </a:solidFill>
                <a:latin typeface="Oswald Light" pitchFamily="2" charset="77"/>
              </a:rPr>
              <a:t>we do not ask personal questions</a:t>
            </a:r>
            <a:r>
              <a:rPr lang="en-GB" sz="2400" dirty="0">
                <a:latin typeface="Oswald Light" pitchFamily="2" charset="77"/>
              </a:rPr>
              <a:t>, or anything intended to deliberately try to embarrass someone. </a:t>
            </a:r>
          </a:p>
          <a:p>
            <a:pPr marL="514350" indent="-514350">
              <a:lnSpc>
                <a:spcPct val="120000"/>
              </a:lnSpc>
              <a:buFont typeface="+mj-lt"/>
              <a:buAutoNum type="arabicPeriod"/>
            </a:pPr>
            <a:r>
              <a:rPr lang="en-GB" sz="2400" dirty="0">
                <a:latin typeface="Oswald Light" pitchFamily="2" charset="77"/>
              </a:rPr>
              <a:t>We know that we can find further </a:t>
            </a:r>
            <a:r>
              <a:rPr lang="en-GB" sz="2400" b="1" dirty="0">
                <a:solidFill>
                  <a:srgbClr val="FF7174"/>
                </a:solidFill>
                <a:latin typeface="Oswald Light" pitchFamily="2" charset="77"/>
              </a:rPr>
              <a:t>help and advice</a:t>
            </a:r>
            <a:r>
              <a:rPr lang="en-GB" sz="2400" dirty="0">
                <a:latin typeface="Oswald Light" pitchFamily="2" charset="77"/>
              </a:rPr>
              <a:t>, both in school and in our community. We will encourage friends to seek help if we think they need it. </a:t>
            </a:r>
          </a:p>
        </p:txBody>
      </p:sp>
    </p:spTree>
    <p:extLst>
      <p:ext uri="{BB962C8B-B14F-4D97-AF65-F5344CB8AC3E}">
        <p14:creationId xmlns:p14="http://schemas.microsoft.com/office/powerpoint/2010/main" val="168175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837FD-BB5C-3E84-0BBE-E83635239F5F}"/>
              </a:ext>
            </a:extLst>
          </p:cNvPr>
          <p:cNvSpPr txBox="1">
            <a:spLocks/>
          </p:cNvSpPr>
          <p:nvPr/>
        </p:nvSpPr>
        <p:spPr>
          <a:xfrm>
            <a:off x="601096" y="1782110"/>
            <a:ext cx="10989808" cy="10196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solidFill>
                  <a:srgbClr val="002060"/>
                </a:solidFill>
                <a:latin typeface="Oswald" pitchFamily="2" charset="77"/>
              </a:rPr>
              <a:t>Find everyone on your side of the debate </a:t>
            </a:r>
          </a:p>
        </p:txBody>
      </p:sp>
      <p:sp>
        <p:nvSpPr>
          <p:cNvPr id="6" name="Rectangle 5">
            <a:extLst>
              <a:ext uri="{FF2B5EF4-FFF2-40B4-BE49-F238E27FC236}">
                <a16:creationId xmlns:a16="http://schemas.microsoft.com/office/drawing/2014/main" id="{E535AF5C-53D8-D99B-E0E4-8116BEB723F0}"/>
              </a:ext>
            </a:extLst>
          </p:cNvPr>
          <p:cNvSpPr/>
          <p:nvPr/>
        </p:nvSpPr>
        <p:spPr>
          <a:xfrm>
            <a:off x="2264490" y="3256892"/>
            <a:ext cx="81280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732F919-A8A6-973B-AE2A-E3188F0FCA64}"/>
              </a:ext>
            </a:extLst>
          </p:cNvPr>
          <p:cNvSpPr txBox="1"/>
          <p:nvPr/>
        </p:nvSpPr>
        <p:spPr>
          <a:xfrm>
            <a:off x="3199558" y="3209481"/>
            <a:ext cx="2832342" cy="907621"/>
          </a:xfrm>
          <a:prstGeom prst="rect">
            <a:avLst/>
          </a:prstGeom>
          <a:noFill/>
        </p:spPr>
        <p:txBody>
          <a:bodyPr wrap="square">
            <a:spAutoFit/>
          </a:bodyPr>
          <a:lstStyle/>
          <a:p>
            <a:pPr>
              <a:lnSpc>
                <a:spcPct val="115000"/>
              </a:lnSpc>
              <a:spcAft>
                <a:spcPts val="1600"/>
              </a:spcAft>
              <a:buClr>
                <a:schemeClr val="dk1"/>
              </a:buClr>
              <a:buSzPts val="1100"/>
            </a:pPr>
            <a:r>
              <a:rPr lang="en-GB" sz="2400" dirty="0">
                <a:latin typeface="Oswald Light" pitchFamily="2" charset="77"/>
              </a:rPr>
              <a:t>Team A must argue </a:t>
            </a:r>
            <a:br>
              <a:rPr lang="en-GB" sz="2400" dirty="0">
                <a:latin typeface="Oswald Light" pitchFamily="2" charset="77"/>
              </a:rPr>
            </a:br>
            <a:r>
              <a:rPr lang="en-GB" sz="2400" dirty="0">
                <a:latin typeface="Oswald Light" pitchFamily="2" charset="77"/>
              </a:rPr>
              <a:t>that the answer is </a:t>
            </a:r>
            <a:r>
              <a:rPr lang="en-GB" sz="2400" dirty="0">
                <a:latin typeface="Oswald Medium" pitchFamily="2" charset="77"/>
              </a:rPr>
              <a:t>YES.</a:t>
            </a:r>
          </a:p>
        </p:txBody>
      </p:sp>
      <p:sp>
        <p:nvSpPr>
          <p:cNvPr id="3" name="Title 1">
            <a:extLst>
              <a:ext uri="{FF2B5EF4-FFF2-40B4-BE49-F238E27FC236}">
                <a16:creationId xmlns:a16="http://schemas.microsoft.com/office/drawing/2014/main" id="{D9494B71-3957-7C02-6DA5-486CF16AE92A}"/>
              </a:ext>
            </a:extLst>
          </p:cNvPr>
          <p:cNvSpPr txBox="1">
            <a:spLocks/>
          </p:cNvSpPr>
          <p:nvPr/>
        </p:nvSpPr>
        <p:spPr>
          <a:xfrm>
            <a:off x="2135918" y="3421887"/>
            <a:ext cx="1071052" cy="56859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F4D61E"/>
                </a:solidFill>
                <a:latin typeface="Oswald" pitchFamily="2" charset="77"/>
              </a:rPr>
              <a:t>A</a:t>
            </a:r>
          </a:p>
        </p:txBody>
      </p:sp>
      <p:sp>
        <p:nvSpPr>
          <p:cNvPr id="7" name="TextBox 6">
            <a:extLst>
              <a:ext uri="{FF2B5EF4-FFF2-40B4-BE49-F238E27FC236}">
                <a16:creationId xmlns:a16="http://schemas.microsoft.com/office/drawing/2014/main" id="{DA7795A6-888B-E9E8-14F7-D29EED733E41}"/>
              </a:ext>
            </a:extLst>
          </p:cNvPr>
          <p:cNvSpPr txBox="1"/>
          <p:nvPr/>
        </p:nvSpPr>
        <p:spPr>
          <a:xfrm>
            <a:off x="3664106" y="3581377"/>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B049FD44-34ED-B970-DFFC-3BB1C2214714}"/>
              </a:ext>
            </a:extLst>
          </p:cNvPr>
          <p:cNvSpPr/>
          <p:nvPr/>
        </p:nvSpPr>
        <p:spPr>
          <a:xfrm>
            <a:off x="6594817" y="3215842"/>
            <a:ext cx="81280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9DD270-8BAC-F881-76EC-533FEEDBB383}"/>
              </a:ext>
            </a:extLst>
          </p:cNvPr>
          <p:cNvSpPr txBox="1"/>
          <p:nvPr/>
        </p:nvSpPr>
        <p:spPr>
          <a:xfrm>
            <a:off x="7622551" y="3202227"/>
            <a:ext cx="3047443" cy="907621"/>
          </a:xfrm>
          <a:prstGeom prst="rect">
            <a:avLst/>
          </a:prstGeom>
          <a:noFill/>
        </p:spPr>
        <p:txBody>
          <a:bodyPr wrap="square">
            <a:spAutoFit/>
          </a:bodyPr>
          <a:lstStyle/>
          <a:p>
            <a:pPr>
              <a:lnSpc>
                <a:spcPct val="115000"/>
              </a:lnSpc>
              <a:spcAft>
                <a:spcPts val="1600"/>
              </a:spcAft>
              <a:buClr>
                <a:schemeClr val="dk1"/>
              </a:buClr>
              <a:buSzPts val="1100"/>
            </a:pPr>
            <a:r>
              <a:rPr lang="en-GB" sz="2400" dirty="0">
                <a:latin typeface="Oswald Light" pitchFamily="2" charset="77"/>
              </a:rPr>
              <a:t>Team B must argue </a:t>
            </a:r>
            <a:br>
              <a:rPr lang="en-GB" sz="2400" dirty="0">
                <a:latin typeface="Oswald Light" pitchFamily="2" charset="77"/>
              </a:rPr>
            </a:br>
            <a:r>
              <a:rPr lang="en-GB" sz="2400" dirty="0">
                <a:latin typeface="Oswald Light" pitchFamily="2" charset="77"/>
              </a:rPr>
              <a:t>that the answer is </a:t>
            </a:r>
            <a:r>
              <a:rPr lang="en-GB" sz="2400" dirty="0">
                <a:latin typeface="Oswald Medium" pitchFamily="2" charset="77"/>
              </a:rPr>
              <a:t>NO.</a:t>
            </a:r>
          </a:p>
        </p:txBody>
      </p:sp>
      <p:sp>
        <p:nvSpPr>
          <p:cNvPr id="14" name="Title 1">
            <a:extLst>
              <a:ext uri="{FF2B5EF4-FFF2-40B4-BE49-F238E27FC236}">
                <a16:creationId xmlns:a16="http://schemas.microsoft.com/office/drawing/2014/main" id="{559640BE-AE89-5F24-8AE3-33013800CED5}"/>
              </a:ext>
            </a:extLst>
          </p:cNvPr>
          <p:cNvSpPr txBox="1">
            <a:spLocks/>
          </p:cNvSpPr>
          <p:nvPr/>
        </p:nvSpPr>
        <p:spPr>
          <a:xfrm>
            <a:off x="6465691" y="3421887"/>
            <a:ext cx="1071052" cy="56859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F4D61E"/>
                </a:solidFill>
                <a:latin typeface="Oswald" pitchFamily="2" charset="77"/>
              </a:rPr>
              <a:t>B</a:t>
            </a:r>
          </a:p>
        </p:txBody>
      </p:sp>
      <p:sp>
        <p:nvSpPr>
          <p:cNvPr id="15" name="TextBox 14">
            <a:extLst>
              <a:ext uri="{FF2B5EF4-FFF2-40B4-BE49-F238E27FC236}">
                <a16:creationId xmlns:a16="http://schemas.microsoft.com/office/drawing/2014/main" id="{D25354D4-C9D5-40A9-0EA1-C95732F63786}"/>
              </a:ext>
            </a:extLst>
          </p:cNvPr>
          <p:cNvSpPr txBox="1"/>
          <p:nvPr/>
        </p:nvSpPr>
        <p:spPr>
          <a:xfrm>
            <a:off x="7437820" y="3581377"/>
            <a:ext cx="184731" cy="369332"/>
          </a:xfrm>
          <a:prstGeom prst="rect">
            <a:avLst/>
          </a:prstGeom>
          <a:noFill/>
        </p:spPr>
        <p:txBody>
          <a:bodyPr wrap="none" rtlCol="0">
            <a:spAutoFit/>
          </a:bodyPr>
          <a:lstStyle/>
          <a:p>
            <a:endParaRPr lang="en-US" dirty="0"/>
          </a:p>
        </p:txBody>
      </p:sp>
      <p:sp>
        <p:nvSpPr>
          <p:cNvPr id="18" name="Rectangle 17">
            <a:extLst>
              <a:ext uri="{FF2B5EF4-FFF2-40B4-BE49-F238E27FC236}">
                <a16:creationId xmlns:a16="http://schemas.microsoft.com/office/drawing/2014/main" id="{4B1E882B-73EC-E15C-9176-B5D867AB4FEB}"/>
              </a:ext>
            </a:extLst>
          </p:cNvPr>
          <p:cNvSpPr/>
          <p:nvPr/>
        </p:nvSpPr>
        <p:spPr>
          <a:xfrm>
            <a:off x="803275" y="4524800"/>
            <a:ext cx="1058545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5799E6-2120-54CB-57B3-C27EAF6F2A0B}"/>
              </a:ext>
            </a:extLst>
          </p:cNvPr>
          <p:cNvSpPr txBox="1"/>
          <p:nvPr/>
        </p:nvSpPr>
        <p:spPr>
          <a:xfrm>
            <a:off x="4861954" y="4638812"/>
            <a:ext cx="2959873" cy="584775"/>
          </a:xfrm>
          <a:prstGeom prst="rect">
            <a:avLst/>
          </a:prstGeom>
          <a:noFill/>
        </p:spPr>
        <p:txBody>
          <a:bodyPr wrap="square">
            <a:spAutoFit/>
          </a:bodyPr>
          <a:lstStyle/>
          <a:p>
            <a:pPr algn="ctr"/>
            <a:r>
              <a:rPr lang="en-GB" sz="3200" dirty="0">
                <a:solidFill>
                  <a:schemeClr val="bg1"/>
                </a:solidFill>
                <a:latin typeface="Oswald" pitchFamily="2" charset="77"/>
              </a:rPr>
              <a:t>Get into groups!</a:t>
            </a:r>
          </a:p>
        </p:txBody>
      </p:sp>
    </p:spTree>
    <p:extLst>
      <p:ext uri="{BB962C8B-B14F-4D97-AF65-F5344CB8AC3E}">
        <p14:creationId xmlns:p14="http://schemas.microsoft.com/office/powerpoint/2010/main" val="202581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 name="Rectangle 23">
            <a:extLst>
              <a:ext uri="{FF2B5EF4-FFF2-40B4-BE49-F238E27FC236}">
                <a16:creationId xmlns:a16="http://schemas.microsoft.com/office/drawing/2014/main" id="{6062D494-B9FF-53C0-1038-6A5EF3BFBDE1}"/>
              </a:ext>
            </a:extLst>
          </p:cNvPr>
          <p:cNvSpPr/>
          <p:nvPr/>
        </p:nvSpPr>
        <p:spPr>
          <a:xfrm>
            <a:off x="820284" y="2960914"/>
            <a:ext cx="3269522" cy="2662648"/>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98E67D5-286C-FE96-3F3B-50E6ED9F1793}"/>
              </a:ext>
            </a:extLst>
          </p:cNvPr>
          <p:cNvSpPr txBox="1">
            <a:spLocks/>
          </p:cNvSpPr>
          <p:nvPr/>
        </p:nvSpPr>
        <p:spPr>
          <a:xfrm>
            <a:off x="820284" y="1036000"/>
            <a:ext cx="10770620" cy="1262357"/>
          </a:xfrm>
          <a:prstGeom prst="rect">
            <a:avLst/>
          </a:prstGeom>
          <a:solidFill>
            <a:srgbClr val="F4D61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002060"/>
                </a:solidFill>
                <a:latin typeface="Oswald" pitchFamily="2" charset="77"/>
              </a:rPr>
              <a:t>Each group must then categorise the cards </a:t>
            </a:r>
            <a:br>
              <a:rPr lang="en-GB" sz="4000" dirty="0">
                <a:solidFill>
                  <a:srgbClr val="002060"/>
                </a:solidFill>
                <a:latin typeface="Oswald" pitchFamily="2" charset="77"/>
              </a:rPr>
            </a:br>
            <a:r>
              <a:rPr lang="en-GB" sz="4000" dirty="0">
                <a:solidFill>
                  <a:srgbClr val="002060"/>
                </a:solidFill>
                <a:latin typeface="Oswald" pitchFamily="2" charset="77"/>
              </a:rPr>
              <a:t>they have into Health, Environmental &amp; Other… </a:t>
            </a:r>
          </a:p>
        </p:txBody>
      </p:sp>
      <p:sp>
        <p:nvSpPr>
          <p:cNvPr id="21" name="Rectangle 20">
            <a:extLst>
              <a:ext uri="{FF2B5EF4-FFF2-40B4-BE49-F238E27FC236}">
                <a16:creationId xmlns:a16="http://schemas.microsoft.com/office/drawing/2014/main" id="{793B1866-504E-9CE0-82BF-D64C8469D0EE}"/>
              </a:ext>
            </a:extLst>
          </p:cNvPr>
          <p:cNvSpPr/>
          <p:nvPr/>
        </p:nvSpPr>
        <p:spPr>
          <a:xfrm>
            <a:off x="8321382" y="2960914"/>
            <a:ext cx="3269522" cy="2662648"/>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71970A7-4918-018D-C4E3-9C4AB2AAB5B8}"/>
              </a:ext>
            </a:extLst>
          </p:cNvPr>
          <p:cNvSpPr txBox="1"/>
          <p:nvPr/>
        </p:nvSpPr>
        <p:spPr>
          <a:xfrm>
            <a:off x="8494799" y="4015239"/>
            <a:ext cx="2883354" cy="553998"/>
          </a:xfrm>
          <a:prstGeom prst="rect">
            <a:avLst/>
          </a:prstGeom>
          <a:noFill/>
        </p:spPr>
        <p:txBody>
          <a:bodyPr wrap="square">
            <a:spAutoFit/>
          </a:bodyPr>
          <a:lstStyle/>
          <a:p>
            <a:pPr algn="ctr"/>
            <a:r>
              <a:rPr lang="en-GB" sz="3000" dirty="0">
                <a:solidFill>
                  <a:schemeClr val="bg1"/>
                </a:solidFill>
                <a:latin typeface="Oswald" pitchFamily="2" charset="77"/>
              </a:rPr>
              <a:t>Environmental</a:t>
            </a:r>
          </a:p>
        </p:txBody>
      </p:sp>
      <p:sp>
        <p:nvSpPr>
          <p:cNvPr id="23" name="Rectangle 22">
            <a:extLst>
              <a:ext uri="{FF2B5EF4-FFF2-40B4-BE49-F238E27FC236}">
                <a16:creationId xmlns:a16="http://schemas.microsoft.com/office/drawing/2014/main" id="{EBA7A967-CEE1-FDDD-6490-7D0D0DE7FCAE}"/>
              </a:ext>
            </a:extLst>
          </p:cNvPr>
          <p:cNvSpPr/>
          <p:nvPr/>
        </p:nvSpPr>
        <p:spPr>
          <a:xfrm>
            <a:off x="4598378" y="2960914"/>
            <a:ext cx="3269522" cy="2662648"/>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DBEA204-B50C-91CB-6B35-A72078FEF5B8}"/>
              </a:ext>
            </a:extLst>
          </p:cNvPr>
          <p:cNvSpPr txBox="1"/>
          <p:nvPr/>
        </p:nvSpPr>
        <p:spPr>
          <a:xfrm>
            <a:off x="1013368" y="4015239"/>
            <a:ext cx="2883354" cy="553998"/>
          </a:xfrm>
          <a:prstGeom prst="rect">
            <a:avLst/>
          </a:prstGeom>
          <a:noFill/>
        </p:spPr>
        <p:txBody>
          <a:bodyPr wrap="square">
            <a:spAutoFit/>
          </a:bodyPr>
          <a:lstStyle/>
          <a:p>
            <a:pPr algn="ctr"/>
            <a:r>
              <a:rPr lang="en-GB" sz="3000" dirty="0">
                <a:solidFill>
                  <a:schemeClr val="bg1"/>
                </a:solidFill>
                <a:latin typeface="Oswald" pitchFamily="2" charset="77"/>
              </a:rPr>
              <a:t>Health</a:t>
            </a:r>
          </a:p>
        </p:txBody>
      </p:sp>
      <p:sp>
        <p:nvSpPr>
          <p:cNvPr id="26" name="TextBox 25">
            <a:extLst>
              <a:ext uri="{FF2B5EF4-FFF2-40B4-BE49-F238E27FC236}">
                <a16:creationId xmlns:a16="http://schemas.microsoft.com/office/drawing/2014/main" id="{ABCABC6E-3616-C2B7-BED1-62AEC9E7286C}"/>
              </a:ext>
            </a:extLst>
          </p:cNvPr>
          <p:cNvSpPr txBox="1"/>
          <p:nvPr/>
        </p:nvSpPr>
        <p:spPr>
          <a:xfrm>
            <a:off x="4791462" y="4015239"/>
            <a:ext cx="2883354" cy="553998"/>
          </a:xfrm>
          <a:prstGeom prst="rect">
            <a:avLst/>
          </a:prstGeom>
          <a:noFill/>
        </p:spPr>
        <p:txBody>
          <a:bodyPr wrap="square">
            <a:spAutoFit/>
          </a:bodyPr>
          <a:lstStyle/>
          <a:p>
            <a:pPr algn="ctr"/>
            <a:r>
              <a:rPr lang="en-GB" sz="3000" dirty="0">
                <a:solidFill>
                  <a:schemeClr val="bg1"/>
                </a:solidFill>
                <a:latin typeface="Oswald" pitchFamily="2" charset="77"/>
              </a:rPr>
              <a:t>Other</a:t>
            </a:r>
          </a:p>
        </p:txBody>
      </p:sp>
      <p:sp>
        <p:nvSpPr>
          <p:cNvPr id="2" name="TextBox 1">
            <a:extLst>
              <a:ext uri="{FF2B5EF4-FFF2-40B4-BE49-F238E27FC236}">
                <a16:creationId xmlns:a16="http://schemas.microsoft.com/office/drawing/2014/main" id="{AF3B5A93-9C0D-ABA7-2286-084D50E74B33}"/>
              </a:ext>
            </a:extLst>
          </p:cNvPr>
          <p:cNvSpPr txBox="1"/>
          <p:nvPr/>
        </p:nvSpPr>
        <p:spPr>
          <a:xfrm>
            <a:off x="8911479" y="2456292"/>
            <a:ext cx="3132907" cy="1398268"/>
          </a:xfrm>
          <a:prstGeom prst="rect">
            <a:avLst/>
          </a:prstGeom>
          <a:solidFill>
            <a:schemeClr val="bg1"/>
          </a:solidFill>
          <a:ln w="19050">
            <a:solidFill>
              <a:srgbClr val="3EC0C0"/>
            </a:solidFill>
            <a:prstDash val="dash"/>
          </a:ln>
        </p:spPr>
        <p:txBody>
          <a:bodyPr wrap="square">
            <a:spAutoFit/>
          </a:bodyPr>
          <a:lstStyle/>
          <a:p>
            <a:pPr algn="ctr">
              <a:lnSpc>
                <a:spcPct val="115000"/>
              </a:lnSpc>
              <a:spcAft>
                <a:spcPts val="1600"/>
              </a:spcAft>
              <a:buClr>
                <a:schemeClr val="dk1"/>
              </a:buClr>
              <a:buSzPts val="1100"/>
            </a:pPr>
            <a:r>
              <a:rPr lang="en-GB" sz="1500" dirty="0">
                <a:solidFill>
                  <a:srgbClr val="002060"/>
                </a:solidFill>
                <a:latin typeface="Oswald Light" pitchFamily="2" charset="77"/>
              </a:rPr>
              <a:t>1.3 million single use vapes are thrown away every week, per annum this is enough to cover 22 football pitches. The number of vapes thrown away are contributing to the fastest growing waste stream in the UK. </a:t>
            </a:r>
            <a:endParaRPr lang="en-GB" sz="1200" dirty="0">
              <a:solidFill>
                <a:srgbClr val="002060"/>
              </a:solidFill>
              <a:latin typeface="Oswald Light" pitchFamily="2" charset="77"/>
            </a:endParaRPr>
          </a:p>
        </p:txBody>
      </p:sp>
    </p:spTree>
    <p:extLst>
      <p:ext uri="{BB962C8B-B14F-4D97-AF65-F5344CB8AC3E}">
        <p14:creationId xmlns:p14="http://schemas.microsoft.com/office/powerpoint/2010/main" val="2981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6" name="Group 5">
            <a:extLst>
              <a:ext uri="{FF2B5EF4-FFF2-40B4-BE49-F238E27FC236}">
                <a16:creationId xmlns:a16="http://schemas.microsoft.com/office/drawing/2014/main" id="{17214FA3-CE9E-3831-04B8-F7332C99AD9C}"/>
              </a:ext>
            </a:extLst>
          </p:cNvPr>
          <p:cNvGrpSpPr/>
          <p:nvPr/>
        </p:nvGrpSpPr>
        <p:grpSpPr>
          <a:xfrm>
            <a:off x="2518979" y="1520400"/>
            <a:ext cx="7154041" cy="812800"/>
            <a:chOff x="1612587" y="2885665"/>
            <a:chExt cx="7154041" cy="812800"/>
          </a:xfrm>
        </p:grpSpPr>
        <p:sp>
          <p:nvSpPr>
            <p:cNvPr id="7" name="Rectangle 6">
              <a:extLst>
                <a:ext uri="{FF2B5EF4-FFF2-40B4-BE49-F238E27FC236}">
                  <a16:creationId xmlns:a16="http://schemas.microsoft.com/office/drawing/2014/main" id="{AC05E28A-F053-DB9F-D4C0-C9D46846C3D1}"/>
                </a:ext>
              </a:extLst>
            </p:cNvPr>
            <p:cNvSpPr/>
            <p:nvPr/>
          </p:nvSpPr>
          <p:spPr>
            <a:xfrm>
              <a:off x="1741713" y="2885665"/>
              <a:ext cx="81280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82A8DD-2FA7-7A10-9BB7-7E75AA58EBBA}"/>
                </a:ext>
              </a:extLst>
            </p:cNvPr>
            <p:cNvSpPr txBox="1"/>
            <p:nvPr/>
          </p:nvSpPr>
          <p:spPr>
            <a:xfrm>
              <a:off x="2812765" y="2926715"/>
              <a:ext cx="2314730" cy="771750"/>
            </a:xfrm>
            <a:prstGeom prst="rect">
              <a:avLst/>
            </a:prstGeom>
            <a:noFill/>
          </p:spPr>
          <p:txBody>
            <a:bodyPr wrap="square">
              <a:spAutoFit/>
            </a:bodyPr>
            <a:lstStyle/>
            <a:p>
              <a:pPr>
                <a:lnSpc>
                  <a:spcPct val="115000"/>
                </a:lnSpc>
                <a:spcAft>
                  <a:spcPts val="1600"/>
                </a:spcAft>
                <a:buClr>
                  <a:schemeClr val="dk1"/>
                </a:buClr>
                <a:buSzPts val="1100"/>
              </a:pPr>
              <a:r>
                <a:rPr lang="en-GB" sz="2000" dirty="0">
                  <a:latin typeface="Oswald Light" pitchFamily="2" charset="77"/>
                </a:rPr>
                <a:t>Team A must argue </a:t>
              </a:r>
              <a:br>
                <a:rPr lang="en-GB" sz="2000" dirty="0">
                  <a:latin typeface="Oswald Light" pitchFamily="2" charset="77"/>
                </a:rPr>
              </a:br>
              <a:r>
                <a:rPr lang="en-GB" sz="2000" dirty="0">
                  <a:latin typeface="Oswald Light" pitchFamily="2" charset="77"/>
                </a:rPr>
                <a:t>that the answer is </a:t>
              </a:r>
              <a:r>
                <a:rPr lang="en-GB" sz="2000" dirty="0">
                  <a:latin typeface="Oswald Medium" pitchFamily="2" charset="77"/>
                </a:rPr>
                <a:t>YES.</a:t>
              </a:r>
            </a:p>
          </p:txBody>
        </p:sp>
        <p:sp>
          <p:nvSpPr>
            <p:cNvPr id="9" name="Title 1">
              <a:extLst>
                <a:ext uri="{FF2B5EF4-FFF2-40B4-BE49-F238E27FC236}">
                  <a16:creationId xmlns:a16="http://schemas.microsoft.com/office/drawing/2014/main" id="{ABE38887-9480-4695-2B26-1AD254F65181}"/>
                </a:ext>
              </a:extLst>
            </p:cNvPr>
            <p:cNvSpPr txBox="1">
              <a:spLocks/>
            </p:cNvSpPr>
            <p:nvPr/>
          </p:nvSpPr>
          <p:spPr>
            <a:xfrm>
              <a:off x="1612587" y="3091710"/>
              <a:ext cx="1071052" cy="56859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F4D61E"/>
                  </a:solidFill>
                  <a:latin typeface="Oswald" pitchFamily="2" charset="77"/>
                </a:rPr>
                <a:t>A</a:t>
              </a:r>
            </a:p>
          </p:txBody>
        </p:sp>
        <p:sp>
          <p:nvSpPr>
            <p:cNvPr id="10" name="TextBox 9">
              <a:extLst>
                <a:ext uri="{FF2B5EF4-FFF2-40B4-BE49-F238E27FC236}">
                  <a16:creationId xmlns:a16="http://schemas.microsoft.com/office/drawing/2014/main" id="{336E1F39-B8F5-45E7-20EB-1B6A675C2FC4}"/>
                </a:ext>
              </a:extLst>
            </p:cNvPr>
            <p:cNvSpPr txBox="1"/>
            <p:nvPr/>
          </p:nvSpPr>
          <p:spPr>
            <a:xfrm>
              <a:off x="2757714" y="3251200"/>
              <a:ext cx="184731" cy="369332"/>
            </a:xfrm>
            <a:prstGeom prst="rect">
              <a:avLst/>
            </a:prstGeom>
            <a:noFill/>
          </p:spPr>
          <p:txBody>
            <a:bodyPr wrap="none" rtlCol="0">
              <a:spAutoFit/>
            </a:bodyPr>
            <a:lstStyle/>
            <a:p>
              <a:endParaRPr lang="en-US" dirty="0"/>
            </a:p>
          </p:txBody>
        </p:sp>
        <p:sp>
          <p:nvSpPr>
            <p:cNvPr id="11" name="Rectangle 10">
              <a:extLst>
                <a:ext uri="{FF2B5EF4-FFF2-40B4-BE49-F238E27FC236}">
                  <a16:creationId xmlns:a16="http://schemas.microsoft.com/office/drawing/2014/main" id="{6BE4A0D8-E229-EEF5-3F35-2A959B2303D7}"/>
                </a:ext>
              </a:extLst>
            </p:cNvPr>
            <p:cNvSpPr/>
            <p:nvPr/>
          </p:nvSpPr>
          <p:spPr>
            <a:xfrm>
              <a:off x="5515427" y="2885665"/>
              <a:ext cx="81280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FD60A9-5492-A2AB-4A70-E527D8F9DA6F}"/>
                </a:ext>
              </a:extLst>
            </p:cNvPr>
            <p:cNvSpPr txBox="1"/>
            <p:nvPr/>
          </p:nvSpPr>
          <p:spPr>
            <a:xfrm>
              <a:off x="6586479" y="2926715"/>
              <a:ext cx="2180149" cy="771750"/>
            </a:xfrm>
            <a:prstGeom prst="rect">
              <a:avLst/>
            </a:prstGeom>
            <a:noFill/>
          </p:spPr>
          <p:txBody>
            <a:bodyPr wrap="square">
              <a:spAutoFit/>
            </a:bodyPr>
            <a:lstStyle/>
            <a:p>
              <a:pPr>
                <a:lnSpc>
                  <a:spcPct val="115000"/>
                </a:lnSpc>
                <a:spcAft>
                  <a:spcPts val="1600"/>
                </a:spcAft>
                <a:buClr>
                  <a:schemeClr val="dk1"/>
                </a:buClr>
                <a:buSzPts val="1100"/>
              </a:pPr>
              <a:r>
                <a:rPr lang="en-GB" sz="2000" dirty="0">
                  <a:latin typeface="Oswald Light" pitchFamily="2" charset="77"/>
                </a:rPr>
                <a:t>Team B must argue </a:t>
              </a:r>
              <a:br>
                <a:rPr lang="en-GB" sz="2000" dirty="0">
                  <a:latin typeface="Oswald Light" pitchFamily="2" charset="77"/>
                </a:rPr>
              </a:br>
              <a:r>
                <a:rPr lang="en-GB" sz="2000" dirty="0">
                  <a:latin typeface="Oswald Light" pitchFamily="2" charset="77"/>
                </a:rPr>
                <a:t>that the answer is </a:t>
              </a:r>
              <a:r>
                <a:rPr lang="en-GB" sz="2000" dirty="0">
                  <a:latin typeface="Oswald Medium" pitchFamily="2" charset="77"/>
                </a:rPr>
                <a:t>NO.</a:t>
              </a:r>
            </a:p>
          </p:txBody>
        </p:sp>
        <p:sp>
          <p:nvSpPr>
            <p:cNvPr id="13" name="Title 1">
              <a:extLst>
                <a:ext uri="{FF2B5EF4-FFF2-40B4-BE49-F238E27FC236}">
                  <a16:creationId xmlns:a16="http://schemas.microsoft.com/office/drawing/2014/main" id="{6952DDC7-9765-C5EF-C33D-54F78299E21E}"/>
                </a:ext>
              </a:extLst>
            </p:cNvPr>
            <p:cNvSpPr txBox="1">
              <a:spLocks/>
            </p:cNvSpPr>
            <p:nvPr/>
          </p:nvSpPr>
          <p:spPr>
            <a:xfrm>
              <a:off x="5386301" y="3091710"/>
              <a:ext cx="1071052" cy="56859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F4D61E"/>
                  </a:solidFill>
                  <a:latin typeface="Oswald" pitchFamily="2" charset="77"/>
                </a:rPr>
                <a:t>B</a:t>
              </a:r>
            </a:p>
          </p:txBody>
        </p:sp>
        <p:sp>
          <p:nvSpPr>
            <p:cNvPr id="14" name="TextBox 13">
              <a:extLst>
                <a:ext uri="{FF2B5EF4-FFF2-40B4-BE49-F238E27FC236}">
                  <a16:creationId xmlns:a16="http://schemas.microsoft.com/office/drawing/2014/main" id="{932EB3FB-B106-F90B-B7A3-91348C238833}"/>
                </a:ext>
              </a:extLst>
            </p:cNvPr>
            <p:cNvSpPr txBox="1"/>
            <p:nvPr/>
          </p:nvSpPr>
          <p:spPr>
            <a:xfrm>
              <a:off x="6531428" y="3251200"/>
              <a:ext cx="184731" cy="369332"/>
            </a:xfrm>
            <a:prstGeom prst="rect">
              <a:avLst/>
            </a:prstGeom>
            <a:noFill/>
          </p:spPr>
          <p:txBody>
            <a:bodyPr wrap="none" rtlCol="0">
              <a:spAutoFit/>
            </a:bodyPr>
            <a:lstStyle/>
            <a:p>
              <a:endParaRPr lang="en-US" dirty="0"/>
            </a:p>
          </p:txBody>
        </p:sp>
      </p:grpSp>
      <p:sp>
        <p:nvSpPr>
          <p:cNvPr id="15" name="Rectangle 14">
            <a:extLst>
              <a:ext uri="{FF2B5EF4-FFF2-40B4-BE49-F238E27FC236}">
                <a16:creationId xmlns:a16="http://schemas.microsoft.com/office/drawing/2014/main" id="{3413D6FC-6595-9DF0-3501-D99D03B7E5DC}"/>
              </a:ext>
            </a:extLst>
          </p:cNvPr>
          <p:cNvSpPr/>
          <p:nvPr/>
        </p:nvSpPr>
        <p:spPr>
          <a:xfrm>
            <a:off x="803275" y="2872632"/>
            <a:ext cx="1058545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36B67CB-2BC7-3602-A772-E230AF33E764}"/>
              </a:ext>
            </a:extLst>
          </p:cNvPr>
          <p:cNvSpPr txBox="1"/>
          <p:nvPr/>
        </p:nvSpPr>
        <p:spPr>
          <a:xfrm>
            <a:off x="4163421" y="2986644"/>
            <a:ext cx="4258544" cy="584775"/>
          </a:xfrm>
          <a:prstGeom prst="rect">
            <a:avLst/>
          </a:prstGeom>
          <a:noFill/>
        </p:spPr>
        <p:txBody>
          <a:bodyPr wrap="square">
            <a:spAutoFit/>
          </a:bodyPr>
          <a:lstStyle/>
          <a:p>
            <a:pPr algn="ctr"/>
            <a:r>
              <a:rPr lang="en-GB" sz="3200" dirty="0">
                <a:solidFill>
                  <a:schemeClr val="bg1"/>
                </a:solidFill>
                <a:latin typeface="Oswald" pitchFamily="2" charset="77"/>
              </a:rPr>
              <a:t>Get ready for a debate! </a:t>
            </a:r>
          </a:p>
        </p:txBody>
      </p:sp>
      <p:sp>
        <p:nvSpPr>
          <p:cNvPr id="17" name="Rectangle 16">
            <a:extLst>
              <a:ext uri="{FF2B5EF4-FFF2-40B4-BE49-F238E27FC236}">
                <a16:creationId xmlns:a16="http://schemas.microsoft.com/office/drawing/2014/main" id="{0433ADAE-6EA1-6614-47F3-D5050856CB7E}"/>
              </a:ext>
            </a:extLst>
          </p:cNvPr>
          <p:cNvSpPr/>
          <p:nvPr/>
        </p:nvSpPr>
        <p:spPr>
          <a:xfrm>
            <a:off x="803275" y="3895213"/>
            <a:ext cx="10585450" cy="1269912"/>
          </a:xfrm>
          <a:prstGeom prst="rect">
            <a:avLst/>
          </a:prstGeom>
          <a:noFill/>
          <a:ln w="12700">
            <a:solidFill>
              <a:srgbClr val="5AC9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365B64-00A8-FE63-2078-8C445BB45750}"/>
              </a:ext>
            </a:extLst>
          </p:cNvPr>
          <p:cNvSpPr txBox="1"/>
          <p:nvPr/>
        </p:nvSpPr>
        <p:spPr>
          <a:xfrm>
            <a:off x="1482811" y="4065089"/>
            <a:ext cx="9514703" cy="907621"/>
          </a:xfrm>
          <a:prstGeom prst="rect">
            <a:avLst/>
          </a:prstGeom>
          <a:noFill/>
        </p:spPr>
        <p:txBody>
          <a:bodyPr wrap="square">
            <a:spAutoFit/>
          </a:bodyPr>
          <a:lstStyle/>
          <a:p>
            <a:pPr algn="ctr">
              <a:lnSpc>
                <a:spcPct val="115000"/>
              </a:lnSpc>
              <a:spcAft>
                <a:spcPts val="1600"/>
              </a:spcAft>
              <a:buClr>
                <a:schemeClr val="dk1"/>
              </a:buClr>
              <a:buSzPts val="1100"/>
            </a:pPr>
            <a:r>
              <a:rPr lang="en-GB" sz="2400" dirty="0">
                <a:latin typeface="Oswald Light" pitchFamily="2" charset="77"/>
              </a:rPr>
              <a:t>There will be two ‘listeners’ in each group who will observe the debate and feedback to the teacher on the strength of the arguments</a:t>
            </a:r>
          </a:p>
        </p:txBody>
      </p:sp>
    </p:spTree>
    <p:extLst>
      <p:ext uri="{BB962C8B-B14F-4D97-AF65-F5344CB8AC3E}">
        <p14:creationId xmlns:p14="http://schemas.microsoft.com/office/powerpoint/2010/main" val="2344454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9" name="Text Placeholder 22">
            <a:extLst>
              <a:ext uri="{FF2B5EF4-FFF2-40B4-BE49-F238E27FC236}">
                <a16:creationId xmlns:a16="http://schemas.microsoft.com/office/drawing/2014/main" id="{0F87BEDE-3C5B-742E-23D2-0A315E3E2045}"/>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How to debate… informally*</a:t>
            </a:r>
          </a:p>
        </p:txBody>
      </p:sp>
      <p:sp>
        <p:nvSpPr>
          <p:cNvPr id="10" name="Content Placeholder 2">
            <a:extLst>
              <a:ext uri="{FF2B5EF4-FFF2-40B4-BE49-F238E27FC236}">
                <a16:creationId xmlns:a16="http://schemas.microsoft.com/office/drawing/2014/main" id="{A247082A-F026-BBF3-948B-0589D551E227}"/>
              </a:ext>
            </a:extLst>
          </p:cNvPr>
          <p:cNvSpPr txBox="1">
            <a:spLocks/>
          </p:cNvSpPr>
          <p:nvPr/>
        </p:nvSpPr>
        <p:spPr>
          <a:xfrm>
            <a:off x="712276" y="1489395"/>
            <a:ext cx="501396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In a formal debate there would be a very specific order. </a:t>
            </a:r>
          </a:p>
          <a:p>
            <a:pPr marL="0" indent="0">
              <a:lnSpc>
                <a:spcPct val="100000"/>
              </a:lnSpc>
              <a:buFont typeface="Arial" panose="020B0604020202020204" pitchFamily="34" charset="0"/>
              <a:buNone/>
            </a:pPr>
            <a:r>
              <a:rPr lang="en-GB" sz="2500" dirty="0">
                <a:latin typeface="Oswald Light" pitchFamily="2" charset="77"/>
              </a:rPr>
              <a:t>In this debate one confident person needs to start the debate for team A – you will be the opening speaker. Then the </a:t>
            </a:r>
            <a:r>
              <a:rPr lang="en-GB" sz="2500" dirty="0">
                <a:latin typeface="Oswald Medium" pitchFamily="2" charset="77"/>
              </a:rPr>
              <a:t>opening speaker </a:t>
            </a:r>
            <a:r>
              <a:rPr lang="en-GB" sz="2500" dirty="0">
                <a:latin typeface="Oswald Light" pitchFamily="2" charset="77"/>
              </a:rPr>
              <a:t>for team B will speak. After that, the debate can be free flowing. </a:t>
            </a:r>
          </a:p>
          <a:p>
            <a:pPr marL="0" indent="0">
              <a:lnSpc>
                <a:spcPct val="100000"/>
              </a:lnSpc>
              <a:buFont typeface="Arial" panose="020B0604020202020204" pitchFamily="34" charset="0"/>
              <a:buNone/>
            </a:pPr>
            <a:r>
              <a:rPr lang="en-GB" sz="2500" dirty="0">
                <a:latin typeface="Oswald Light" pitchFamily="2" charset="77"/>
              </a:rPr>
              <a:t>Be polite, listen and don’t interrupt another person’s point. </a:t>
            </a:r>
          </a:p>
        </p:txBody>
      </p:sp>
      <p:sp>
        <p:nvSpPr>
          <p:cNvPr id="13" name="Rectangle 12">
            <a:extLst>
              <a:ext uri="{FF2B5EF4-FFF2-40B4-BE49-F238E27FC236}">
                <a16:creationId xmlns:a16="http://schemas.microsoft.com/office/drawing/2014/main" id="{4723F5BA-5EEE-10DA-9B05-AC22308E1A13}"/>
              </a:ext>
            </a:extLst>
          </p:cNvPr>
          <p:cNvSpPr/>
          <p:nvPr/>
        </p:nvSpPr>
        <p:spPr>
          <a:xfrm>
            <a:off x="6096000" y="1489395"/>
            <a:ext cx="5667632" cy="4117959"/>
          </a:xfrm>
          <a:prstGeom prst="rect">
            <a:avLst/>
          </a:prstGeom>
          <a:noFill/>
          <a:ln w="19050">
            <a:solidFill>
              <a:srgbClr val="5AC9CA"/>
            </a:solidFill>
          </a:ln>
        </p:spPr>
        <p:style>
          <a:lnRef idx="2">
            <a:schemeClr val="accent1">
              <a:shade val="15000"/>
            </a:schemeClr>
          </a:lnRef>
          <a:fillRef idx="1">
            <a:schemeClr val="accent1"/>
          </a:fillRef>
          <a:effectRef idx="0">
            <a:schemeClr val="accent1"/>
          </a:effectRef>
          <a:fontRef idx="minor">
            <a:schemeClr val="lt1"/>
          </a:fontRef>
        </p:style>
        <p:txBody>
          <a:bodyPr lIns="251999" tIns="251999" rIns="251999" bIns="251999" rtlCol="0" anchor="ctr"/>
          <a:lstStyle/>
          <a:p>
            <a:pPr marL="342900" indent="-342900">
              <a:buAutoNum type="arabicPeriod"/>
            </a:pPr>
            <a:r>
              <a:rPr lang="en-GB" dirty="0">
                <a:solidFill>
                  <a:schemeClr val="tx1"/>
                </a:solidFill>
                <a:latin typeface="Oswald Light" pitchFamily="2" charset="77"/>
              </a:rPr>
              <a:t>Prepare your arguments as a group (you have already categorised them) and think about how to use the information on the cards as evidence to support each other’s point. </a:t>
            </a:r>
          </a:p>
          <a:p>
            <a:pPr marL="342900" indent="-342900">
              <a:buAutoNum type="arabicPeriod"/>
            </a:pPr>
            <a:endParaRPr lang="en-GB" dirty="0">
              <a:solidFill>
                <a:schemeClr val="tx1"/>
              </a:solidFill>
              <a:latin typeface="Oswald Light" pitchFamily="2" charset="77"/>
            </a:endParaRPr>
          </a:p>
          <a:p>
            <a:pPr marL="342900" indent="-342900">
              <a:buFontTx/>
              <a:buAutoNum type="arabicPeriod"/>
            </a:pPr>
            <a:r>
              <a:rPr lang="en-GB" dirty="0">
                <a:solidFill>
                  <a:schemeClr val="tx1"/>
                </a:solidFill>
                <a:latin typeface="Oswald Light" pitchFamily="2" charset="77"/>
              </a:rPr>
              <a:t>Try to think about what points the other team might make. How could you argue against them?</a:t>
            </a:r>
          </a:p>
          <a:p>
            <a:pPr marL="342900" indent="-342900">
              <a:buFontTx/>
              <a:buAutoNum type="arabicPeriod"/>
            </a:pPr>
            <a:endParaRPr lang="en-GB" dirty="0">
              <a:solidFill>
                <a:schemeClr val="tx1"/>
              </a:solidFill>
              <a:latin typeface="Oswald Light" pitchFamily="2" charset="77"/>
            </a:endParaRPr>
          </a:p>
          <a:p>
            <a:pPr marL="342900" indent="-342900">
              <a:buFontTx/>
              <a:buAutoNum type="arabicPeriod"/>
            </a:pPr>
            <a:r>
              <a:rPr lang="en-GB" dirty="0">
                <a:solidFill>
                  <a:schemeClr val="tx1"/>
                </a:solidFill>
                <a:latin typeface="Oswald Light" pitchFamily="2" charset="77"/>
              </a:rPr>
              <a:t>Before you deliver your point in the debate, can you refute (go against) the opposing point from the other team?  </a:t>
            </a:r>
          </a:p>
          <a:p>
            <a:pPr marL="342900" indent="-342900">
              <a:buAutoNum type="arabicPeriod"/>
            </a:pPr>
            <a:endParaRPr lang="en-GB" dirty="0">
              <a:solidFill>
                <a:schemeClr val="tx1"/>
              </a:solidFill>
              <a:latin typeface="Oswald Light" pitchFamily="2" charset="77"/>
            </a:endParaRPr>
          </a:p>
          <a:p>
            <a:pPr marL="342900" indent="-342900">
              <a:buAutoNum type="arabicPeriod"/>
            </a:pPr>
            <a:r>
              <a:rPr lang="en-GB" dirty="0">
                <a:solidFill>
                  <a:schemeClr val="tx1"/>
                </a:solidFill>
                <a:latin typeface="Oswald Light" pitchFamily="2" charset="77"/>
              </a:rPr>
              <a:t>Deliver your point confidently! Make eye contact with the other team, gesticulate and use persuasive language (‘it is clear to see…’ or ‘I am confident that, based on the evidence…’</a:t>
            </a:r>
          </a:p>
        </p:txBody>
      </p:sp>
      <p:sp>
        <p:nvSpPr>
          <p:cNvPr id="14" name="Content Placeholder 2">
            <a:extLst>
              <a:ext uri="{FF2B5EF4-FFF2-40B4-BE49-F238E27FC236}">
                <a16:creationId xmlns:a16="http://schemas.microsoft.com/office/drawing/2014/main" id="{5A735C5E-752D-10BB-AAAF-814C1C2576E2}"/>
              </a:ext>
            </a:extLst>
          </p:cNvPr>
          <p:cNvSpPr txBox="1">
            <a:spLocks/>
          </p:cNvSpPr>
          <p:nvPr/>
        </p:nvSpPr>
        <p:spPr>
          <a:xfrm>
            <a:off x="712276" y="5479014"/>
            <a:ext cx="6709604" cy="208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4D61E"/>
              </a:buClr>
              <a:buNone/>
            </a:pPr>
            <a:r>
              <a:rPr lang="en-GB" sz="1600" dirty="0">
                <a:latin typeface="Oswald Light" pitchFamily="2" charset="77"/>
              </a:rPr>
              <a:t>*this will not take the form of a parliamentary debate</a:t>
            </a:r>
          </a:p>
        </p:txBody>
      </p:sp>
    </p:spTree>
    <p:extLst>
      <p:ext uri="{BB962C8B-B14F-4D97-AF65-F5344CB8AC3E}">
        <p14:creationId xmlns:p14="http://schemas.microsoft.com/office/powerpoint/2010/main" val="24783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2">
            <a:extLst>
              <a:ext uri="{FF2B5EF4-FFF2-40B4-BE49-F238E27FC236}">
                <a16:creationId xmlns:a16="http://schemas.microsoft.com/office/drawing/2014/main" id="{D82E677F-AAF3-14DB-4F17-236BE18640DA}"/>
              </a:ext>
            </a:extLst>
          </p:cNvPr>
          <p:cNvSpPr txBox="1">
            <a:spLocks/>
          </p:cNvSpPr>
          <p:nvPr/>
        </p:nvSpPr>
        <p:spPr>
          <a:xfrm>
            <a:off x="712276" y="510956"/>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Language to use in a debate</a:t>
            </a:r>
          </a:p>
        </p:txBody>
      </p:sp>
      <p:sp>
        <p:nvSpPr>
          <p:cNvPr id="12" name="Google Shape;67;p14">
            <a:extLst>
              <a:ext uri="{FF2B5EF4-FFF2-40B4-BE49-F238E27FC236}">
                <a16:creationId xmlns:a16="http://schemas.microsoft.com/office/drawing/2014/main" id="{50F4908F-AB0B-19FF-7A36-3E062E05E16A}"/>
              </a:ext>
            </a:extLst>
          </p:cNvPr>
          <p:cNvSpPr txBox="1">
            <a:spLocks/>
          </p:cNvSpPr>
          <p:nvPr/>
        </p:nvSpPr>
        <p:spPr>
          <a:xfrm>
            <a:off x="803274" y="1652863"/>
            <a:ext cx="4958897" cy="4033600"/>
          </a:xfrm>
          <a:prstGeom prst="rect">
            <a:avLst/>
          </a:prstGeom>
        </p:spPr>
        <p:txBody>
          <a:bodyPr spcFirstLastPara="1" vert="horz" wrap="square" lIns="121900" tIns="121900" rIns="121900" bIns="1219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GB" sz="2200" dirty="0">
                <a:solidFill>
                  <a:srgbClr val="5AC9CA"/>
                </a:solidFill>
                <a:latin typeface="Oswald Medium" pitchFamily="2" charset="77"/>
              </a:rPr>
              <a:t>If you agree, you could say…</a:t>
            </a:r>
            <a:endParaRPr lang="en-GB" sz="2200" dirty="0">
              <a:solidFill>
                <a:srgbClr val="5AC9CA"/>
              </a:solidFill>
              <a:latin typeface="Oswald Medium" pitchFamily="2" charset="77"/>
              <a:ea typeface="Arial"/>
              <a:cs typeface="Arial"/>
              <a:sym typeface="Arial"/>
            </a:endParaRPr>
          </a:p>
          <a:p>
            <a:pPr marL="0" indent="0" algn="ctr">
              <a:spcBef>
                <a:spcPts val="1600"/>
              </a:spcBef>
              <a:buFont typeface="Arial" panose="020B0604020202020204" pitchFamily="34" charset="0"/>
              <a:buNone/>
            </a:pPr>
            <a:r>
              <a:rPr lang="en-GB" sz="2000" dirty="0">
                <a:latin typeface="Oswald Light" pitchFamily="2" charset="77"/>
              </a:rPr>
              <a:t>“Yes, and…”</a:t>
            </a:r>
          </a:p>
          <a:p>
            <a:pPr marL="0" indent="0" algn="ctr">
              <a:spcBef>
                <a:spcPts val="1600"/>
              </a:spcBef>
              <a:buFont typeface="Arial" panose="020B0604020202020204" pitchFamily="34" charset="0"/>
              <a:buNone/>
            </a:pPr>
            <a:r>
              <a:rPr lang="en-GB" sz="2000" dirty="0">
                <a:latin typeface="Oswald Light" pitchFamily="2" charset="77"/>
              </a:rPr>
              <a:t>“I think that’s right because…”</a:t>
            </a:r>
          </a:p>
          <a:p>
            <a:pPr marL="0" indent="0" algn="ctr">
              <a:spcBef>
                <a:spcPts val="1600"/>
              </a:spcBef>
              <a:buFont typeface="Arial" panose="020B0604020202020204" pitchFamily="34" charset="0"/>
              <a:buNone/>
            </a:pPr>
            <a:r>
              <a:rPr lang="en-GB" sz="2000" dirty="0">
                <a:latin typeface="Oswald Light" pitchFamily="2" charset="77"/>
              </a:rPr>
              <a:t>“Another reason for that is…”</a:t>
            </a:r>
          </a:p>
          <a:p>
            <a:pPr marL="0" indent="0" algn="ctr">
              <a:spcBef>
                <a:spcPts val="1600"/>
              </a:spcBef>
              <a:buFont typeface="Arial" panose="020B0604020202020204" pitchFamily="34" charset="0"/>
              <a:buNone/>
            </a:pPr>
            <a:r>
              <a:rPr lang="en-GB" sz="2000" dirty="0">
                <a:latin typeface="Oswald Light" pitchFamily="2" charset="77"/>
              </a:rPr>
              <a:t>“I think _________ would agree with you because…”</a:t>
            </a:r>
          </a:p>
          <a:p>
            <a:pPr marL="0" indent="0" algn="ctr">
              <a:spcBef>
                <a:spcPts val="1600"/>
              </a:spcBef>
              <a:spcAft>
                <a:spcPts val="1600"/>
              </a:spcAft>
              <a:buFont typeface="Arial" panose="020B0604020202020204" pitchFamily="34" charset="0"/>
              <a:buNone/>
            </a:pPr>
            <a:r>
              <a:rPr lang="en-GB" sz="2000" dirty="0">
                <a:latin typeface="Oswald Light" pitchFamily="2" charset="77"/>
              </a:rPr>
              <a:t>“An example to support this point is…”</a:t>
            </a:r>
          </a:p>
        </p:txBody>
      </p:sp>
      <p:sp>
        <p:nvSpPr>
          <p:cNvPr id="13" name="Google Shape;67;p14">
            <a:extLst>
              <a:ext uri="{FF2B5EF4-FFF2-40B4-BE49-F238E27FC236}">
                <a16:creationId xmlns:a16="http://schemas.microsoft.com/office/drawing/2014/main" id="{C603DCDD-8B0E-E83F-16A7-96D6BA4AE537}"/>
              </a:ext>
            </a:extLst>
          </p:cNvPr>
          <p:cNvSpPr txBox="1">
            <a:spLocks/>
          </p:cNvSpPr>
          <p:nvPr/>
        </p:nvSpPr>
        <p:spPr>
          <a:xfrm>
            <a:off x="6420303" y="1652863"/>
            <a:ext cx="4958897" cy="4033600"/>
          </a:xfrm>
          <a:prstGeom prst="rect">
            <a:avLst/>
          </a:prstGeom>
        </p:spPr>
        <p:txBody>
          <a:bodyPr spcFirstLastPara="1" vert="horz" wrap="square" lIns="121900" tIns="121900" rIns="121900" bIns="1219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GB" sz="2200" dirty="0">
                <a:solidFill>
                  <a:srgbClr val="5AC9CA"/>
                </a:solidFill>
                <a:latin typeface="Oswald Medium" pitchFamily="2" charset="77"/>
              </a:rPr>
              <a:t>If you don’t agree, you could say…</a:t>
            </a:r>
          </a:p>
          <a:p>
            <a:pPr marL="0" indent="0" algn="ctr">
              <a:spcBef>
                <a:spcPts val="1600"/>
              </a:spcBef>
              <a:buFont typeface="Arial" panose="020B0604020202020204" pitchFamily="34" charset="0"/>
              <a:buNone/>
            </a:pPr>
            <a:r>
              <a:rPr lang="en-GB" sz="2000" dirty="0">
                <a:latin typeface="Oswald Light" pitchFamily="2" charset="77"/>
              </a:rPr>
              <a:t>“Yes, but…”</a:t>
            </a:r>
          </a:p>
          <a:p>
            <a:pPr marL="0" indent="0" algn="ctr">
              <a:spcBef>
                <a:spcPts val="1600"/>
              </a:spcBef>
              <a:buFont typeface="Arial" panose="020B0604020202020204" pitchFamily="34" charset="0"/>
              <a:buNone/>
            </a:pPr>
            <a:r>
              <a:rPr lang="en-GB" sz="2000" dirty="0">
                <a:latin typeface="Oswald Light" pitchFamily="2" charset="77"/>
              </a:rPr>
              <a:t>“I’m not sure about that because…”</a:t>
            </a:r>
          </a:p>
          <a:p>
            <a:pPr marL="0" indent="0" algn="ctr">
              <a:spcBef>
                <a:spcPts val="1600"/>
              </a:spcBef>
              <a:buFont typeface="Arial" panose="020B0604020202020204" pitchFamily="34" charset="0"/>
              <a:buNone/>
            </a:pPr>
            <a:r>
              <a:rPr lang="en-GB" sz="2000" dirty="0">
                <a:latin typeface="Oswald Light" pitchFamily="2" charset="77"/>
              </a:rPr>
              <a:t>“But what if…”</a:t>
            </a:r>
          </a:p>
          <a:p>
            <a:pPr marL="0" indent="0" algn="ctr">
              <a:spcBef>
                <a:spcPts val="1600"/>
              </a:spcBef>
              <a:buFont typeface="Arial" panose="020B0604020202020204" pitchFamily="34" charset="0"/>
              <a:buNone/>
            </a:pPr>
            <a:r>
              <a:rPr lang="en-GB" sz="2000" dirty="0">
                <a:latin typeface="Oswald Light" pitchFamily="2" charset="77"/>
              </a:rPr>
              <a:t>“I think ____________ would think differently because…”</a:t>
            </a:r>
          </a:p>
          <a:p>
            <a:pPr marL="0" indent="0" algn="ctr">
              <a:spcBef>
                <a:spcPts val="1600"/>
              </a:spcBef>
              <a:buFont typeface="Arial" panose="020B0604020202020204" pitchFamily="34" charset="0"/>
              <a:buNone/>
            </a:pPr>
            <a:r>
              <a:rPr lang="en-GB" sz="2000" dirty="0">
                <a:latin typeface="Oswald Light" pitchFamily="2" charset="77"/>
              </a:rPr>
              <a:t>“I see what you’re saying, however…”</a:t>
            </a:r>
          </a:p>
        </p:txBody>
      </p:sp>
    </p:spTree>
    <p:extLst>
      <p:ext uri="{BB962C8B-B14F-4D97-AF65-F5344CB8AC3E}">
        <p14:creationId xmlns:p14="http://schemas.microsoft.com/office/powerpoint/2010/main" val="576499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206334E-7FA2-5944-D16A-3DB4E0D99019}"/>
              </a:ext>
            </a:extLst>
          </p:cNvPr>
          <p:cNvSpPr txBox="1">
            <a:spLocks/>
          </p:cNvSpPr>
          <p:nvPr/>
        </p:nvSpPr>
        <p:spPr>
          <a:xfrm>
            <a:off x="899974" y="1789006"/>
            <a:ext cx="10392052" cy="3279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5500" dirty="0">
                <a:solidFill>
                  <a:srgbClr val="002060"/>
                </a:solidFill>
                <a:latin typeface="Oswald" pitchFamily="2" charset="77"/>
              </a:rPr>
              <a:t>Be sure to have a look at the information sheets stuck around </a:t>
            </a:r>
            <a:br>
              <a:rPr lang="en-GB" sz="5500" dirty="0">
                <a:solidFill>
                  <a:srgbClr val="002060"/>
                </a:solidFill>
                <a:latin typeface="Oswald" pitchFamily="2" charset="77"/>
              </a:rPr>
            </a:br>
            <a:r>
              <a:rPr lang="en-GB" sz="5500" dirty="0">
                <a:solidFill>
                  <a:srgbClr val="002060"/>
                </a:solidFill>
                <a:latin typeface="Oswald" pitchFamily="2" charset="77"/>
              </a:rPr>
              <a:t>the room. Some cards ask you to </a:t>
            </a:r>
            <a:br>
              <a:rPr lang="en-GB" sz="5500" dirty="0">
                <a:solidFill>
                  <a:srgbClr val="002060"/>
                </a:solidFill>
                <a:latin typeface="Oswald" pitchFamily="2" charset="77"/>
              </a:rPr>
            </a:br>
            <a:r>
              <a:rPr lang="en-GB" sz="5500" dirty="0">
                <a:solidFill>
                  <a:srgbClr val="002060"/>
                </a:solidFill>
                <a:latin typeface="Oswald" pitchFamily="2" charset="77"/>
              </a:rPr>
              <a:t>look at a specific image. </a:t>
            </a:r>
            <a:endParaRPr kumimoji="0" lang="en-GB" sz="5500" b="0" i="1" u="none" strike="noStrike" kern="1200" cap="none" spc="0" normalizeH="0" baseline="0" noProof="0" dirty="0">
              <a:ln>
                <a:noFill/>
              </a:ln>
              <a:solidFill>
                <a:srgbClr val="002060"/>
              </a:solidFill>
              <a:effectLst/>
              <a:uLnTx/>
              <a:uFillTx/>
              <a:latin typeface="Oswald" pitchFamily="2" charset="77"/>
            </a:endParaRPr>
          </a:p>
        </p:txBody>
      </p:sp>
    </p:spTree>
    <p:extLst>
      <p:ext uri="{BB962C8B-B14F-4D97-AF65-F5344CB8AC3E}">
        <p14:creationId xmlns:p14="http://schemas.microsoft.com/office/powerpoint/2010/main" val="176366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4E0B4B-6CED-5135-B88F-C49CBC31AA71}"/>
              </a:ext>
            </a:extLst>
          </p:cNvPr>
          <p:cNvSpPr txBox="1">
            <a:spLocks/>
          </p:cNvSpPr>
          <p:nvPr/>
        </p:nvSpPr>
        <p:spPr>
          <a:xfrm>
            <a:off x="752450" y="2628077"/>
            <a:ext cx="6207150" cy="30071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002060"/>
                </a:solidFill>
                <a:latin typeface="Oswald" pitchFamily="2" charset="77"/>
              </a:rPr>
              <a:t>Should the government ban the sale of disposable vapes? </a:t>
            </a:r>
            <a:endParaRPr kumimoji="0" lang="en-GB" sz="5500" b="0" i="1" u="none" strike="noStrike" kern="1200" cap="none" spc="0" normalizeH="0" baseline="0" noProof="0" dirty="0">
              <a:ln>
                <a:noFill/>
              </a:ln>
              <a:solidFill>
                <a:srgbClr val="002060"/>
              </a:solidFill>
              <a:effectLst/>
              <a:uLnTx/>
              <a:uFillTx/>
              <a:latin typeface="Oswald" pitchFamily="2" charset="77"/>
            </a:endParaRPr>
          </a:p>
        </p:txBody>
      </p:sp>
      <p:sp>
        <p:nvSpPr>
          <p:cNvPr id="6" name="Content Placeholder 2">
            <a:extLst>
              <a:ext uri="{FF2B5EF4-FFF2-40B4-BE49-F238E27FC236}">
                <a16:creationId xmlns:a16="http://schemas.microsoft.com/office/drawing/2014/main" id="{BA15A2CA-FC4C-460B-5DD2-0966A6B06A93}"/>
              </a:ext>
            </a:extLst>
          </p:cNvPr>
          <p:cNvSpPr txBox="1">
            <a:spLocks/>
          </p:cNvSpPr>
          <p:nvPr/>
        </p:nvSpPr>
        <p:spPr>
          <a:xfrm>
            <a:off x="752450" y="1591575"/>
            <a:ext cx="8969477" cy="812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6000" spc="600" dirty="0">
                <a:solidFill>
                  <a:srgbClr val="5AC9CA"/>
                </a:solidFill>
                <a:latin typeface="Oswald" pitchFamily="2" charset="77"/>
              </a:rPr>
              <a:t>VOTE</a:t>
            </a:r>
          </a:p>
          <a:p>
            <a:pPr marL="0" indent="0" algn="ctr">
              <a:buNone/>
              <a:defRPr/>
            </a:pPr>
            <a:endParaRPr kumimoji="0" lang="en-GB" sz="6000" b="0" i="1" u="none" strike="noStrike" kern="1200" cap="none" spc="600" normalizeH="0" baseline="0" noProof="0" dirty="0">
              <a:ln>
                <a:noFill/>
              </a:ln>
              <a:solidFill>
                <a:srgbClr val="5AC9CA"/>
              </a:solidFill>
              <a:effectLst/>
              <a:uLnTx/>
              <a:uFillTx/>
              <a:latin typeface="Oswald" pitchFamily="2" charset="77"/>
            </a:endParaRPr>
          </a:p>
        </p:txBody>
      </p:sp>
      <p:grpSp>
        <p:nvGrpSpPr>
          <p:cNvPr id="18" name="Group 17">
            <a:extLst>
              <a:ext uri="{FF2B5EF4-FFF2-40B4-BE49-F238E27FC236}">
                <a16:creationId xmlns:a16="http://schemas.microsoft.com/office/drawing/2014/main" id="{73BF0B20-721E-3D43-F29F-74DBB5FF419F}"/>
              </a:ext>
            </a:extLst>
          </p:cNvPr>
          <p:cNvGrpSpPr/>
          <p:nvPr/>
        </p:nvGrpSpPr>
        <p:grpSpPr>
          <a:xfrm>
            <a:off x="7704024" y="1696924"/>
            <a:ext cx="1584552" cy="1584552"/>
            <a:chOff x="7399224" y="2264229"/>
            <a:chExt cx="1584552" cy="1584552"/>
          </a:xfrm>
        </p:grpSpPr>
        <p:sp>
          <p:nvSpPr>
            <p:cNvPr id="14" name="Rectangle 13">
              <a:extLst>
                <a:ext uri="{FF2B5EF4-FFF2-40B4-BE49-F238E27FC236}">
                  <a16:creationId xmlns:a16="http://schemas.microsoft.com/office/drawing/2014/main" id="{6EA33D47-43B7-254C-A428-17A4B5AE7714}"/>
                </a:ext>
              </a:extLst>
            </p:cNvPr>
            <p:cNvSpPr/>
            <p:nvPr/>
          </p:nvSpPr>
          <p:spPr>
            <a:xfrm>
              <a:off x="7399224" y="2264229"/>
              <a:ext cx="1584552" cy="1584552"/>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5A45BDC0-5141-AB67-D697-AD263759B282}"/>
                </a:ext>
              </a:extLst>
            </p:cNvPr>
            <p:cNvSpPr/>
            <p:nvPr/>
          </p:nvSpPr>
          <p:spPr>
            <a:xfrm>
              <a:off x="7683599" y="2568946"/>
              <a:ext cx="1015802" cy="975119"/>
            </a:xfrm>
            <a:custGeom>
              <a:avLst/>
              <a:gdLst>
                <a:gd name="connsiteX0" fmla="*/ 904875 w 904940"/>
                <a:gd name="connsiteY0" fmla="*/ 504919 h 868697"/>
                <a:gd name="connsiteX1" fmla="*/ 860108 w 904940"/>
                <a:gd name="connsiteY1" fmla="*/ 431218 h 868697"/>
                <a:gd name="connsiteX2" fmla="*/ 861060 w 904940"/>
                <a:gd name="connsiteY2" fmla="*/ 430273 h 868697"/>
                <a:gd name="connsiteX3" fmla="*/ 884873 w 904940"/>
                <a:gd name="connsiteY3" fmla="*/ 354683 h 868697"/>
                <a:gd name="connsiteX4" fmla="*/ 784860 w 904940"/>
                <a:gd name="connsiteY4" fmla="*/ 269643 h 868697"/>
                <a:gd name="connsiteX5" fmla="*/ 568643 w 904940"/>
                <a:gd name="connsiteY5" fmla="*/ 269643 h 868697"/>
                <a:gd name="connsiteX6" fmla="*/ 570548 w 904940"/>
                <a:gd name="connsiteY6" fmla="*/ 255470 h 868697"/>
                <a:gd name="connsiteX7" fmla="*/ 573405 w 904940"/>
                <a:gd name="connsiteY7" fmla="*/ 126022 h 868697"/>
                <a:gd name="connsiteX8" fmla="*/ 512445 w 904940"/>
                <a:gd name="connsiteY8" fmla="*/ 16416 h 868697"/>
                <a:gd name="connsiteX9" fmla="*/ 433388 w 904940"/>
                <a:gd name="connsiteY9" fmla="*/ 2242 h 868697"/>
                <a:gd name="connsiteX10" fmla="*/ 367665 w 904940"/>
                <a:gd name="connsiteY10" fmla="*/ 91061 h 868697"/>
                <a:gd name="connsiteX11" fmla="*/ 367665 w 904940"/>
                <a:gd name="connsiteY11" fmla="*/ 127911 h 868697"/>
                <a:gd name="connsiteX12" fmla="*/ 366713 w 904940"/>
                <a:gd name="connsiteY12" fmla="*/ 241297 h 868697"/>
                <a:gd name="connsiteX13" fmla="*/ 273368 w 904940"/>
                <a:gd name="connsiteY13" fmla="*/ 384919 h 868697"/>
                <a:gd name="connsiteX14" fmla="*/ 273368 w 904940"/>
                <a:gd name="connsiteY14" fmla="*/ 380194 h 868697"/>
                <a:gd name="connsiteX15" fmla="*/ 206693 w 904940"/>
                <a:gd name="connsiteY15" fmla="*/ 314053 h 868697"/>
                <a:gd name="connsiteX16" fmla="*/ 66675 w 904940"/>
                <a:gd name="connsiteY16" fmla="*/ 314053 h 868697"/>
                <a:gd name="connsiteX17" fmla="*/ 0 w 904940"/>
                <a:gd name="connsiteY17" fmla="*/ 380194 h 868697"/>
                <a:gd name="connsiteX18" fmla="*/ 0 w 904940"/>
                <a:gd name="connsiteY18" fmla="*/ 802556 h 868697"/>
                <a:gd name="connsiteX19" fmla="*/ 66675 w 904940"/>
                <a:gd name="connsiteY19" fmla="*/ 868697 h 868697"/>
                <a:gd name="connsiteX20" fmla="*/ 208598 w 904940"/>
                <a:gd name="connsiteY20" fmla="*/ 868697 h 868697"/>
                <a:gd name="connsiteX21" fmla="*/ 275273 w 904940"/>
                <a:gd name="connsiteY21" fmla="*/ 802556 h 868697"/>
                <a:gd name="connsiteX22" fmla="*/ 275273 w 904940"/>
                <a:gd name="connsiteY22" fmla="*/ 743973 h 868697"/>
                <a:gd name="connsiteX23" fmla="*/ 454343 w 904940"/>
                <a:gd name="connsiteY23" fmla="*/ 817674 h 868697"/>
                <a:gd name="connsiteX24" fmla="*/ 766763 w 904940"/>
                <a:gd name="connsiteY24" fmla="*/ 817674 h 868697"/>
                <a:gd name="connsiteX25" fmla="*/ 841058 w 904940"/>
                <a:gd name="connsiteY25" fmla="*/ 759091 h 868697"/>
                <a:gd name="connsiteX26" fmla="*/ 831533 w 904940"/>
                <a:gd name="connsiteY26" fmla="*/ 705233 h 868697"/>
                <a:gd name="connsiteX27" fmla="*/ 874395 w 904940"/>
                <a:gd name="connsiteY27" fmla="*/ 649485 h 868697"/>
                <a:gd name="connsiteX28" fmla="*/ 860108 w 904940"/>
                <a:gd name="connsiteY28" fmla="*/ 584289 h 868697"/>
                <a:gd name="connsiteX29" fmla="*/ 881063 w 904940"/>
                <a:gd name="connsiteY29" fmla="*/ 568226 h 868697"/>
                <a:gd name="connsiteX30" fmla="*/ 904875 w 904940"/>
                <a:gd name="connsiteY30" fmla="*/ 504919 h 868697"/>
                <a:gd name="connsiteX31" fmla="*/ 229553 w 904940"/>
                <a:gd name="connsiteY31" fmla="*/ 802556 h 868697"/>
                <a:gd name="connsiteX32" fmla="*/ 207645 w 904940"/>
                <a:gd name="connsiteY32" fmla="*/ 824288 h 868697"/>
                <a:gd name="connsiteX33" fmla="*/ 66675 w 904940"/>
                <a:gd name="connsiteY33" fmla="*/ 824288 h 868697"/>
                <a:gd name="connsiteX34" fmla="*/ 44768 w 904940"/>
                <a:gd name="connsiteY34" fmla="*/ 802556 h 868697"/>
                <a:gd name="connsiteX35" fmla="*/ 44768 w 904940"/>
                <a:gd name="connsiteY35" fmla="*/ 379250 h 868697"/>
                <a:gd name="connsiteX36" fmla="*/ 66675 w 904940"/>
                <a:gd name="connsiteY36" fmla="*/ 357517 h 868697"/>
                <a:gd name="connsiteX37" fmla="*/ 208598 w 904940"/>
                <a:gd name="connsiteY37" fmla="*/ 357517 h 868697"/>
                <a:gd name="connsiteX38" fmla="*/ 230505 w 904940"/>
                <a:gd name="connsiteY38" fmla="*/ 379250 h 868697"/>
                <a:gd name="connsiteX39" fmla="*/ 230505 w 904940"/>
                <a:gd name="connsiteY39" fmla="*/ 802556 h 868697"/>
                <a:gd name="connsiteX40" fmla="*/ 847725 w 904940"/>
                <a:gd name="connsiteY40" fmla="*/ 537989 h 868697"/>
                <a:gd name="connsiteX41" fmla="*/ 816293 w 904940"/>
                <a:gd name="connsiteY41" fmla="*/ 551218 h 868697"/>
                <a:gd name="connsiteX42" fmla="*/ 793433 w 904940"/>
                <a:gd name="connsiteY42" fmla="*/ 551218 h 868697"/>
                <a:gd name="connsiteX43" fmla="*/ 771525 w 904940"/>
                <a:gd name="connsiteY43" fmla="*/ 572950 h 868697"/>
                <a:gd name="connsiteX44" fmla="*/ 793433 w 904940"/>
                <a:gd name="connsiteY44" fmla="*/ 594682 h 868697"/>
                <a:gd name="connsiteX45" fmla="*/ 822960 w 904940"/>
                <a:gd name="connsiteY45" fmla="*/ 608855 h 868697"/>
                <a:gd name="connsiteX46" fmla="*/ 830580 w 904940"/>
                <a:gd name="connsiteY46" fmla="*/ 640981 h 868697"/>
                <a:gd name="connsiteX47" fmla="*/ 790575 w 904940"/>
                <a:gd name="connsiteY47" fmla="*/ 671217 h 868697"/>
                <a:gd name="connsiteX48" fmla="*/ 776288 w 904940"/>
                <a:gd name="connsiteY48" fmla="*/ 671217 h 868697"/>
                <a:gd name="connsiteX49" fmla="*/ 753428 w 904940"/>
                <a:gd name="connsiteY49" fmla="*/ 692005 h 868697"/>
                <a:gd name="connsiteX50" fmla="*/ 772478 w 904940"/>
                <a:gd name="connsiteY50" fmla="*/ 715627 h 868697"/>
                <a:gd name="connsiteX51" fmla="*/ 791528 w 904940"/>
                <a:gd name="connsiteY51" fmla="*/ 727910 h 868697"/>
                <a:gd name="connsiteX52" fmla="*/ 796290 w 904940"/>
                <a:gd name="connsiteY52" fmla="*/ 750587 h 868697"/>
                <a:gd name="connsiteX53" fmla="*/ 765810 w 904940"/>
                <a:gd name="connsiteY53" fmla="*/ 773265 h 868697"/>
                <a:gd name="connsiteX54" fmla="*/ 453390 w 904940"/>
                <a:gd name="connsiteY54" fmla="*/ 773265 h 868697"/>
                <a:gd name="connsiteX55" fmla="*/ 274320 w 904940"/>
                <a:gd name="connsiteY55" fmla="*/ 673107 h 868697"/>
                <a:gd name="connsiteX56" fmla="*/ 274320 w 904940"/>
                <a:gd name="connsiteY56" fmla="*/ 432163 h 868697"/>
                <a:gd name="connsiteX57" fmla="*/ 411480 w 904940"/>
                <a:gd name="connsiteY57" fmla="*/ 243187 h 868697"/>
                <a:gd name="connsiteX58" fmla="*/ 412433 w 904940"/>
                <a:gd name="connsiteY58" fmla="*/ 126022 h 868697"/>
                <a:gd name="connsiteX59" fmla="*/ 412433 w 904940"/>
                <a:gd name="connsiteY59" fmla="*/ 91061 h 868697"/>
                <a:gd name="connsiteX60" fmla="*/ 442913 w 904940"/>
                <a:gd name="connsiteY60" fmla="*/ 44762 h 868697"/>
                <a:gd name="connsiteX61" fmla="*/ 487680 w 904940"/>
                <a:gd name="connsiteY61" fmla="*/ 53266 h 868697"/>
                <a:gd name="connsiteX62" fmla="*/ 529590 w 904940"/>
                <a:gd name="connsiteY62" fmla="*/ 133581 h 868697"/>
                <a:gd name="connsiteX63" fmla="*/ 526733 w 904940"/>
                <a:gd name="connsiteY63" fmla="*/ 247911 h 868697"/>
                <a:gd name="connsiteX64" fmla="*/ 530543 w 904940"/>
                <a:gd name="connsiteY64" fmla="*/ 302714 h 868697"/>
                <a:gd name="connsiteX65" fmla="*/ 556260 w 904940"/>
                <a:gd name="connsiteY65" fmla="*/ 314053 h 868697"/>
                <a:gd name="connsiteX66" fmla="*/ 784860 w 904940"/>
                <a:gd name="connsiteY66" fmla="*/ 314053 h 868697"/>
                <a:gd name="connsiteX67" fmla="*/ 840105 w 904940"/>
                <a:gd name="connsiteY67" fmla="*/ 360352 h 868697"/>
                <a:gd name="connsiteX68" fmla="*/ 826770 w 904940"/>
                <a:gd name="connsiteY68" fmla="*/ 401927 h 868697"/>
                <a:gd name="connsiteX69" fmla="*/ 787718 w 904940"/>
                <a:gd name="connsiteY69" fmla="*/ 419879 h 868697"/>
                <a:gd name="connsiteX70" fmla="*/ 765810 w 904940"/>
                <a:gd name="connsiteY70" fmla="*/ 441612 h 868697"/>
                <a:gd name="connsiteX71" fmla="*/ 787718 w 904940"/>
                <a:gd name="connsiteY71" fmla="*/ 463344 h 868697"/>
                <a:gd name="connsiteX72" fmla="*/ 812483 w 904940"/>
                <a:gd name="connsiteY72" fmla="*/ 463344 h 868697"/>
                <a:gd name="connsiteX73" fmla="*/ 860108 w 904940"/>
                <a:gd name="connsiteY73" fmla="*/ 506808 h 868697"/>
                <a:gd name="connsiteX74" fmla="*/ 847725 w 904940"/>
                <a:gd name="connsiteY74" fmla="*/ 537989 h 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68697">
                  <a:moveTo>
                    <a:pt x="904875" y="504919"/>
                  </a:moveTo>
                  <a:cubicBezTo>
                    <a:pt x="903923" y="473738"/>
                    <a:pt x="885825" y="446336"/>
                    <a:pt x="860108" y="431218"/>
                  </a:cubicBezTo>
                  <a:cubicBezTo>
                    <a:pt x="860108" y="431218"/>
                    <a:pt x="861060" y="430273"/>
                    <a:pt x="861060" y="430273"/>
                  </a:cubicBezTo>
                  <a:cubicBezTo>
                    <a:pt x="879158" y="409486"/>
                    <a:pt x="887730" y="382084"/>
                    <a:pt x="884873" y="354683"/>
                  </a:cubicBezTo>
                  <a:cubicBezTo>
                    <a:pt x="879158" y="306494"/>
                    <a:pt x="836295" y="269643"/>
                    <a:pt x="784860" y="269643"/>
                  </a:cubicBezTo>
                  <a:lnTo>
                    <a:pt x="568643" y="269643"/>
                  </a:lnTo>
                  <a:cubicBezTo>
                    <a:pt x="569595" y="264919"/>
                    <a:pt x="570548" y="260195"/>
                    <a:pt x="570548" y="255470"/>
                  </a:cubicBezTo>
                  <a:cubicBezTo>
                    <a:pt x="575310" y="226179"/>
                    <a:pt x="583883" y="181770"/>
                    <a:pt x="573405" y="126022"/>
                  </a:cubicBezTo>
                  <a:cubicBezTo>
                    <a:pt x="563880" y="74053"/>
                    <a:pt x="542925" y="37203"/>
                    <a:pt x="512445" y="16416"/>
                  </a:cubicBezTo>
                  <a:cubicBezTo>
                    <a:pt x="480060" y="-4372"/>
                    <a:pt x="446723" y="-592"/>
                    <a:pt x="433388" y="2242"/>
                  </a:cubicBezTo>
                  <a:cubicBezTo>
                    <a:pt x="390525" y="11691"/>
                    <a:pt x="368618" y="40038"/>
                    <a:pt x="367665" y="91061"/>
                  </a:cubicBezTo>
                  <a:cubicBezTo>
                    <a:pt x="367665" y="101455"/>
                    <a:pt x="367665" y="113738"/>
                    <a:pt x="367665" y="127911"/>
                  </a:cubicBezTo>
                  <a:cubicBezTo>
                    <a:pt x="368618" y="157203"/>
                    <a:pt x="369570" y="195943"/>
                    <a:pt x="366713" y="241297"/>
                  </a:cubicBezTo>
                  <a:cubicBezTo>
                    <a:pt x="363855" y="295155"/>
                    <a:pt x="320040" y="358462"/>
                    <a:pt x="273368" y="384919"/>
                  </a:cubicBezTo>
                  <a:lnTo>
                    <a:pt x="273368" y="380194"/>
                  </a:lnTo>
                  <a:cubicBezTo>
                    <a:pt x="273368" y="344289"/>
                    <a:pt x="243840" y="314053"/>
                    <a:pt x="206693" y="314053"/>
                  </a:cubicBezTo>
                  <a:lnTo>
                    <a:pt x="66675" y="314053"/>
                  </a:lnTo>
                  <a:cubicBezTo>
                    <a:pt x="30480" y="314053"/>
                    <a:pt x="0" y="343344"/>
                    <a:pt x="0" y="380194"/>
                  </a:cubicBezTo>
                  <a:lnTo>
                    <a:pt x="0" y="802556"/>
                  </a:lnTo>
                  <a:cubicBezTo>
                    <a:pt x="0" y="838461"/>
                    <a:pt x="29528" y="868697"/>
                    <a:pt x="66675" y="868697"/>
                  </a:cubicBezTo>
                  <a:lnTo>
                    <a:pt x="208598" y="868697"/>
                  </a:lnTo>
                  <a:cubicBezTo>
                    <a:pt x="244793" y="868697"/>
                    <a:pt x="275273" y="839406"/>
                    <a:pt x="275273" y="802556"/>
                  </a:cubicBezTo>
                  <a:lnTo>
                    <a:pt x="275273" y="743973"/>
                  </a:lnTo>
                  <a:cubicBezTo>
                    <a:pt x="321945" y="790272"/>
                    <a:pt x="386715" y="817674"/>
                    <a:pt x="454343" y="817674"/>
                  </a:cubicBezTo>
                  <a:lnTo>
                    <a:pt x="766763" y="817674"/>
                  </a:lnTo>
                  <a:cubicBezTo>
                    <a:pt x="802958" y="817674"/>
                    <a:pt x="834390" y="793107"/>
                    <a:pt x="841058" y="759091"/>
                  </a:cubicBezTo>
                  <a:cubicBezTo>
                    <a:pt x="844868" y="740194"/>
                    <a:pt x="841058" y="721296"/>
                    <a:pt x="831533" y="705233"/>
                  </a:cubicBezTo>
                  <a:cubicBezTo>
                    <a:pt x="853440" y="693895"/>
                    <a:pt x="869633" y="674052"/>
                    <a:pt x="874395" y="649485"/>
                  </a:cubicBezTo>
                  <a:cubicBezTo>
                    <a:pt x="879158" y="626808"/>
                    <a:pt x="873443" y="603186"/>
                    <a:pt x="860108" y="584289"/>
                  </a:cubicBezTo>
                  <a:cubicBezTo>
                    <a:pt x="867728" y="580509"/>
                    <a:pt x="874395" y="574840"/>
                    <a:pt x="881063" y="568226"/>
                  </a:cubicBezTo>
                  <a:cubicBezTo>
                    <a:pt x="896303" y="551218"/>
                    <a:pt x="905828" y="528541"/>
                    <a:pt x="904875" y="504919"/>
                  </a:cubicBezTo>
                  <a:close/>
                  <a:moveTo>
                    <a:pt x="229553" y="802556"/>
                  </a:moveTo>
                  <a:cubicBezTo>
                    <a:pt x="229553" y="814839"/>
                    <a:pt x="220028" y="824288"/>
                    <a:pt x="207645" y="824288"/>
                  </a:cubicBezTo>
                  <a:lnTo>
                    <a:pt x="66675" y="824288"/>
                  </a:lnTo>
                  <a:cubicBezTo>
                    <a:pt x="54293" y="824288"/>
                    <a:pt x="44768" y="814839"/>
                    <a:pt x="44768" y="802556"/>
                  </a:cubicBezTo>
                  <a:lnTo>
                    <a:pt x="44768" y="379250"/>
                  </a:lnTo>
                  <a:cubicBezTo>
                    <a:pt x="44768" y="366966"/>
                    <a:pt x="54293" y="357517"/>
                    <a:pt x="66675" y="357517"/>
                  </a:cubicBezTo>
                  <a:lnTo>
                    <a:pt x="208598" y="357517"/>
                  </a:lnTo>
                  <a:cubicBezTo>
                    <a:pt x="220980" y="357517"/>
                    <a:pt x="230505" y="366966"/>
                    <a:pt x="230505" y="379250"/>
                  </a:cubicBezTo>
                  <a:lnTo>
                    <a:pt x="230505" y="802556"/>
                  </a:lnTo>
                  <a:close/>
                  <a:moveTo>
                    <a:pt x="847725" y="537989"/>
                  </a:moveTo>
                  <a:cubicBezTo>
                    <a:pt x="839153" y="546493"/>
                    <a:pt x="827723" y="551218"/>
                    <a:pt x="816293" y="551218"/>
                  </a:cubicBezTo>
                  <a:lnTo>
                    <a:pt x="793433" y="551218"/>
                  </a:lnTo>
                  <a:cubicBezTo>
                    <a:pt x="781050" y="551218"/>
                    <a:pt x="771525" y="560667"/>
                    <a:pt x="771525" y="572950"/>
                  </a:cubicBezTo>
                  <a:cubicBezTo>
                    <a:pt x="771525" y="585233"/>
                    <a:pt x="781050" y="594682"/>
                    <a:pt x="793433" y="594682"/>
                  </a:cubicBezTo>
                  <a:cubicBezTo>
                    <a:pt x="804863" y="594682"/>
                    <a:pt x="815340" y="599407"/>
                    <a:pt x="822960" y="608855"/>
                  </a:cubicBezTo>
                  <a:cubicBezTo>
                    <a:pt x="830580" y="617359"/>
                    <a:pt x="833438" y="628698"/>
                    <a:pt x="830580" y="640981"/>
                  </a:cubicBezTo>
                  <a:cubicBezTo>
                    <a:pt x="826770" y="657989"/>
                    <a:pt x="810578" y="671217"/>
                    <a:pt x="790575" y="671217"/>
                  </a:cubicBezTo>
                  <a:lnTo>
                    <a:pt x="776288" y="671217"/>
                  </a:lnTo>
                  <a:cubicBezTo>
                    <a:pt x="764858" y="671217"/>
                    <a:pt x="754380" y="680666"/>
                    <a:pt x="753428" y="692005"/>
                  </a:cubicBezTo>
                  <a:cubicBezTo>
                    <a:pt x="752475" y="703343"/>
                    <a:pt x="761048" y="713737"/>
                    <a:pt x="772478" y="715627"/>
                  </a:cubicBezTo>
                  <a:cubicBezTo>
                    <a:pt x="780098" y="716572"/>
                    <a:pt x="787718" y="721296"/>
                    <a:pt x="791528" y="727910"/>
                  </a:cubicBezTo>
                  <a:cubicBezTo>
                    <a:pt x="796290" y="734524"/>
                    <a:pt x="798195" y="742083"/>
                    <a:pt x="796290" y="750587"/>
                  </a:cubicBezTo>
                  <a:cubicBezTo>
                    <a:pt x="793433" y="763816"/>
                    <a:pt x="780098" y="773265"/>
                    <a:pt x="765810" y="773265"/>
                  </a:cubicBezTo>
                  <a:lnTo>
                    <a:pt x="453390" y="773265"/>
                  </a:lnTo>
                  <a:cubicBezTo>
                    <a:pt x="380048" y="773265"/>
                    <a:pt x="312420" y="735469"/>
                    <a:pt x="274320" y="673107"/>
                  </a:cubicBezTo>
                  <a:lnTo>
                    <a:pt x="274320" y="432163"/>
                  </a:lnTo>
                  <a:cubicBezTo>
                    <a:pt x="342900" y="406651"/>
                    <a:pt x="406718" y="319722"/>
                    <a:pt x="411480" y="243187"/>
                  </a:cubicBezTo>
                  <a:cubicBezTo>
                    <a:pt x="414338" y="196888"/>
                    <a:pt x="413385" y="156258"/>
                    <a:pt x="412433" y="126022"/>
                  </a:cubicBezTo>
                  <a:cubicBezTo>
                    <a:pt x="412433" y="111848"/>
                    <a:pt x="411480" y="100510"/>
                    <a:pt x="412433" y="91061"/>
                  </a:cubicBezTo>
                  <a:cubicBezTo>
                    <a:pt x="413385" y="50431"/>
                    <a:pt x="428625" y="47597"/>
                    <a:pt x="442913" y="44762"/>
                  </a:cubicBezTo>
                  <a:cubicBezTo>
                    <a:pt x="448628" y="43817"/>
                    <a:pt x="468630" y="40982"/>
                    <a:pt x="487680" y="53266"/>
                  </a:cubicBezTo>
                  <a:cubicBezTo>
                    <a:pt x="507683" y="66494"/>
                    <a:pt x="522923" y="94841"/>
                    <a:pt x="529590" y="133581"/>
                  </a:cubicBezTo>
                  <a:cubicBezTo>
                    <a:pt x="538163" y="181770"/>
                    <a:pt x="531495" y="220510"/>
                    <a:pt x="526733" y="247911"/>
                  </a:cubicBezTo>
                  <a:cubicBezTo>
                    <a:pt x="522923" y="271533"/>
                    <a:pt x="519113" y="289486"/>
                    <a:pt x="530543" y="302714"/>
                  </a:cubicBezTo>
                  <a:cubicBezTo>
                    <a:pt x="534353" y="307439"/>
                    <a:pt x="542925" y="314053"/>
                    <a:pt x="556260" y="314053"/>
                  </a:cubicBezTo>
                  <a:lnTo>
                    <a:pt x="784860" y="314053"/>
                  </a:lnTo>
                  <a:cubicBezTo>
                    <a:pt x="812483" y="314053"/>
                    <a:pt x="837248" y="333895"/>
                    <a:pt x="840105" y="360352"/>
                  </a:cubicBezTo>
                  <a:cubicBezTo>
                    <a:pt x="842010" y="375470"/>
                    <a:pt x="837248" y="390588"/>
                    <a:pt x="826770" y="401927"/>
                  </a:cubicBezTo>
                  <a:cubicBezTo>
                    <a:pt x="816293" y="413265"/>
                    <a:pt x="802005" y="419879"/>
                    <a:pt x="787718" y="419879"/>
                  </a:cubicBezTo>
                  <a:cubicBezTo>
                    <a:pt x="775335" y="419879"/>
                    <a:pt x="765810" y="429328"/>
                    <a:pt x="765810" y="441612"/>
                  </a:cubicBezTo>
                  <a:cubicBezTo>
                    <a:pt x="765810" y="453895"/>
                    <a:pt x="775335" y="463344"/>
                    <a:pt x="787718" y="463344"/>
                  </a:cubicBezTo>
                  <a:lnTo>
                    <a:pt x="812483" y="463344"/>
                  </a:lnTo>
                  <a:cubicBezTo>
                    <a:pt x="838200" y="463344"/>
                    <a:pt x="859155" y="482241"/>
                    <a:pt x="860108" y="506808"/>
                  </a:cubicBezTo>
                  <a:cubicBezTo>
                    <a:pt x="861060" y="518147"/>
                    <a:pt x="856298" y="529485"/>
                    <a:pt x="847725" y="537989"/>
                  </a:cubicBezTo>
                  <a:close/>
                </a:path>
              </a:pathLst>
            </a:custGeom>
            <a:solidFill>
              <a:srgbClr val="F4D61E"/>
            </a:solidFill>
            <a:ln w="9525"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FAEC2C51-F4AF-5BE0-033F-5A4654C7EB45}"/>
              </a:ext>
            </a:extLst>
          </p:cNvPr>
          <p:cNvGrpSpPr/>
          <p:nvPr/>
        </p:nvGrpSpPr>
        <p:grpSpPr>
          <a:xfrm>
            <a:off x="7704024" y="3576524"/>
            <a:ext cx="1584552" cy="1584552"/>
            <a:chOff x="9278824" y="2264229"/>
            <a:chExt cx="1584552" cy="1584552"/>
          </a:xfrm>
        </p:grpSpPr>
        <p:sp>
          <p:nvSpPr>
            <p:cNvPr id="15" name="Rectangle 14">
              <a:extLst>
                <a:ext uri="{FF2B5EF4-FFF2-40B4-BE49-F238E27FC236}">
                  <a16:creationId xmlns:a16="http://schemas.microsoft.com/office/drawing/2014/main" id="{649D6C51-6D80-77F3-DD1C-833033FAA8E6}"/>
                </a:ext>
              </a:extLst>
            </p:cNvPr>
            <p:cNvSpPr/>
            <p:nvPr/>
          </p:nvSpPr>
          <p:spPr>
            <a:xfrm>
              <a:off x="9278824" y="2264229"/>
              <a:ext cx="1584552" cy="1584552"/>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a:extLst>
                <a:ext uri="{FF2B5EF4-FFF2-40B4-BE49-F238E27FC236}">
                  <a16:creationId xmlns:a16="http://schemas.microsoft.com/office/drawing/2014/main" id="{61EDE76E-DA29-0FCF-5197-C28BBCD52736}"/>
                </a:ext>
              </a:extLst>
            </p:cNvPr>
            <p:cNvSpPr/>
            <p:nvPr/>
          </p:nvSpPr>
          <p:spPr>
            <a:xfrm flipV="1">
              <a:off x="9563199" y="2568946"/>
              <a:ext cx="1015802" cy="975119"/>
            </a:xfrm>
            <a:custGeom>
              <a:avLst/>
              <a:gdLst>
                <a:gd name="connsiteX0" fmla="*/ 904875 w 904940"/>
                <a:gd name="connsiteY0" fmla="*/ 504919 h 868697"/>
                <a:gd name="connsiteX1" fmla="*/ 860108 w 904940"/>
                <a:gd name="connsiteY1" fmla="*/ 431218 h 868697"/>
                <a:gd name="connsiteX2" fmla="*/ 861060 w 904940"/>
                <a:gd name="connsiteY2" fmla="*/ 430273 h 868697"/>
                <a:gd name="connsiteX3" fmla="*/ 884873 w 904940"/>
                <a:gd name="connsiteY3" fmla="*/ 354683 h 868697"/>
                <a:gd name="connsiteX4" fmla="*/ 784860 w 904940"/>
                <a:gd name="connsiteY4" fmla="*/ 269643 h 868697"/>
                <a:gd name="connsiteX5" fmla="*/ 568643 w 904940"/>
                <a:gd name="connsiteY5" fmla="*/ 269643 h 868697"/>
                <a:gd name="connsiteX6" fmla="*/ 570548 w 904940"/>
                <a:gd name="connsiteY6" fmla="*/ 255470 h 868697"/>
                <a:gd name="connsiteX7" fmla="*/ 573405 w 904940"/>
                <a:gd name="connsiteY7" fmla="*/ 126022 h 868697"/>
                <a:gd name="connsiteX8" fmla="*/ 512445 w 904940"/>
                <a:gd name="connsiteY8" fmla="*/ 16416 h 868697"/>
                <a:gd name="connsiteX9" fmla="*/ 433388 w 904940"/>
                <a:gd name="connsiteY9" fmla="*/ 2242 h 868697"/>
                <a:gd name="connsiteX10" fmla="*/ 367665 w 904940"/>
                <a:gd name="connsiteY10" fmla="*/ 91061 h 868697"/>
                <a:gd name="connsiteX11" fmla="*/ 367665 w 904940"/>
                <a:gd name="connsiteY11" fmla="*/ 127911 h 868697"/>
                <a:gd name="connsiteX12" fmla="*/ 366713 w 904940"/>
                <a:gd name="connsiteY12" fmla="*/ 241297 h 868697"/>
                <a:gd name="connsiteX13" fmla="*/ 273368 w 904940"/>
                <a:gd name="connsiteY13" fmla="*/ 384919 h 868697"/>
                <a:gd name="connsiteX14" fmla="*/ 273368 w 904940"/>
                <a:gd name="connsiteY14" fmla="*/ 380194 h 868697"/>
                <a:gd name="connsiteX15" fmla="*/ 206693 w 904940"/>
                <a:gd name="connsiteY15" fmla="*/ 314053 h 868697"/>
                <a:gd name="connsiteX16" fmla="*/ 66675 w 904940"/>
                <a:gd name="connsiteY16" fmla="*/ 314053 h 868697"/>
                <a:gd name="connsiteX17" fmla="*/ 0 w 904940"/>
                <a:gd name="connsiteY17" fmla="*/ 380194 h 868697"/>
                <a:gd name="connsiteX18" fmla="*/ 0 w 904940"/>
                <a:gd name="connsiteY18" fmla="*/ 802556 h 868697"/>
                <a:gd name="connsiteX19" fmla="*/ 66675 w 904940"/>
                <a:gd name="connsiteY19" fmla="*/ 868697 h 868697"/>
                <a:gd name="connsiteX20" fmla="*/ 208598 w 904940"/>
                <a:gd name="connsiteY20" fmla="*/ 868697 h 868697"/>
                <a:gd name="connsiteX21" fmla="*/ 275273 w 904940"/>
                <a:gd name="connsiteY21" fmla="*/ 802556 h 868697"/>
                <a:gd name="connsiteX22" fmla="*/ 275273 w 904940"/>
                <a:gd name="connsiteY22" fmla="*/ 743973 h 868697"/>
                <a:gd name="connsiteX23" fmla="*/ 454343 w 904940"/>
                <a:gd name="connsiteY23" fmla="*/ 817674 h 868697"/>
                <a:gd name="connsiteX24" fmla="*/ 766763 w 904940"/>
                <a:gd name="connsiteY24" fmla="*/ 817674 h 868697"/>
                <a:gd name="connsiteX25" fmla="*/ 841058 w 904940"/>
                <a:gd name="connsiteY25" fmla="*/ 759091 h 868697"/>
                <a:gd name="connsiteX26" fmla="*/ 831533 w 904940"/>
                <a:gd name="connsiteY26" fmla="*/ 705233 h 868697"/>
                <a:gd name="connsiteX27" fmla="*/ 874395 w 904940"/>
                <a:gd name="connsiteY27" fmla="*/ 649485 h 868697"/>
                <a:gd name="connsiteX28" fmla="*/ 860108 w 904940"/>
                <a:gd name="connsiteY28" fmla="*/ 584289 h 868697"/>
                <a:gd name="connsiteX29" fmla="*/ 881063 w 904940"/>
                <a:gd name="connsiteY29" fmla="*/ 568226 h 868697"/>
                <a:gd name="connsiteX30" fmla="*/ 904875 w 904940"/>
                <a:gd name="connsiteY30" fmla="*/ 504919 h 868697"/>
                <a:gd name="connsiteX31" fmla="*/ 229553 w 904940"/>
                <a:gd name="connsiteY31" fmla="*/ 802556 h 868697"/>
                <a:gd name="connsiteX32" fmla="*/ 207645 w 904940"/>
                <a:gd name="connsiteY32" fmla="*/ 824288 h 868697"/>
                <a:gd name="connsiteX33" fmla="*/ 66675 w 904940"/>
                <a:gd name="connsiteY33" fmla="*/ 824288 h 868697"/>
                <a:gd name="connsiteX34" fmla="*/ 44768 w 904940"/>
                <a:gd name="connsiteY34" fmla="*/ 802556 h 868697"/>
                <a:gd name="connsiteX35" fmla="*/ 44768 w 904940"/>
                <a:gd name="connsiteY35" fmla="*/ 379250 h 868697"/>
                <a:gd name="connsiteX36" fmla="*/ 66675 w 904940"/>
                <a:gd name="connsiteY36" fmla="*/ 357517 h 868697"/>
                <a:gd name="connsiteX37" fmla="*/ 208598 w 904940"/>
                <a:gd name="connsiteY37" fmla="*/ 357517 h 868697"/>
                <a:gd name="connsiteX38" fmla="*/ 230505 w 904940"/>
                <a:gd name="connsiteY38" fmla="*/ 379250 h 868697"/>
                <a:gd name="connsiteX39" fmla="*/ 230505 w 904940"/>
                <a:gd name="connsiteY39" fmla="*/ 802556 h 868697"/>
                <a:gd name="connsiteX40" fmla="*/ 847725 w 904940"/>
                <a:gd name="connsiteY40" fmla="*/ 537989 h 868697"/>
                <a:gd name="connsiteX41" fmla="*/ 816293 w 904940"/>
                <a:gd name="connsiteY41" fmla="*/ 551218 h 868697"/>
                <a:gd name="connsiteX42" fmla="*/ 793433 w 904940"/>
                <a:gd name="connsiteY42" fmla="*/ 551218 h 868697"/>
                <a:gd name="connsiteX43" fmla="*/ 771525 w 904940"/>
                <a:gd name="connsiteY43" fmla="*/ 572950 h 868697"/>
                <a:gd name="connsiteX44" fmla="*/ 793433 w 904940"/>
                <a:gd name="connsiteY44" fmla="*/ 594682 h 868697"/>
                <a:gd name="connsiteX45" fmla="*/ 822960 w 904940"/>
                <a:gd name="connsiteY45" fmla="*/ 608855 h 868697"/>
                <a:gd name="connsiteX46" fmla="*/ 830580 w 904940"/>
                <a:gd name="connsiteY46" fmla="*/ 640981 h 868697"/>
                <a:gd name="connsiteX47" fmla="*/ 790575 w 904940"/>
                <a:gd name="connsiteY47" fmla="*/ 671217 h 868697"/>
                <a:gd name="connsiteX48" fmla="*/ 776288 w 904940"/>
                <a:gd name="connsiteY48" fmla="*/ 671217 h 868697"/>
                <a:gd name="connsiteX49" fmla="*/ 753428 w 904940"/>
                <a:gd name="connsiteY49" fmla="*/ 692005 h 868697"/>
                <a:gd name="connsiteX50" fmla="*/ 772478 w 904940"/>
                <a:gd name="connsiteY50" fmla="*/ 715627 h 868697"/>
                <a:gd name="connsiteX51" fmla="*/ 791528 w 904940"/>
                <a:gd name="connsiteY51" fmla="*/ 727910 h 868697"/>
                <a:gd name="connsiteX52" fmla="*/ 796290 w 904940"/>
                <a:gd name="connsiteY52" fmla="*/ 750587 h 868697"/>
                <a:gd name="connsiteX53" fmla="*/ 765810 w 904940"/>
                <a:gd name="connsiteY53" fmla="*/ 773265 h 868697"/>
                <a:gd name="connsiteX54" fmla="*/ 453390 w 904940"/>
                <a:gd name="connsiteY54" fmla="*/ 773265 h 868697"/>
                <a:gd name="connsiteX55" fmla="*/ 274320 w 904940"/>
                <a:gd name="connsiteY55" fmla="*/ 673107 h 868697"/>
                <a:gd name="connsiteX56" fmla="*/ 274320 w 904940"/>
                <a:gd name="connsiteY56" fmla="*/ 432163 h 868697"/>
                <a:gd name="connsiteX57" fmla="*/ 411480 w 904940"/>
                <a:gd name="connsiteY57" fmla="*/ 243187 h 868697"/>
                <a:gd name="connsiteX58" fmla="*/ 412433 w 904940"/>
                <a:gd name="connsiteY58" fmla="*/ 126022 h 868697"/>
                <a:gd name="connsiteX59" fmla="*/ 412433 w 904940"/>
                <a:gd name="connsiteY59" fmla="*/ 91061 h 868697"/>
                <a:gd name="connsiteX60" fmla="*/ 442913 w 904940"/>
                <a:gd name="connsiteY60" fmla="*/ 44762 h 868697"/>
                <a:gd name="connsiteX61" fmla="*/ 487680 w 904940"/>
                <a:gd name="connsiteY61" fmla="*/ 53266 h 868697"/>
                <a:gd name="connsiteX62" fmla="*/ 529590 w 904940"/>
                <a:gd name="connsiteY62" fmla="*/ 133581 h 868697"/>
                <a:gd name="connsiteX63" fmla="*/ 526733 w 904940"/>
                <a:gd name="connsiteY63" fmla="*/ 247911 h 868697"/>
                <a:gd name="connsiteX64" fmla="*/ 530543 w 904940"/>
                <a:gd name="connsiteY64" fmla="*/ 302714 h 868697"/>
                <a:gd name="connsiteX65" fmla="*/ 556260 w 904940"/>
                <a:gd name="connsiteY65" fmla="*/ 314053 h 868697"/>
                <a:gd name="connsiteX66" fmla="*/ 784860 w 904940"/>
                <a:gd name="connsiteY66" fmla="*/ 314053 h 868697"/>
                <a:gd name="connsiteX67" fmla="*/ 840105 w 904940"/>
                <a:gd name="connsiteY67" fmla="*/ 360352 h 868697"/>
                <a:gd name="connsiteX68" fmla="*/ 826770 w 904940"/>
                <a:gd name="connsiteY68" fmla="*/ 401927 h 868697"/>
                <a:gd name="connsiteX69" fmla="*/ 787718 w 904940"/>
                <a:gd name="connsiteY69" fmla="*/ 419879 h 868697"/>
                <a:gd name="connsiteX70" fmla="*/ 765810 w 904940"/>
                <a:gd name="connsiteY70" fmla="*/ 441612 h 868697"/>
                <a:gd name="connsiteX71" fmla="*/ 787718 w 904940"/>
                <a:gd name="connsiteY71" fmla="*/ 463344 h 868697"/>
                <a:gd name="connsiteX72" fmla="*/ 812483 w 904940"/>
                <a:gd name="connsiteY72" fmla="*/ 463344 h 868697"/>
                <a:gd name="connsiteX73" fmla="*/ 860108 w 904940"/>
                <a:gd name="connsiteY73" fmla="*/ 506808 h 868697"/>
                <a:gd name="connsiteX74" fmla="*/ 847725 w 904940"/>
                <a:gd name="connsiteY74" fmla="*/ 537989 h 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68697">
                  <a:moveTo>
                    <a:pt x="904875" y="504919"/>
                  </a:moveTo>
                  <a:cubicBezTo>
                    <a:pt x="903923" y="473738"/>
                    <a:pt x="885825" y="446336"/>
                    <a:pt x="860108" y="431218"/>
                  </a:cubicBezTo>
                  <a:cubicBezTo>
                    <a:pt x="860108" y="431218"/>
                    <a:pt x="861060" y="430273"/>
                    <a:pt x="861060" y="430273"/>
                  </a:cubicBezTo>
                  <a:cubicBezTo>
                    <a:pt x="879158" y="409486"/>
                    <a:pt x="887730" y="382084"/>
                    <a:pt x="884873" y="354683"/>
                  </a:cubicBezTo>
                  <a:cubicBezTo>
                    <a:pt x="879158" y="306494"/>
                    <a:pt x="836295" y="269643"/>
                    <a:pt x="784860" y="269643"/>
                  </a:cubicBezTo>
                  <a:lnTo>
                    <a:pt x="568643" y="269643"/>
                  </a:lnTo>
                  <a:cubicBezTo>
                    <a:pt x="569595" y="264919"/>
                    <a:pt x="570548" y="260195"/>
                    <a:pt x="570548" y="255470"/>
                  </a:cubicBezTo>
                  <a:cubicBezTo>
                    <a:pt x="575310" y="226179"/>
                    <a:pt x="583883" y="181770"/>
                    <a:pt x="573405" y="126022"/>
                  </a:cubicBezTo>
                  <a:cubicBezTo>
                    <a:pt x="563880" y="74053"/>
                    <a:pt x="542925" y="37203"/>
                    <a:pt x="512445" y="16416"/>
                  </a:cubicBezTo>
                  <a:cubicBezTo>
                    <a:pt x="480060" y="-4372"/>
                    <a:pt x="446723" y="-592"/>
                    <a:pt x="433388" y="2242"/>
                  </a:cubicBezTo>
                  <a:cubicBezTo>
                    <a:pt x="390525" y="11691"/>
                    <a:pt x="368618" y="40038"/>
                    <a:pt x="367665" y="91061"/>
                  </a:cubicBezTo>
                  <a:cubicBezTo>
                    <a:pt x="367665" y="101455"/>
                    <a:pt x="367665" y="113738"/>
                    <a:pt x="367665" y="127911"/>
                  </a:cubicBezTo>
                  <a:cubicBezTo>
                    <a:pt x="368618" y="157203"/>
                    <a:pt x="369570" y="195943"/>
                    <a:pt x="366713" y="241297"/>
                  </a:cubicBezTo>
                  <a:cubicBezTo>
                    <a:pt x="363855" y="295155"/>
                    <a:pt x="320040" y="358462"/>
                    <a:pt x="273368" y="384919"/>
                  </a:cubicBezTo>
                  <a:lnTo>
                    <a:pt x="273368" y="380194"/>
                  </a:lnTo>
                  <a:cubicBezTo>
                    <a:pt x="273368" y="344289"/>
                    <a:pt x="243840" y="314053"/>
                    <a:pt x="206693" y="314053"/>
                  </a:cubicBezTo>
                  <a:lnTo>
                    <a:pt x="66675" y="314053"/>
                  </a:lnTo>
                  <a:cubicBezTo>
                    <a:pt x="30480" y="314053"/>
                    <a:pt x="0" y="343344"/>
                    <a:pt x="0" y="380194"/>
                  </a:cubicBezTo>
                  <a:lnTo>
                    <a:pt x="0" y="802556"/>
                  </a:lnTo>
                  <a:cubicBezTo>
                    <a:pt x="0" y="838461"/>
                    <a:pt x="29528" y="868697"/>
                    <a:pt x="66675" y="868697"/>
                  </a:cubicBezTo>
                  <a:lnTo>
                    <a:pt x="208598" y="868697"/>
                  </a:lnTo>
                  <a:cubicBezTo>
                    <a:pt x="244793" y="868697"/>
                    <a:pt x="275273" y="839406"/>
                    <a:pt x="275273" y="802556"/>
                  </a:cubicBezTo>
                  <a:lnTo>
                    <a:pt x="275273" y="743973"/>
                  </a:lnTo>
                  <a:cubicBezTo>
                    <a:pt x="321945" y="790272"/>
                    <a:pt x="386715" y="817674"/>
                    <a:pt x="454343" y="817674"/>
                  </a:cubicBezTo>
                  <a:lnTo>
                    <a:pt x="766763" y="817674"/>
                  </a:lnTo>
                  <a:cubicBezTo>
                    <a:pt x="802958" y="817674"/>
                    <a:pt x="834390" y="793107"/>
                    <a:pt x="841058" y="759091"/>
                  </a:cubicBezTo>
                  <a:cubicBezTo>
                    <a:pt x="844868" y="740194"/>
                    <a:pt x="841058" y="721296"/>
                    <a:pt x="831533" y="705233"/>
                  </a:cubicBezTo>
                  <a:cubicBezTo>
                    <a:pt x="853440" y="693895"/>
                    <a:pt x="869633" y="674052"/>
                    <a:pt x="874395" y="649485"/>
                  </a:cubicBezTo>
                  <a:cubicBezTo>
                    <a:pt x="879158" y="626808"/>
                    <a:pt x="873443" y="603186"/>
                    <a:pt x="860108" y="584289"/>
                  </a:cubicBezTo>
                  <a:cubicBezTo>
                    <a:pt x="867728" y="580509"/>
                    <a:pt x="874395" y="574840"/>
                    <a:pt x="881063" y="568226"/>
                  </a:cubicBezTo>
                  <a:cubicBezTo>
                    <a:pt x="896303" y="551218"/>
                    <a:pt x="905828" y="528541"/>
                    <a:pt x="904875" y="504919"/>
                  </a:cubicBezTo>
                  <a:close/>
                  <a:moveTo>
                    <a:pt x="229553" y="802556"/>
                  </a:moveTo>
                  <a:cubicBezTo>
                    <a:pt x="229553" y="814839"/>
                    <a:pt x="220028" y="824288"/>
                    <a:pt x="207645" y="824288"/>
                  </a:cubicBezTo>
                  <a:lnTo>
                    <a:pt x="66675" y="824288"/>
                  </a:lnTo>
                  <a:cubicBezTo>
                    <a:pt x="54293" y="824288"/>
                    <a:pt x="44768" y="814839"/>
                    <a:pt x="44768" y="802556"/>
                  </a:cubicBezTo>
                  <a:lnTo>
                    <a:pt x="44768" y="379250"/>
                  </a:lnTo>
                  <a:cubicBezTo>
                    <a:pt x="44768" y="366966"/>
                    <a:pt x="54293" y="357517"/>
                    <a:pt x="66675" y="357517"/>
                  </a:cubicBezTo>
                  <a:lnTo>
                    <a:pt x="208598" y="357517"/>
                  </a:lnTo>
                  <a:cubicBezTo>
                    <a:pt x="220980" y="357517"/>
                    <a:pt x="230505" y="366966"/>
                    <a:pt x="230505" y="379250"/>
                  </a:cubicBezTo>
                  <a:lnTo>
                    <a:pt x="230505" y="802556"/>
                  </a:lnTo>
                  <a:close/>
                  <a:moveTo>
                    <a:pt x="847725" y="537989"/>
                  </a:moveTo>
                  <a:cubicBezTo>
                    <a:pt x="839153" y="546493"/>
                    <a:pt x="827723" y="551218"/>
                    <a:pt x="816293" y="551218"/>
                  </a:cubicBezTo>
                  <a:lnTo>
                    <a:pt x="793433" y="551218"/>
                  </a:lnTo>
                  <a:cubicBezTo>
                    <a:pt x="781050" y="551218"/>
                    <a:pt x="771525" y="560667"/>
                    <a:pt x="771525" y="572950"/>
                  </a:cubicBezTo>
                  <a:cubicBezTo>
                    <a:pt x="771525" y="585233"/>
                    <a:pt x="781050" y="594682"/>
                    <a:pt x="793433" y="594682"/>
                  </a:cubicBezTo>
                  <a:cubicBezTo>
                    <a:pt x="804863" y="594682"/>
                    <a:pt x="815340" y="599407"/>
                    <a:pt x="822960" y="608855"/>
                  </a:cubicBezTo>
                  <a:cubicBezTo>
                    <a:pt x="830580" y="617359"/>
                    <a:pt x="833438" y="628698"/>
                    <a:pt x="830580" y="640981"/>
                  </a:cubicBezTo>
                  <a:cubicBezTo>
                    <a:pt x="826770" y="657989"/>
                    <a:pt x="810578" y="671217"/>
                    <a:pt x="790575" y="671217"/>
                  </a:cubicBezTo>
                  <a:lnTo>
                    <a:pt x="776288" y="671217"/>
                  </a:lnTo>
                  <a:cubicBezTo>
                    <a:pt x="764858" y="671217"/>
                    <a:pt x="754380" y="680666"/>
                    <a:pt x="753428" y="692005"/>
                  </a:cubicBezTo>
                  <a:cubicBezTo>
                    <a:pt x="752475" y="703343"/>
                    <a:pt x="761048" y="713737"/>
                    <a:pt x="772478" y="715627"/>
                  </a:cubicBezTo>
                  <a:cubicBezTo>
                    <a:pt x="780098" y="716572"/>
                    <a:pt x="787718" y="721296"/>
                    <a:pt x="791528" y="727910"/>
                  </a:cubicBezTo>
                  <a:cubicBezTo>
                    <a:pt x="796290" y="734524"/>
                    <a:pt x="798195" y="742083"/>
                    <a:pt x="796290" y="750587"/>
                  </a:cubicBezTo>
                  <a:cubicBezTo>
                    <a:pt x="793433" y="763816"/>
                    <a:pt x="780098" y="773265"/>
                    <a:pt x="765810" y="773265"/>
                  </a:cubicBezTo>
                  <a:lnTo>
                    <a:pt x="453390" y="773265"/>
                  </a:lnTo>
                  <a:cubicBezTo>
                    <a:pt x="380048" y="773265"/>
                    <a:pt x="312420" y="735469"/>
                    <a:pt x="274320" y="673107"/>
                  </a:cubicBezTo>
                  <a:lnTo>
                    <a:pt x="274320" y="432163"/>
                  </a:lnTo>
                  <a:cubicBezTo>
                    <a:pt x="342900" y="406651"/>
                    <a:pt x="406718" y="319722"/>
                    <a:pt x="411480" y="243187"/>
                  </a:cubicBezTo>
                  <a:cubicBezTo>
                    <a:pt x="414338" y="196888"/>
                    <a:pt x="413385" y="156258"/>
                    <a:pt x="412433" y="126022"/>
                  </a:cubicBezTo>
                  <a:cubicBezTo>
                    <a:pt x="412433" y="111848"/>
                    <a:pt x="411480" y="100510"/>
                    <a:pt x="412433" y="91061"/>
                  </a:cubicBezTo>
                  <a:cubicBezTo>
                    <a:pt x="413385" y="50431"/>
                    <a:pt x="428625" y="47597"/>
                    <a:pt x="442913" y="44762"/>
                  </a:cubicBezTo>
                  <a:cubicBezTo>
                    <a:pt x="448628" y="43817"/>
                    <a:pt x="468630" y="40982"/>
                    <a:pt x="487680" y="53266"/>
                  </a:cubicBezTo>
                  <a:cubicBezTo>
                    <a:pt x="507683" y="66494"/>
                    <a:pt x="522923" y="94841"/>
                    <a:pt x="529590" y="133581"/>
                  </a:cubicBezTo>
                  <a:cubicBezTo>
                    <a:pt x="538163" y="181770"/>
                    <a:pt x="531495" y="220510"/>
                    <a:pt x="526733" y="247911"/>
                  </a:cubicBezTo>
                  <a:cubicBezTo>
                    <a:pt x="522923" y="271533"/>
                    <a:pt x="519113" y="289486"/>
                    <a:pt x="530543" y="302714"/>
                  </a:cubicBezTo>
                  <a:cubicBezTo>
                    <a:pt x="534353" y="307439"/>
                    <a:pt x="542925" y="314053"/>
                    <a:pt x="556260" y="314053"/>
                  </a:cubicBezTo>
                  <a:lnTo>
                    <a:pt x="784860" y="314053"/>
                  </a:lnTo>
                  <a:cubicBezTo>
                    <a:pt x="812483" y="314053"/>
                    <a:pt x="837248" y="333895"/>
                    <a:pt x="840105" y="360352"/>
                  </a:cubicBezTo>
                  <a:cubicBezTo>
                    <a:pt x="842010" y="375470"/>
                    <a:pt x="837248" y="390588"/>
                    <a:pt x="826770" y="401927"/>
                  </a:cubicBezTo>
                  <a:cubicBezTo>
                    <a:pt x="816293" y="413265"/>
                    <a:pt x="802005" y="419879"/>
                    <a:pt x="787718" y="419879"/>
                  </a:cubicBezTo>
                  <a:cubicBezTo>
                    <a:pt x="775335" y="419879"/>
                    <a:pt x="765810" y="429328"/>
                    <a:pt x="765810" y="441612"/>
                  </a:cubicBezTo>
                  <a:cubicBezTo>
                    <a:pt x="765810" y="453895"/>
                    <a:pt x="775335" y="463344"/>
                    <a:pt x="787718" y="463344"/>
                  </a:cubicBezTo>
                  <a:lnTo>
                    <a:pt x="812483" y="463344"/>
                  </a:lnTo>
                  <a:cubicBezTo>
                    <a:pt x="838200" y="463344"/>
                    <a:pt x="859155" y="482241"/>
                    <a:pt x="860108" y="506808"/>
                  </a:cubicBezTo>
                  <a:cubicBezTo>
                    <a:pt x="861060" y="518147"/>
                    <a:pt x="856298" y="529485"/>
                    <a:pt x="847725" y="537989"/>
                  </a:cubicBezTo>
                  <a:close/>
                </a:path>
              </a:pathLst>
            </a:custGeom>
            <a:solidFill>
              <a:srgbClr val="F4D61E"/>
            </a:solidFill>
            <a:ln w="9525" cap="flat">
              <a:noFill/>
              <a:prstDash val="solid"/>
              <a:miter/>
            </a:ln>
          </p:spPr>
          <p:txBody>
            <a:bodyPr rtlCol="0" anchor="ctr"/>
            <a:lstStyle/>
            <a:p>
              <a:endParaRPr lang="en-US"/>
            </a:p>
          </p:txBody>
        </p:sp>
      </p:grpSp>
      <p:sp>
        <p:nvSpPr>
          <p:cNvPr id="20" name="Content Placeholder 2">
            <a:extLst>
              <a:ext uri="{FF2B5EF4-FFF2-40B4-BE49-F238E27FC236}">
                <a16:creationId xmlns:a16="http://schemas.microsoft.com/office/drawing/2014/main" id="{CFA7657D-5C96-514F-41EA-53C2589B3DF2}"/>
              </a:ext>
            </a:extLst>
          </p:cNvPr>
          <p:cNvSpPr txBox="1">
            <a:spLocks/>
          </p:cNvSpPr>
          <p:nvPr/>
        </p:nvSpPr>
        <p:spPr>
          <a:xfrm>
            <a:off x="9521127" y="2236773"/>
            <a:ext cx="1749351" cy="78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5AC9CA"/>
                </a:solidFill>
                <a:latin typeface="Oswald Medium" pitchFamily="2" charset="77"/>
              </a:rPr>
              <a:t>Yes</a:t>
            </a:r>
            <a:endParaRPr kumimoji="0" lang="en-GB" sz="5500" u="none" strike="noStrike" kern="1200" cap="none" spc="0" normalizeH="0" baseline="0" noProof="0" dirty="0">
              <a:ln>
                <a:noFill/>
              </a:ln>
              <a:solidFill>
                <a:srgbClr val="5AC9CA"/>
              </a:solidFill>
              <a:effectLst/>
              <a:uLnTx/>
              <a:uFillTx/>
              <a:latin typeface="Oswald Medium" pitchFamily="2" charset="77"/>
            </a:endParaRPr>
          </a:p>
        </p:txBody>
      </p:sp>
      <p:sp>
        <p:nvSpPr>
          <p:cNvPr id="21" name="Content Placeholder 2">
            <a:extLst>
              <a:ext uri="{FF2B5EF4-FFF2-40B4-BE49-F238E27FC236}">
                <a16:creationId xmlns:a16="http://schemas.microsoft.com/office/drawing/2014/main" id="{5B6773B4-937C-7BE7-D135-338917BEEC2D}"/>
              </a:ext>
            </a:extLst>
          </p:cNvPr>
          <p:cNvSpPr txBox="1">
            <a:spLocks/>
          </p:cNvSpPr>
          <p:nvPr/>
        </p:nvSpPr>
        <p:spPr>
          <a:xfrm>
            <a:off x="9521127" y="4002073"/>
            <a:ext cx="1749351" cy="78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5AC9CA"/>
                </a:solidFill>
                <a:latin typeface="Oswald Medium" pitchFamily="2" charset="77"/>
              </a:rPr>
              <a:t>No</a:t>
            </a:r>
            <a:endParaRPr kumimoji="0" lang="en-GB" sz="5500" u="none" strike="noStrike" kern="1200" cap="none" spc="0" normalizeH="0" baseline="0" noProof="0" dirty="0">
              <a:ln>
                <a:noFill/>
              </a:ln>
              <a:solidFill>
                <a:srgbClr val="5AC9CA"/>
              </a:solidFill>
              <a:effectLst/>
              <a:uLnTx/>
              <a:uFillTx/>
              <a:latin typeface="Oswald Medium" pitchFamily="2" charset="77"/>
            </a:endParaRPr>
          </a:p>
        </p:txBody>
      </p:sp>
    </p:spTree>
    <p:extLst>
      <p:ext uri="{BB962C8B-B14F-4D97-AF65-F5344CB8AC3E}">
        <p14:creationId xmlns:p14="http://schemas.microsoft.com/office/powerpoint/2010/main" val="404632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AEEDBEC-FC29-424E-AF45-2454381A0B79}"/>
              </a:ext>
            </a:extLst>
          </p:cNvPr>
          <p:cNvSpPr txBox="1">
            <a:spLocks/>
          </p:cNvSpPr>
          <p:nvPr/>
        </p:nvSpPr>
        <p:spPr>
          <a:xfrm>
            <a:off x="752450" y="2313140"/>
            <a:ext cx="6532770" cy="22317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002060"/>
                </a:solidFill>
                <a:latin typeface="Oswald" pitchFamily="2" charset="77"/>
              </a:rPr>
              <a:t>Has anyone changed their answer? If so, why? </a:t>
            </a:r>
            <a:endParaRPr kumimoji="0" lang="en-GB" sz="5500" b="0" i="1" u="none" strike="noStrike" kern="1200" cap="none" spc="0" normalizeH="0" baseline="0" noProof="0" dirty="0">
              <a:ln>
                <a:noFill/>
              </a:ln>
              <a:solidFill>
                <a:srgbClr val="002060"/>
              </a:solidFill>
              <a:effectLst/>
              <a:uLnTx/>
              <a:uFillTx/>
              <a:latin typeface="Oswald" pitchFamily="2" charset="77"/>
            </a:endParaRPr>
          </a:p>
        </p:txBody>
      </p:sp>
      <p:grpSp>
        <p:nvGrpSpPr>
          <p:cNvPr id="6" name="Group 5">
            <a:extLst>
              <a:ext uri="{FF2B5EF4-FFF2-40B4-BE49-F238E27FC236}">
                <a16:creationId xmlns:a16="http://schemas.microsoft.com/office/drawing/2014/main" id="{35260BB4-4A79-C1E3-F26F-260AFB22C7F7}"/>
              </a:ext>
            </a:extLst>
          </p:cNvPr>
          <p:cNvGrpSpPr/>
          <p:nvPr/>
        </p:nvGrpSpPr>
        <p:grpSpPr>
          <a:xfrm>
            <a:off x="7704024" y="1696924"/>
            <a:ext cx="1584552" cy="1584552"/>
            <a:chOff x="7399224" y="2264229"/>
            <a:chExt cx="1584552" cy="1584552"/>
          </a:xfrm>
        </p:grpSpPr>
        <p:sp>
          <p:nvSpPr>
            <p:cNvPr id="7" name="Rectangle 6">
              <a:extLst>
                <a:ext uri="{FF2B5EF4-FFF2-40B4-BE49-F238E27FC236}">
                  <a16:creationId xmlns:a16="http://schemas.microsoft.com/office/drawing/2014/main" id="{651D318F-7B22-9A92-A827-A03BF755783C}"/>
                </a:ext>
              </a:extLst>
            </p:cNvPr>
            <p:cNvSpPr/>
            <p:nvPr/>
          </p:nvSpPr>
          <p:spPr>
            <a:xfrm>
              <a:off x="7399224" y="2264229"/>
              <a:ext cx="1584552" cy="1584552"/>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8A191008-D2E7-965B-91BE-6A087F4D5F5B}"/>
                </a:ext>
              </a:extLst>
            </p:cNvPr>
            <p:cNvSpPr/>
            <p:nvPr/>
          </p:nvSpPr>
          <p:spPr>
            <a:xfrm>
              <a:off x="7683599" y="2568946"/>
              <a:ext cx="1015802" cy="975119"/>
            </a:xfrm>
            <a:custGeom>
              <a:avLst/>
              <a:gdLst>
                <a:gd name="connsiteX0" fmla="*/ 904875 w 904940"/>
                <a:gd name="connsiteY0" fmla="*/ 504919 h 868697"/>
                <a:gd name="connsiteX1" fmla="*/ 860108 w 904940"/>
                <a:gd name="connsiteY1" fmla="*/ 431218 h 868697"/>
                <a:gd name="connsiteX2" fmla="*/ 861060 w 904940"/>
                <a:gd name="connsiteY2" fmla="*/ 430273 h 868697"/>
                <a:gd name="connsiteX3" fmla="*/ 884873 w 904940"/>
                <a:gd name="connsiteY3" fmla="*/ 354683 h 868697"/>
                <a:gd name="connsiteX4" fmla="*/ 784860 w 904940"/>
                <a:gd name="connsiteY4" fmla="*/ 269643 h 868697"/>
                <a:gd name="connsiteX5" fmla="*/ 568643 w 904940"/>
                <a:gd name="connsiteY5" fmla="*/ 269643 h 868697"/>
                <a:gd name="connsiteX6" fmla="*/ 570548 w 904940"/>
                <a:gd name="connsiteY6" fmla="*/ 255470 h 868697"/>
                <a:gd name="connsiteX7" fmla="*/ 573405 w 904940"/>
                <a:gd name="connsiteY7" fmla="*/ 126022 h 868697"/>
                <a:gd name="connsiteX8" fmla="*/ 512445 w 904940"/>
                <a:gd name="connsiteY8" fmla="*/ 16416 h 868697"/>
                <a:gd name="connsiteX9" fmla="*/ 433388 w 904940"/>
                <a:gd name="connsiteY9" fmla="*/ 2242 h 868697"/>
                <a:gd name="connsiteX10" fmla="*/ 367665 w 904940"/>
                <a:gd name="connsiteY10" fmla="*/ 91061 h 868697"/>
                <a:gd name="connsiteX11" fmla="*/ 367665 w 904940"/>
                <a:gd name="connsiteY11" fmla="*/ 127911 h 868697"/>
                <a:gd name="connsiteX12" fmla="*/ 366713 w 904940"/>
                <a:gd name="connsiteY12" fmla="*/ 241297 h 868697"/>
                <a:gd name="connsiteX13" fmla="*/ 273368 w 904940"/>
                <a:gd name="connsiteY13" fmla="*/ 384919 h 868697"/>
                <a:gd name="connsiteX14" fmla="*/ 273368 w 904940"/>
                <a:gd name="connsiteY14" fmla="*/ 380194 h 868697"/>
                <a:gd name="connsiteX15" fmla="*/ 206693 w 904940"/>
                <a:gd name="connsiteY15" fmla="*/ 314053 h 868697"/>
                <a:gd name="connsiteX16" fmla="*/ 66675 w 904940"/>
                <a:gd name="connsiteY16" fmla="*/ 314053 h 868697"/>
                <a:gd name="connsiteX17" fmla="*/ 0 w 904940"/>
                <a:gd name="connsiteY17" fmla="*/ 380194 h 868697"/>
                <a:gd name="connsiteX18" fmla="*/ 0 w 904940"/>
                <a:gd name="connsiteY18" fmla="*/ 802556 h 868697"/>
                <a:gd name="connsiteX19" fmla="*/ 66675 w 904940"/>
                <a:gd name="connsiteY19" fmla="*/ 868697 h 868697"/>
                <a:gd name="connsiteX20" fmla="*/ 208598 w 904940"/>
                <a:gd name="connsiteY20" fmla="*/ 868697 h 868697"/>
                <a:gd name="connsiteX21" fmla="*/ 275273 w 904940"/>
                <a:gd name="connsiteY21" fmla="*/ 802556 h 868697"/>
                <a:gd name="connsiteX22" fmla="*/ 275273 w 904940"/>
                <a:gd name="connsiteY22" fmla="*/ 743973 h 868697"/>
                <a:gd name="connsiteX23" fmla="*/ 454343 w 904940"/>
                <a:gd name="connsiteY23" fmla="*/ 817674 h 868697"/>
                <a:gd name="connsiteX24" fmla="*/ 766763 w 904940"/>
                <a:gd name="connsiteY24" fmla="*/ 817674 h 868697"/>
                <a:gd name="connsiteX25" fmla="*/ 841058 w 904940"/>
                <a:gd name="connsiteY25" fmla="*/ 759091 h 868697"/>
                <a:gd name="connsiteX26" fmla="*/ 831533 w 904940"/>
                <a:gd name="connsiteY26" fmla="*/ 705233 h 868697"/>
                <a:gd name="connsiteX27" fmla="*/ 874395 w 904940"/>
                <a:gd name="connsiteY27" fmla="*/ 649485 h 868697"/>
                <a:gd name="connsiteX28" fmla="*/ 860108 w 904940"/>
                <a:gd name="connsiteY28" fmla="*/ 584289 h 868697"/>
                <a:gd name="connsiteX29" fmla="*/ 881063 w 904940"/>
                <a:gd name="connsiteY29" fmla="*/ 568226 h 868697"/>
                <a:gd name="connsiteX30" fmla="*/ 904875 w 904940"/>
                <a:gd name="connsiteY30" fmla="*/ 504919 h 868697"/>
                <a:gd name="connsiteX31" fmla="*/ 229553 w 904940"/>
                <a:gd name="connsiteY31" fmla="*/ 802556 h 868697"/>
                <a:gd name="connsiteX32" fmla="*/ 207645 w 904940"/>
                <a:gd name="connsiteY32" fmla="*/ 824288 h 868697"/>
                <a:gd name="connsiteX33" fmla="*/ 66675 w 904940"/>
                <a:gd name="connsiteY33" fmla="*/ 824288 h 868697"/>
                <a:gd name="connsiteX34" fmla="*/ 44768 w 904940"/>
                <a:gd name="connsiteY34" fmla="*/ 802556 h 868697"/>
                <a:gd name="connsiteX35" fmla="*/ 44768 w 904940"/>
                <a:gd name="connsiteY35" fmla="*/ 379250 h 868697"/>
                <a:gd name="connsiteX36" fmla="*/ 66675 w 904940"/>
                <a:gd name="connsiteY36" fmla="*/ 357517 h 868697"/>
                <a:gd name="connsiteX37" fmla="*/ 208598 w 904940"/>
                <a:gd name="connsiteY37" fmla="*/ 357517 h 868697"/>
                <a:gd name="connsiteX38" fmla="*/ 230505 w 904940"/>
                <a:gd name="connsiteY38" fmla="*/ 379250 h 868697"/>
                <a:gd name="connsiteX39" fmla="*/ 230505 w 904940"/>
                <a:gd name="connsiteY39" fmla="*/ 802556 h 868697"/>
                <a:gd name="connsiteX40" fmla="*/ 847725 w 904940"/>
                <a:gd name="connsiteY40" fmla="*/ 537989 h 868697"/>
                <a:gd name="connsiteX41" fmla="*/ 816293 w 904940"/>
                <a:gd name="connsiteY41" fmla="*/ 551218 h 868697"/>
                <a:gd name="connsiteX42" fmla="*/ 793433 w 904940"/>
                <a:gd name="connsiteY42" fmla="*/ 551218 h 868697"/>
                <a:gd name="connsiteX43" fmla="*/ 771525 w 904940"/>
                <a:gd name="connsiteY43" fmla="*/ 572950 h 868697"/>
                <a:gd name="connsiteX44" fmla="*/ 793433 w 904940"/>
                <a:gd name="connsiteY44" fmla="*/ 594682 h 868697"/>
                <a:gd name="connsiteX45" fmla="*/ 822960 w 904940"/>
                <a:gd name="connsiteY45" fmla="*/ 608855 h 868697"/>
                <a:gd name="connsiteX46" fmla="*/ 830580 w 904940"/>
                <a:gd name="connsiteY46" fmla="*/ 640981 h 868697"/>
                <a:gd name="connsiteX47" fmla="*/ 790575 w 904940"/>
                <a:gd name="connsiteY47" fmla="*/ 671217 h 868697"/>
                <a:gd name="connsiteX48" fmla="*/ 776288 w 904940"/>
                <a:gd name="connsiteY48" fmla="*/ 671217 h 868697"/>
                <a:gd name="connsiteX49" fmla="*/ 753428 w 904940"/>
                <a:gd name="connsiteY49" fmla="*/ 692005 h 868697"/>
                <a:gd name="connsiteX50" fmla="*/ 772478 w 904940"/>
                <a:gd name="connsiteY50" fmla="*/ 715627 h 868697"/>
                <a:gd name="connsiteX51" fmla="*/ 791528 w 904940"/>
                <a:gd name="connsiteY51" fmla="*/ 727910 h 868697"/>
                <a:gd name="connsiteX52" fmla="*/ 796290 w 904940"/>
                <a:gd name="connsiteY52" fmla="*/ 750587 h 868697"/>
                <a:gd name="connsiteX53" fmla="*/ 765810 w 904940"/>
                <a:gd name="connsiteY53" fmla="*/ 773265 h 868697"/>
                <a:gd name="connsiteX54" fmla="*/ 453390 w 904940"/>
                <a:gd name="connsiteY54" fmla="*/ 773265 h 868697"/>
                <a:gd name="connsiteX55" fmla="*/ 274320 w 904940"/>
                <a:gd name="connsiteY55" fmla="*/ 673107 h 868697"/>
                <a:gd name="connsiteX56" fmla="*/ 274320 w 904940"/>
                <a:gd name="connsiteY56" fmla="*/ 432163 h 868697"/>
                <a:gd name="connsiteX57" fmla="*/ 411480 w 904940"/>
                <a:gd name="connsiteY57" fmla="*/ 243187 h 868697"/>
                <a:gd name="connsiteX58" fmla="*/ 412433 w 904940"/>
                <a:gd name="connsiteY58" fmla="*/ 126022 h 868697"/>
                <a:gd name="connsiteX59" fmla="*/ 412433 w 904940"/>
                <a:gd name="connsiteY59" fmla="*/ 91061 h 868697"/>
                <a:gd name="connsiteX60" fmla="*/ 442913 w 904940"/>
                <a:gd name="connsiteY60" fmla="*/ 44762 h 868697"/>
                <a:gd name="connsiteX61" fmla="*/ 487680 w 904940"/>
                <a:gd name="connsiteY61" fmla="*/ 53266 h 868697"/>
                <a:gd name="connsiteX62" fmla="*/ 529590 w 904940"/>
                <a:gd name="connsiteY62" fmla="*/ 133581 h 868697"/>
                <a:gd name="connsiteX63" fmla="*/ 526733 w 904940"/>
                <a:gd name="connsiteY63" fmla="*/ 247911 h 868697"/>
                <a:gd name="connsiteX64" fmla="*/ 530543 w 904940"/>
                <a:gd name="connsiteY64" fmla="*/ 302714 h 868697"/>
                <a:gd name="connsiteX65" fmla="*/ 556260 w 904940"/>
                <a:gd name="connsiteY65" fmla="*/ 314053 h 868697"/>
                <a:gd name="connsiteX66" fmla="*/ 784860 w 904940"/>
                <a:gd name="connsiteY66" fmla="*/ 314053 h 868697"/>
                <a:gd name="connsiteX67" fmla="*/ 840105 w 904940"/>
                <a:gd name="connsiteY67" fmla="*/ 360352 h 868697"/>
                <a:gd name="connsiteX68" fmla="*/ 826770 w 904940"/>
                <a:gd name="connsiteY68" fmla="*/ 401927 h 868697"/>
                <a:gd name="connsiteX69" fmla="*/ 787718 w 904940"/>
                <a:gd name="connsiteY69" fmla="*/ 419879 h 868697"/>
                <a:gd name="connsiteX70" fmla="*/ 765810 w 904940"/>
                <a:gd name="connsiteY70" fmla="*/ 441612 h 868697"/>
                <a:gd name="connsiteX71" fmla="*/ 787718 w 904940"/>
                <a:gd name="connsiteY71" fmla="*/ 463344 h 868697"/>
                <a:gd name="connsiteX72" fmla="*/ 812483 w 904940"/>
                <a:gd name="connsiteY72" fmla="*/ 463344 h 868697"/>
                <a:gd name="connsiteX73" fmla="*/ 860108 w 904940"/>
                <a:gd name="connsiteY73" fmla="*/ 506808 h 868697"/>
                <a:gd name="connsiteX74" fmla="*/ 847725 w 904940"/>
                <a:gd name="connsiteY74" fmla="*/ 537989 h 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68697">
                  <a:moveTo>
                    <a:pt x="904875" y="504919"/>
                  </a:moveTo>
                  <a:cubicBezTo>
                    <a:pt x="903923" y="473738"/>
                    <a:pt x="885825" y="446336"/>
                    <a:pt x="860108" y="431218"/>
                  </a:cubicBezTo>
                  <a:cubicBezTo>
                    <a:pt x="860108" y="431218"/>
                    <a:pt x="861060" y="430273"/>
                    <a:pt x="861060" y="430273"/>
                  </a:cubicBezTo>
                  <a:cubicBezTo>
                    <a:pt x="879158" y="409486"/>
                    <a:pt x="887730" y="382084"/>
                    <a:pt x="884873" y="354683"/>
                  </a:cubicBezTo>
                  <a:cubicBezTo>
                    <a:pt x="879158" y="306494"/>
                    <a:pt x="836295" y="269643"/>
                    <a:pt x="784860" y="269643"/>
                  </a:cubicBezTo>
                  <a:lnTo>
                    <a:pt x="568643" y="269643"/>
                  </a:lnTo>
                  <a:cubicBezTo>
                    <a:pt x="569595" y="264919"/>
                    <a:pt x="570548" y="260195"/>
                    <a:pt x="570548" y="255470"/>
                  </a:cubicBezTo>
                  <a:cubicBezTo>
                    <a:pt x="575310" y="226179"/>
                    <a:pt x="583883" y="181770"/>
                    <a:pt x="573405" y="126022"/>
                  </a:cubicBezTo>
                  <a:cubicBezTo>
                    <a:pt x="563880" y="74053"/>
                    <a:pt x="542925" y="37203"/>
                    <a:pt x="512445" y="16416"/>
                  </a:cubicBezTo>
                  <a:cubicBezTo>
                    <a:pt x="480060" y="-4372"/>
                    <a:pt x="446723" y="-592"/>
                    <a:pt x="433388" y="2242"/>
                  </a:cubicBezTo>
                  <a:cubicBezTo>
                    <a:pt x="390525" y="11691"/>
                    <a:pt x="368618" y="40038"/>
                    <a:pt x="367665" y="91061"/>
                  </a:cubicBezTo>
                  <a:cubicBezTo>
                    <a:pt x="367665" y="101455"/>
                    <a:pt x="367665" y="113738"/>
                    <a:pt x="367665" y="127911"/>
                  </a:cubicBezTo>
                  <a:cubicBezTo>
                    <a:pt x="368618" y="157203"/>
                    <a:pt x="369570" y="195943"/>
                    <a:pt x="366713" y="241297"/>
                  </a:cubicBezTo>
                  <a:cubicBezTo>
                    <a:pt x="363855" y="295155"/>
                    <a:pt x="320040" y="358462"/>
                    <a:pt x="273368" y="384919"/>
                  </a:cubicBezTo>
                  <a:lnTo>
                    <a:pt x="273368" y="380194"/>
                  </a:lnTo>
                  <a:cubicBezTo>
                    <a:pt x="273368" y="344289"/>
                    <a:pt x="243840" y="314053"/>
                    <a:pt x="206693" y="314053"/>
                  </a:cubicBezTo>
                  <a:lnTo>
                    <a:pt x="66675" y="314053"/>
                  </a:lnTo>
                  <a:cubicBezTo>
                    <a:pt x="30480" y="314053"/>
                    <a:pt x="0" y="343344"/>
                    <a:pt x="0" y="380194"/>
                  </a:cubicBezTo>
                  <a:lnTo>
                    <a:pt x="0" y="802556"/>
                  </a:lnTo>
                  <a:cubicBezTo>
                    <a:pt x="0" y="838461"/>
                    <a:pt x="29528" y="868697"/>
                    <a:pt x="66675" y="868697"/>
                  </a:cubicBezTo>
                  <a:lnTo>
                    <a:pt x="208598" y="868697"/>
                  </a:lnTo>
                  <a:cubicBezTo>
                    <a:pt x="244793" y="868697"/>
                    <a:pt x="275273" y="839406"/>
                    <a:pt x="275273" y="802556"/>
                  </a:cubicBezTo>
                  <a:lnTo>
                    <a:pt x="275273" y="743973"/>
                  </a:lnTo>
                  <a:cubicBezTo>
                    <a:pt x="321945" y="790272"/>
                    <a:pt x="386715" y="817674"/>
                    <a:pt x="454343" y="817674"/>
                  </a:cubicBezTo>
                  <a:lnTo>
                    <a:pt x="766763" y="817674"/>
                  </a:lnTo>
                  <a:cubicBezTo>
                    <a:pt x="802958" y="817674"/>
                    <a:pt x="834390" y="793107"/>
                    <a:pt x="841058" y="759091"/>
                  </a:cubicBezTo>
                  <a:cubicBezTo>
                    <a:pt x="844868" y="740194"/>
                    <a:pt x="841058" y="721296"/>
                    <a:pt x="831533" y="705233"/>
                  </a:cubicBezTo>
                  <a:cubicBezTo>
                    <a:pt x="853440" y="693895"/>
                    <a:pt x="869633" y="674052"/>
                    <a:pt x="874395" y="649485"/>
                  </a:cubicBezTo>
                  <a:cubicBezTo>
                    <a:pt x="879158" y="626808"/>
                    <a:pt x="873443" y="603186"/>
                    <a:pt x="860108" y="584289"/>
                  </a:cubicBezTo>
                  <a:cubicBezTo>
                    <a:pt x="867728" y="580509"/>
                    <a:pt x="874395" y="574840"/>
                    <a:pt x="881063" y="568226"/>
                  </a:cubicBezTo>
                  <a:cubicBezTo>
                    <a:pt x="896303" y="551218"/>
                    <a:pt x="905828" y="528541"/>
                    <a:pt x="904875" y="504919"/>
                  </a:cubicBezTo>
                  <a:close/>
                  <a:moveTo>
                    <a:pt x="229553" y="802556"/>
                  </a:moveTo>
                  <a:cubicBezTo>
                    <a:pt x="229553" y="814839"/>
                    <a:pt x="220028" y="824288"/>
                    <a:pt x="207645" y="824288"/>
                  </a:cubicBezTo>
                  <a:lnTo>
                    <a:pt x="66675" y="824288"/>
                  </a:lnTo>
                  <a:cubicBezTo>
                    <a:pt x="54293" y="824288"/>
                    <a:pt x="44768" y="814839"/>
                    <a:pt x="44768" y="802556"/>
                  </a:cubicBezTo>
                  <a:lnTo>
                    <a:pt x="44768" y="379250"/>
                  </a:lnTo>
                  <a:cubicBezTo>
                    <a:pt x="44768" y="366966"/>
                    <a:pt x="54293" y="357517"/>
                    <a:pt x="66675" y="357517"/>
                  </a:cubicBezTo>
                  <a:lnTo>
                    <a:pt x="208598" y="357517"/>
                  </a:lnTo>
                  <a:cubicBezTo>
                    <a:pt x="220980" y="357517"/>
                    <a:pt x="230505" y="366966"/>
                    <a:pt x="230505" y="379250"/>
                  </a:cubicBezTo>
                  <a:lnTo>
                    <a:pt x="230505" y="802556"/>
                  </a:lnTo>
                  <a:close/>
                  <a:moveTo>
                    <a:pt x="847725" y="537989"/>
                  </a:moveTo>
                  <a:cubicBezTo>
                    <a:pt x="839153" y="546493"/>
                    <a:pt x="827723" y="551218"/>
                    <a:pt x="816293" y="551218"/>
                  </a:cubicBezTo>
                  <a:lnTo>
                    <a:pt x="793433" y="551218"/>
                  </a:lnTo>
                  <a:cubicBezTo>
                    <a:pt x="781050" y="551218"/>
                    <a:pt x="771525" y="560667"/>
                    <a:pt x="771525" y="572950"/>
                  </a:cubicBezTo>
                  <a:cubicBezTo>
                    <a:pt x="771525" y="585233"/>
                    <a:pt x="781050" y="594682"/>
                    <a:pt x="793433" y="594682"/>
                  </a:cubicBezTo>
                  <a:cubicBezTo>
                    <a:pt x="804863" y="594682"/>
                    <a:pt x="815340" y="599407"/>
                    <a:pt x="822960" y="608855"/>
                  </a:cubicBezTo>
                  <a:cubicBezTo>
                    <a:pt x="830580" y="617359"/>
                    <a:pt x="833438" y="628698"/>
                    <a:pt x="830580" y="640981"/>
                  </a:cubicBezTo>
                  <a:cubicBezTo>
                    <a:pt x="826770" y="657989"/>
                    <a:pt x="810578" y="671217"/>
                    <a:pt x="790575" y="671217"/>
                  </a:cubicBezTo>
                  <a:lnTo>
                    <a:pt x="776288" y="671217"/>
                  </a:lnTo>
                  <a:cubicBezTo>
                    <a:pt x="764858" y="671217"/>
                    <a:pt x="754380" y="680666"/>
                    <a:pt x="753428" y="692005"/>
                  </a:cubicBezTo>
                  <a:cubicBezTo>
                    <a:pt x="752475" y="703343"/>
                    <a:pt x="761048" y="713737"/>
                    <a:pt x="772478" y="715627"/>
                  </a:cubicBezTo>
                  <a:cubicBezTo>
                    <a:pt x="780098" y="716572"/>
                    <a:pt x="787718" y="721296"/>
                    <a:pt x="791528" y="727910"/>
                  </a:cubicBezTo>
                  <a:cubicBezTo>
                    <a:pt x="796290" y="734524"/>
                    <a:pt x="798195" y="742083"/>
                    <a:pt x="796290" y="750587"/>
                  </a:cubicBezTo>
                  <a:cubicBezTo>
                    <a:pt x="793433" y="763816"/>
                    <a:pt x="780098" y="773265"/>
                    <a:pt x="765810" y="773265"/>
                  </a:cubicBezTo>
                  <a:lnTo>
                    <a:pt x="453390" y="773265"/>
                  </a:lnTo>
                  <a:cubicBezTo>
                    <a:pt x="380048" y="773265"/>
                    <a:pt x="312420" y="735469"/>
                    <a:pt x="274320" y="673107"/>
                  </a:cubicBezTo>
                  <a:lnTo>
                    <a:pt x="274320" y="432163"/>
                  </a:lnTo>
                  <a:cubicBezTo>
                    <a:pt x="342900" y="406651"/>
                    <a:pt x="406718" y="319722"/>
                    <a:pt x="411480" y="243187"/>
                  </a:cubicBezTo>
                  <a:cubicBezTo>
                    <a:pt x="414338" y="196888"/>
                    <a:pt x="413385" y="156258"/>
                    <a:pt x="412433" y="126022"/>
                  </a:cubicBezTo>
                  <a:cubicBezTo>
                    <a:pt x="412433" y="111848"/>
                    <a:pt x="411480" y="100510"/>
                    <a:pt x="412433" y="91061"/>
                  </a:cubicBezTo>
                  <a:cubicBezTo>
                    <a:pt x="413385" y="50431"/>
                    <a:pt x="428625" y="47597"/>
                    <a:pt x="442913" y="44762"/>
                  </a:cubicBezTo>
                  <a:cubicBezTo>
                    <a:pt x="448628" y="43817"/>
                    <a:pt x="468630" y="40982"/>
                    <a:pt x="487680" y="53266"/>
                  </a:cubicBezTo>
                  <a:cubicBezTo>
                    <a:pt x="507683" y="66494"/>
                    <a:pt x="522923" y="94841"/>
                    <a:pt x="529590" y="133581"/>
                  </a:cubicBezTo>
                  <a:cubicBezTo>
                    <a:pt x="538163" y="181770"/>
                    <a:pt x="531495" y="220510"/>
                    <a:pt x="526733" y="247911"/>
                  </a:cubicBezTo>
                  <a:cubicBezTo>
                    <a:pt x="522923" y="271533"/>
                    <a:pt x="519113" y="289486"/>
                    <a:pt x="530543" y="302714"/>
                  </a:cubicBezTo>
                  <a:cubicBezTo>
                    <a:pt x="534353" y="307439"/>
                    <a:pt x="542925" y="314053"/>
                    <a:pt x="556260" y="314053"/>
                  </a:cubicBezTo>
                  <a:lnTo>
                    <a:pt x="784860" y="314053"/>
                  </a:lnTo>
                  <a:cubicBezTo>
                    <a:pt x="812483" y="314053"/>
                    <a:pt x="837248" y="333895"/>
                    <a:pt x="840105" y="360352"/>
                  </a:cubicBezTo>
                  <a:cubicBezTo>
                    <a:pt x="842010" y="375470"/>
                    <a:pt x="837248" y="390588"/>
                    <a:pt x="826770" y="401927"/>
                  </a:cubicBezTo>
                  <a:cubicBezTo>
                    <a:pt x="816293" y="413265"/>
                    <a:pt x="802005" y="419879"/>
                    <a:pt x="787718" y="419879"/>
                  </a:cubicBezTo>
                  <a:cubicBezTo>
                    <a:pt x="775335" y="419879"/>
                    <a:pt x="765810" y="429328"/>
                    <a:pt x="765810" y="441612"/>
                  </a:cubicBezTo>
                  <a:cubicBezTo>
                    <a:pt x="765810" y="453895"/>
                    <a:pt x="775335" y="463344"/>
                    <a:pt x="787718" y="463344"/>
                  </a:cubicBezTo>
                  <a:lnTo>
                    <a:pt x="812483" y="463344"/>
                  </a:lnTo>
                  <a:cubicBezTo>
                    <a:pt x="838200" y="463344"/>
                    <a:pt x="859155" y="482241"/>
                    <a:pt x="860108" y="506808"/>
                  </a:cubicBezTo>
                  <a:cubicBezTo>
                    <a:pt x="861060" y="518147"/>
                    <a:pt x="856298" y="529485"/>
                    <a:pt x="847725" y="537989"/>
                  </a:cubicBezTo>
                  <a:close/>
                </a:path>
              </a:pathLst>
            </a:custGeom>
            <a:solidFill>
              <a:srgbClr val="F4D61E"/>
            </a:solidFill>
            <a:ln w="9525"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B4742ABF-0771-BEEB-39C2-CF21B767290D}"/>
              </a:ext>
            </a:extLst>
          </p:cNvPr>
          <p:cNvGrpSpPr/>
          <p:nvPr/>
        </p:nvGrpSpPr>
        <p:grpSpPr>
          <a:xfrm>
            <a:off x="7704024" y="3576524"/>
            <a:ext cx="1584552" cy="1584552"/>
            <a:chOff x="9278824" y="2264229"/>
            <a:chExt cx="1584552" cy="1584552"/>
          </a:xfrm>
        </p:grpSpPr>
        <p:sp>
          <p:nvSpPr>
            <p:cNvPr id="10" name="Rectangle 9">
              <a:extLst>
                <a:ext uri="{FF2B5EF4-FFF2-40B4-BE49-F238E27FC236}">
                  <a16:creationId xmlns:a16="http://schemas.microsoft.com/office/drawing/2014/main" id="{CA38AAEF-8D08-9CC9-6313-ECAC5A7C885B}"/>
                </a:ext>
              </a:extLst>
            </p:cNvPr>
            <p:cNvSpPr/>
            <p:nvPr/>
          </p:nvSpPr>
          <p:spPr>
            <a:xfrm>
              <a:off x="9278824" y="2264229"/>
              <a:ext cx="1584552" cy="1584552"/>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9F85863B-EB0B-B383-2D8A-B1E509F004B1}"/>
                </a:ext>
              </a:extLst>
            </p:cNvPr>
            <p:cNvSpPr/>
            <p:nvPr/>
          </p:nvSpPr>
          <p:spPr>
            <a:xfrm flipV="1">
              <a:off x="9563199" y="2568946"/>
              <a:ext cx="1015802" cy="975119"/>
            </a:xfrm>
            <a:custGeom>
              <a:avLst/>
              <a:gdLst>
                <a:gd name="connsiteX0" fmla="*/ 904875 w 904940"/>
                <a:gd name="connsiteY0" fmla="*/ 504919 h 868697"/>
                <a:gd name="connsiteX1" fmla="*/ 860108 w 904940"/>
                <a:gd name="connsiteY1" fmla="*/ 431218 h 868697"/>
                <a:gd name="connsiteX2" fmla="*/ 861060 w 904940"/>
                <a:gd name="connsiteY2" fmla="*/ 430273 h 868697"/>
                <a:gd name="connsiteX3" fmla="*/ 884873 w 904940"/>
                <a:gd name="connsiteY3" fmla="*/ 354683 h 868697"/>
                <a:gd name="connsiteX4" fmla="*/ 784860 w 904940"/>
                <a:gd name="connsiteY4" fmla="*/ 269643 h 868697"/>
                <a:gd name="connsiteX5" fmla="*/ 568643 w 904940"/>
                <a:gd name="connsiteY5" fmla="*/ 269643 h 868697"/>
                <a:gd name="connsiteX6" fmla="*/ 570548 w 904940"/>
                <a:gd name="connsiteY6" fmla="*/ 255470 h 868697"/>
                <a:gd name="connsiteX7" fmla="*/ 573405 w 904940"/>
                <a:gd name="connsiteY7" fmla="*/ 126022 h 868697"/>
                <a:gd name="connsiteX8" fmla="*/ 512445 w 904940"/>
                <a:gd name="connsiteY8" fmla="*/ 16416 h 868697"/>
                <a:gd name="connsiteX9" fmla="*/ 433388 w 904940"/>
                <a:gd name="connsiteY9" fmla="*/ 2242 h 868697"/>
                <a:gd name="connsiteX10" fmla="*/ 367665 w 904940"/>
                <a:gd name="connsiteY10" fmla="*/ 91061 h 868697"/>
                <a:gd name="connsiteX11" fmla="*/ 367665 w 904940"/>
                <a:gd name="connsiteY11" fmla="*/ 127911 h 868697"/>
                <a:gd name="connsiteX12" fmla="*/ 366713 w 904940"/>
                <a:gd name="connsiteY12" fmla="*/ 241297 h 868697"/>
                <a:gd name="connsiteX13" fmla="*/ 273368 w 904940"/>
                <a:gd name="connsiteY13" fmla="*/ 384919 h 868697"/>
                <a:gd name="connsiteX14" fmla="*/ 273368 w 904940"/>
                <a:gd name="connsiteY14" fmla="*/ 380194 h 868697"/>
                <a:gd name="connsiteX15" fmla="*/ 206693 w 904940"/>
                <a:gd name="connsiteY15" fmla="*/ 314053 h 868697"/>
                <a:gd name="connsiteX16" fmla="*/ 66675 w 904940"/>
                <a:gd name="connsiteY16" fmla="*/ 314053 h 868697"/>
                <a:gd name="connsiteX17" fmla="*/ 0 w 904940"/>
                <a:gd name="connsiteY17" fmla="*/ 380194 h 868697"/>
                <a:gd name="connsiteX18" fmla="*/ 0 w 904940"/>
                <a:gd name="connsiteY18" fmla="*/ 802556 h 868697"/>
                <a:gd name="connsiteX19" fmla="*/ 66675 w 904940"/>
                <a:gd name="connsiteY19" fmla="*/ 868697 h 868697"/>
                <a:gd name="connsiteX20" fmla="*/ 208598 w 904940"/>
                <a:gd name="connsiteY20" fmla="*/ 868697 h 868697"/>
                <a:gd name="connsiteX21" fmla="*/ 275273 w 904940"/>
                <a:gd name="connsiteY21" fmla="*/ 802556 h 868697"/>
                <a:gd name="connsiteX22" fmla="*/ 275273 w 904940"/>
                <a:gd name="connsiteY22" fmla="*/ 743973 h 868697"/>
                <a:gd name="connsiteX23" fmla="*/ 454343 w 904940"/>
                <a:gd name="connsiteY23" fmla="*/ 817674 h 868697"/>
                <a:gd name="connsiteX24" fmla="*/ 766763 w 904940"/>
                <a:gd name="connsiteY24" fmla="*/ 817674 h 868697"/>
                <a:gd name="connsiteX25" fmla="*/ 841058 w 904940"/>
                <a:gd name="connsiteY25" fmla="*/ 759091 h 868697"/>
                <a:gd name="connsiteX26" fmla="*/ 831533 w 904940"/>
                <a:gd name="connsiteY26" fmla="*/ 705233 h 868697"/>
                <a:gd name="connsiteX27" fmla="*/ 874395 w 904940"/>
                <a:gd name="connsiteY27" fmla="*/ 649485 h 868697"/>
                <a:gd name="connsiteX28" fmla="*/ 860108 w 904940"/>
                <a:gd name="connsiteY28" fmla="*/ 584289 h 868697"/>
                <a:gd name="connsiteX29" fmla="*/ 881063 w 904940"/>
                <a:gd name="connsiteY29" fmla="*/ 568226 h 868697"/>
                <a:gd name="connsiteX30" fmla="*/ 904875 w 904940"/>
                <a:gd name="connsiteY30" fmla="*/ 504919 h 868697"/>
                <a:gd name="connsiteX31" fmla="*/ 229553 w 904940"/>
                <a:gd name="connsiteY31" fmla="*/ 802556 h 868697"/>
                <a:gd name="connsiteX32" fmla="*/ 207645 w 904940"/>
                <a:gd name="connsiteY32" fmla="*/ 824288 h 868697"/>
                <a:gd name="connsiteX33" fmla="*/ 66675 w 904940"/>
                <a:gd name="connsiteY33" fmla="*/ 824288 h 868697"/>
                <a:gd name="connsiteX34" fmla="*/ 44768 w 904940"/>
                <a:gd name="connsiteY34" fmla="*/ 802556 h 868697"/>
                <a:gd name="connsiteX35" fmla="*/ 44768 w 904940"/>
                <a:gd name="connsiteY35" fmla="*/ 379250 h 868697"/>
                <a:gd name="connsiteX36" fmla="*/ 66675 w 904940"/>
                <a:gd name="connsiteY36" fmla="*/ 357517 h 868697"/>
                <a:gd name="connsiteX37" fmla="*/ 208598 w 904940"/>
                <a:gd name="connsiteY37" fmla="*/ 357517 h 868697"/>
                <a:gd name="connsiteX38" fmla="*/ 230505 w 904940"/>
                <a:gd name="connsiteY38" fmla="*/ 379250 h 868697"/>
                <a:gd name="connsiteX39" fmla="*/ 230505 w 904940"/>
                <a:gd name="connsiteY39" fmla="*/ 802556 h 868697"/>
                <a:gd name="connsiteX40" fmla="*/ 847725 w 904940"/>
                <a:gd name="connsiteY40" fmla="*/ 537989 h 868697"/>
                <a:gd name="connsiteX41" fmla="*/ 816293 w 904940"/>
                <a:gd name="connsiteY41" fmla="*/ 551218 h 868697"/>
                <a:gd name="connsiteX42" fmla="*/ 793433 w 904940"/>
                <a:gd name="connsiteY42" fmla="*/ 551218 h 868697"/>
                <a:gd name="connsiteX43" fmla="*/ 771525 w 904940"/>
                <a:gd name="connsiteY43" fmla="*/ 572950 h 868697"/>
                <a:gd name="connsiteX44" fmla="*/ 793433 w 904940"/>
                <a:gd name="connsiteY44" fmla="*/ 594682 h 868697"/>
                <a:gd name="connsiteX45" fmla="*/ 822960 w 904940"/>
                <a:gd name="connsiteY45" fmla="*/ 608855 h 868697"/>
                <a:gd name="connsiteX46" fmla="*/ 830580 w 904940"/>
                <a:gd name="connsiteY46" fmla="*/ 640981 h 868697"/>
                <a:gd name="connsiteX47" fmla="*/ 790575 w 904940"/>
                <a:gd name="connsiteY47" fmla="*/ 671217 h 868697"/>
                <a:gd name="connsiteX48" fmla="*/ 776288 w 904940"/>
                <a:gd name="connsiteY48" fmla="*/ 671217 h 868697"/>
                <a:gd name="connsiteX49" fmla="*/ 753428 w 904940"/>
                <a:gd name="connsiteY49" fmla="*/ 692005 h 868697"/>
                <a:gd name="connsiteX50" fmla="*/ 772478 w 904940"/>
                <a:gd name="connsiteY50" fmla="*/ 715627 h 868697"/>
                <a:gd name="connsiteX51" fmla="*/ 791528 w 904940"/>
                <a:gd name="connsiteY51" fmla="*/ 727910 h 868697"/>
                <a:gd name="connsiteX52" fmla="*/ 796290 w 904940"/>
                <a:gd name="connsiteY52" fmla="*/ 750587 h 868697"/>
                <a:gd name="connsiteX53" fmla="*/ 765810 w 904940"/>
                <a:gd name="connsiteY53" fmla="*/ 773265 h 868697"/>
                <a:gd name="connsiteX54" fmla="*/ 453390 w 904940"/>
                <a:gd name="connsiteY54" fmla="*/ 773265 h 868697"/>
                <a:gd name="connsiteX55" fmla="*/ 274320 w 904940"/>
                <a:gd name="connsiteY55" fmla="*/ 673107 h 868697"/>
                <a:gd name="connsiteX56" fmla="*/ 274320 w 904940"/>
                <a:gd name="connsiteY56" fmla="*/ 432163 h 868697"/>
                <a:gd name="connsiteX57" fmla="*/ 411480 w 904940"/>
                <a:gd name="connsiteY57" fmla="*/ 243187 h 868697"/>
                <a:gd name="connsiteX58" fmla="*/ 412433 w 904940"/>
                <a:gd name="connsiteY58" fmla="*/ 126022 h 868697"/>
                <a:gd name="connsiteX59" fmla="*/ 412433 w 904940"/>
                <a:gd name="connsiteY59" fmla="*/ 91061 h 868697"/>
                <a:gd name="connsiteX60" fmla="*/ 442913 w 904940"/>
                <a:gd name="connsiteY60" fmla="*/ 44762 h 868697"/>
                <a:gd name="connsiteX61" fmla="*/ 487680 w 904940"/>
                <a:gd name="connsiteY61" fmla="*/ 53266 h 868697"/>
                <a:gd name="connsiteX62" fmla="*/ 529590 w 904940"/>
                <a:gd name="connsiteY62" fmla="*/ 133581 h 868697"/>
                <a:gd name="connsiteX63" fmla="*/ 526733 w 904940"/>
                <a:gd name="connsiteY63" fmla="*/ 247911 h 868697"/>
                <a:gd name="connsiteX64" fmla="*/ 530543 w 904940"/>
                <a:gd name="connsiteY64" fmla="*/ 302714 h 868697"/>
                <a:gd name="connsiteX65" fmla="*/ 556260 w 904940"/>
                <a:gd name="connsiteY65" fmla="*/ 314053 h 868697"/>
                <a:gd name="connsiteX66" fmla="*/ 784860 w 904940"/>
                <a:gd name="connsiteY66" fmla="*/ 314053 h 868697"/>
                <a:gd name="connsiteX67" fmla="*/ 840105 w 904940"/>
                <a:gd name="connsiteY67" fmla="*/ 360352 h 868697"/>
                <a:gd name="connsiteX68" fmla="*/ 826770 w 904940"/>
                <a:gd name="connsiteY68" fmla="*/ 401927 h 868697"/>
                <a:gd name="connsiteX69" fmla="*/ 787718 w 904940"/>
                <a:gd name="connsiteY69" fmla="*/ 419879 h 868697"/>
                <a:gd name="connsiteX70" fmla="*/ 765810 w 904940"/>
                <a:gd name="connsiteY70" fmla="*/ 441612 h 868697"/>
                <a:gd name="connsiteX71" fmla="*/ 787718 w 904940"/>
                <a:gd name="connsiteY71" fmla="*/ 463344 h 868697"/>
                <a:gd name="connsiteX72" fmla="*/ 812483 w 904940"/>
                <a:gd name="connsiteY72" fmla="*/ 463344 h 868697"/>
                <a:gd name="connsiteX73" fmla="*/ 860108 w 904940"/>
                <a:gd name="connsiteY73" fmla="*/ 506808 h 868697"/>
                <a:gd name="connsiteX74" fmla="*/ 847725 w 904940"/>
                <a:gd name="connsiteY74" fmla="*/ 537989 h 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68697">
                  <a:moveTo>
                    <a:pt x="904875" y="504919"/>
                  </a:moveTo>
                  <a:cubicBezTo>
                    <a:pt x="903923" y="473738"/>
                    <a:pt x="885825" y="446336"/>
                    <a:pt x="860108" y="431218"/>
                  </a:cubicBezTo>
                  <a:cubicBezTo>
                    <a:pt x="860108" y="431218"/>
                    <a:pt x="861060" y="430273"/>
                    <a:pt x="861060" y="430273"/>
                  </a:cubicBezTo>
                  <a:cubicBezTo>
                    <a:pt x="879158" y="409486"/>
                    <a:pt x="887730" y="382084"/>
                    <a:pt x="884873" y="354683"/>
                  </a:cubicBezTo>
                  <a:cubicBezTo>
                    <a:pt x="879158" y="306494"/>
                    <a:pt x="836295" y="269643"/>
                    <a:pt x="784860" y="269643"/>
                  </a:cubicBezTo>
                  <a:lnTo>
                    <a:pt x="568643" y="269643"/>
                  </a:lnTo>
                  <a:cubicBezTo>
                    <a:pt x="569595" y="264919"/>
                    <a:pt x="570548" y="260195"/>
                    <a:pt x="570548" y="255470"/>
                  </a:cubicBezTo>
                  <a:cubicBezTo>
                    <a:pt x="575310" y="226179"/>
                    <a:pt x="583883" y="181770"/>
                    <a:pt x="573405" y="126022"/>
                  </a:cubicBezTo>
                  <a:cubicBezTo>
                    <a:pt x="563880" y="74053"/>
                    <a:pt x="542925" y="37203"/>
                    <a:pt x="512445" y="16416"/>
                  </a:cubicBezTo>
                  <a:cubicBezTo>
                    <a:pt x="480060" y="-4372"/>
                    <a:pt x="446723" y="-592"/>
                    <a:pt x="433388" y="2242"/>
                  </a:cubicBezTo>
                  <a:cubicBezTo>
                    <a:pt x="390525" y="11691"/>
                    <a:pt x="368618" y="40038"/>
                    <a:pt x="367665" y="91061"/>
                  </a:cubicBezTo>
                  <a:cubicBezTo>
                    <a:pt x="367665" y="101455"/>
                    <a:pt x="367665" y="113738"/>
                    <a:pt x="367665" y="127911"/>
                  </a:cubicBezTo>
                  <a:cubicBezTo>
                    <a:pt x="368618" y="157203"/>
                    <a:pt x="369570" y="195943"/>
                    <a:pt x="366713" y="241297"/>
                  </a:cubicBezTo>
                  <a:cubicBezTo>
                    <a:pt x="363855" y="295155"/>
                    <a:pt x="320040" y="358462"/>
                    <a:pt x="273368" y="384919"/>
                  </a:cubicBezTo>
                  <a:lnTo>
                    <a:pt x="273368" y="380194"/>
                  </a:lnTo>
                  <a:cubicBezTo>
                    <a:pt x="273368" y="344289"/>
                    <a:pt x="243840" y="314053"/>
                    <a:pt x="206693" y="314053"/>
                  </a:cubicBezTo>
                  <a:lnTo>
                    <a:pt x="66675" y="314053"/>
                  </a:lnTo>
                  <a:cubicBezTo>
                    <a:pt x="30480" y="314053"/>
                    <a:pt x="0" y="343344"/>
                    <a:pt x="0" y="380194"/>
                  </a:cubicBezTo>
                  <a:lnTo>
                    <a:pt x="0" y="802556"/>
                  </a:lnTo>
                  <a:cubicBezTo>
                    <a:pt x="0" y="838461"/>
                    <a:pt x="29528" y="868697"/>
                    <a:pt x="66675" y="868697"/>
                  </a:cubicBezTo>
                  <a:lnTo>
                    <a:pt x="208598" y="868697"/>
                  </a:lnTo>
                  <a:cubicBezTo>
                    <a:pt x="244793" y="868697"/>
                    <a:pt x="275273" y="839406"/>
                    <a:pt x="275273" y="802556"/>
                  </a:cubicBezTo>
                  <a:lnTo>
                    <a:pt x="275273" y="743973"/>
                  </a:lnTo>
                  <a:cubicBezTo>
                    <a:pt x="321945" y="790272"/>
                    <a:pt x="386715" y="817674"/>
                    <a:pt x="454343" y="817674"/>
                  </a:cubicBezTo>
                  <a:lnTo>
                    <a:pt x="766763" y="817674"/>
                  </a:lnTo>
                  <a:cubicBezTo>
                    <a:pt x="802958" y="817674"/>
                    <a:pt x="834390" y="793107"/>
                    <a:pt x="841058" y="759091"/>
                  </a:cubicBezTo>
                  <a:cubicBezTo>
                    <a:pt x="844868" y="740194"/>
                    <a:pt x="841058" y="721296"/>
                    <a:pt x="831533" y="705233"/>
                  </a:cubicBezTo>
                  <a:cubicBezTo>
                    <a:pt x="853440" y="693895"/>
                    <a:pt x="869633" y="674052"/>
                    <a:pt x="874395" y="649485"/>
                  </a:cubicBezTo>
                  <a:cubicBezTo>
                    <a:pt x="879158" y="626808"/>
                    <a:pt x="873443" y="603186"/>
                    <a:pt x="860108" y="584289"/>
                  </a:cubicBezTo>
                  <a:cubicBezTo>
                    <a:pt x="867728" y="580509"/>
                    <a:pt x="874395" y="574840"/>
                    <a:pt x="881063" y="568226"/>
                  </a:cubicBezTo>
                  <a:cubicBezTo>
                    <a:pt x="896303" y="551218"/>
                    <a:pt x="905828" y="528541"/>
                    <a:pt x="904875" y="504919"/>
                  </a:cubicBezTo>
                  <a:close/>
                  <a:moveTo>
                    <a:pt x="229553" y="802556"/>
                  </a:moveTo>
                  <a:cubicBezTo>
                    <a:pt x="229553" y="814839"/>
                    <a:pt x="220028" y="824288"/>
                    <a:pt x="207645" y="824288"/>
                  </a:cubicBezTo>
                  <a:lnTo>
                    <a:pt x="66675" y="824288"/>
                  </a:lnTo>
                  <a:cubicBezTo>
                    <a:pt x="54293" y="824288"/>
                    <a:pt x="44768" y="814839"/>
                    <a:pt x="44768" y="802556"/>
                  </a:cubicBezTo>
                  <a:lnTo>
                    <a:pt x="44768" y="379250"/>
                  </a:lnTo>
                  <a:cubicBezTo>
                    <a:pt x="44768" y="366966"/>
                    <a:pt x="54293" y="357517"/>
                    <a:pt x="66675" y="357517"/>
                  </a:cubicBezTo>
                  <a:lnTo>
                    <a:pt x="208598" y="357517"/>
                  </a:lnTo>
                  <a:cubicBezTo>
                    <a:pt x="220980" y="357517"/>
                    <a:pt x="230505" y="366966"/>
                    <a:pt x="230505" y="379250"/>
                  </a:cubicBezTo>
                  <a:lnTo>
                    <a:pt x="230505" y="802556"/>
                  </a:lnTo>
                  <a:close/>
                  <a:moveTo>
                    <a:pt x="847725" y="537989"/>
                  </a:moveTo>
                  <a:cubicBezTo>
                    <a:pt x="839153" y="546493"/>
                    <a:pt x="827723" y="551218"/>
                    <a:pt x="816293" y="551218"/>
                  </a:cubicBezTo>
                  <a:lnTo>
                    <a:pt x="793433" y="551218"/>
                  </a:lnTo>
                  <a:cubicBezTo>
                    <a:pt x="781050" y="551218"/>
                    <a:pt x="771525" y="560667"/>
                    <a:pt x="771525" y="572950"/>
                  </a:cubicBezTo>
                  <a:cubicBezTo>
                    <a:pt x="771525" y="585233"/>
                    <a:pt x="781050" y="594682"/>
                    <a:pt x="793433" y="594682"/>
                  </a:cubicBezTo>
                  <a:cubicBezTo>
                    <a:pt x="804863" y="594682"/>
                    <a:pt x="815340" y="599407"/>
                    <a:pt x="822960" y="608855"/>
                  </a:cubicBezTo>
                  <a:cubicBezTo>
                    <a:pt x="830580" y="617359"/>
                    <a:pt x="833438" y="628698"/>
                    <a:pt x="830580" y="640981"/>
                  </a:cubicBezTo>
                  <a:cubicBezTo>
                    <a:pt x="826770" y="657989"/>
                    <a:pt x="810578" y="671217"/>
                    <a:pt x="790575" y="671217"/>
                  </a:cubicBezTo>
                  <a:lnTo>
                    <a:pt x="776288" y="671217"/>
                  </a:lnTo>
                  <a:cubicBezTo>
                    <a:pt x="764858" y="671217"/>
                    <a:pt x="754380" y="680666"/>
                    <a:pt x="753428" y="692005"/>
                  </a:cubicBezTo>
                  <a:cubicBezTo>
                    <a:pt x="752475" y="703343"/>
                    <a:pt x="761048" y="713737"/>
                    <a:pt x="772478" y="715627"/>
                  </a:cubicBezTo>
                  <a:cubicBezTo>
                    <a:pt x="780098" y="716572"/>
                    <a:pt x="787718" y="721296"/>
                    <a:pt x="791528" y="727910"/>
                  </a:cubicBezTo>
                  <a:cubicBezTo>
                    <a:pt x="796290" y="734524"/>
                    <a:pt x="798195" y="742083"/>
                    <a:pt x="796290" y="750587"/>
                  </a:cubicBezTo>
                  <a:cubicBezTo>
                    <a:pt x="793433" y="763816"/>
                    <a:pt x="780098" y="773265"/>
                    <a:pt x="765810" y="773265"/>
                  </a:cubicBezTo>
                  <a:lnTo>
                    <a:pt x="453390" y="773265"/>
                  </a:lnTo>
                  <a:cubicBezTo>
                    <a:pt x="380048" y="773265"/>
                    <a:pt x="312420" y="735469"/>
                    <a:pt x="274320" y="673107"/>
                  </a:cubicBezTo>
                  <a:lnTo>
                    <a:pt x="274320" y="432163"/>
                  </a:lnTo>
                  <a:cubicBezTo>
                    <a:pt x="342900" y="406651"/>
                    <a:pt x="406718" y="319722"/>
                    <a:pt x="411480" y="243187"/>
                  </a:cubicBezTo>
                  <a:cubicBezTo>
                    <a:pt x="414338" y="196888"/>
                    <a:pt x="413385" y="156258"/>
                    <a:pt x="412433" y="126022"/>
                  </a:cubicBezTo>
                  <a:cubicBezTo>
                    <a:pt x="412433" y="111848"/>
                    <a:pt x="411480" y="100510"/>
                    <a:pt x="412433" y="91061"/>
                  </a:cubicBezTo>
                  <a:cubicBezTo>
                    <a:pt x="413385" y="50431"/>
                    <a:pt x="428625" y="47597"/>
                    <a:pt x="442913" y="44762"/>
                  </a:cubicBezTo>
                  <a:cubicBezTo>
                    <a:pt x="448628" y="43817"/>
                    <a:pt x="468630" y="40982"/>
                    <a:pt x="487680" y="53266"/>
                  </a:cubicBezTo>
                  <a:cubicBezTo>
                    <a:pt x="507683" y="66494"/>
                    <a:pt x="522923" y="94841"/>
                    <a:pt x="529590" y="133581"/>
                  </a:cubicBezTo>
                  <a:cubicBezTo>
                    <a:pt x="538163" y="181770"/>
                    <a:pt x="531495" y="220510"/>
                    <a:pt x="526733" y="247911"/>
                  </a:cubicBezTo>
                  <a:cubicBezTo>
                    <a:pt x="522923" y="271533"/>
                    <a:pt x="519113" y="289486"/>
                    <a:pt x="530543" y="302714"/>
                  </a:cubicBezTo>
                  <a:cubicBezTo>
                    <a:pt x="534353" y="307439"/>
                    <a:pt x="542925" y="314053"/>
                    <a:pt x="556260" y="314053"/>
                  </a:cubicBezTo>
                  <a:lnTo>
                    <a:pt x="784860" y="314053"/>
                  </a:lnTo>
                  <a:cubicBezTo>
                    <a:pt x="812483" y="314053"/>
                    <a:pt x="837248" y="333895"/>
                    <a:pt x="840105" y="360352"/>
                  </a:cubicBezTo>
                  <a:cubicBezTo>
                    <a:pt x="842010" y="375470"/>
                    <a:pt x="837248" y="390588"/>
                    <a:pt x="826770" y="401927"/>
                  </a:cubicBezTo>
                  <a:cubicBezTo>
                    <a:pt x="816293" y="413265"/>
                    <a:pt x="802005" y="419879"/>
                    <a:pt x="787718" y="419879"/>
                  </a:cubicBezTo>
                  <a:cubicBezTo>
                    <a:pt x="775335" y="419879"/>
                    <a:pt x="765810" y="429328"/>
                    <a:pt x="765810" y="441612"/>
                  </a:cubicBezTo>
                  <a:cubicBezTo>
                    <a:pt x="765810" y="453895"/>
                    <a:pt x="775335" y="463344"/>
                    <a:pt x="787718" y="463344"/>
                  </a:cubicBezTo>
                  <a:lnTo>
                    <a:pt x="812483" y="463344"/>
                  </a:lnTo>
                  <a:cubicBezTo>
                    <a:pt x="838200" y="463344"/>
                    <a:pt x="859155" y="482241"/>
                    <a:pt x="860108" y="506808"/>
                  </a:cubicBezTo>
                  <a:cubicBezTo>
                    <a:pt x="861060" y="518147"/>
                    <a:pt x="856298" y="529485"/>
                    <a:pt x="847725" y="537989"/>
                  </a:cubicBezTo>
                  <a:close/>
                </a:path>
              </a:pathLst>
            </a:custGeom>
            <a:solidFill>
              <a:srgbClr val="F4D61E"/>
            </a:solidFill>
            <a:ln w="9525" cap="flat">
              <a:noFill/>
              <a:prstDash val="solid"/>
              <a:miter/>
            </a:ln>
          </p:spPr>
          <p:txBody>
            <a:bodyPr rtlCol="0" anchor="ctr"/>
            <a:lstStyle/>
            <a:p>
              <a:endParaRPr lang="en-US"/>
            </a:p>
          </p:txBody>
        </p:sp>
      </p:grpSp>
      <p:sp>
        <p:nvSpPr>
          <p:cNvPr id="12" name="Content Placeholder 2">
            <a:extLst>
              <a:ext uri="{FF2B5EF4-FFF2-40B4-BE49-F238E27FC236}">
                <a16:creationId xmlns:a16="http://schemas.microsoft.com/office/drawing/2014/main" id="{528D65CC-BAEE-3A66-E40A-EEA4A2698CB5}"/>
              </a:ext>
            </a:extLst>
          </p:cNvPr>
          <p:cNvSpPr txBox="1">
            <a:spLocks/>
          </p:cNvSpPr>
          <p:nvPr/>
        </p:nvSpPr>
        <p:spPr>
          <a:xfrm>
            <a:off x="9521127" y="2236773"/>
            <a:ext cx="1749351" cy="78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5AC9CA"/>
                </a:solidFill>
                <a:latin typeface="Oswald Medium" pitchFamily="2" charset="77"/>
              </a:rPr>
              <a:t>Yes</a:t>
            </a:r>
            <a:endParaRPr kumimoji="0" lang="en-GB" sz="5500" u="none" strike="noStrike" kern="1200" cap="none" spc="0" normalizeH="0" baseline="0" noProof="0" dirty="0">
              <a:ln>
                <a:noFill/>
              </a:ln>
              <a:solidFill>
                <a:srgbClr val="5AC9CA"/>
              </a:solidFill>
              <a:effectLst/>
              <a:uLnTx/>
              <a:uFillTx/>
              <a:latin typeface="Oswald Medium" pitchFamily="2" charset="77"/>
            </a:endParaRPr>
          </a:p>
        </p:txBody>
      </p:sp>
      <p:sp>
        <p:nvSpPr>
          <p:cNvPr id="13" name="Content Placeholder 2">
            <a:extLst>
              <a:ext uri="{FF2B5EF4-FFF2-40B4-BE49-F238E27FC236}">
                <a16:creationId xmlns:a16="http://schemas.microsoft.com/office/drawing/2014/main" id="{EF2DD660-51C8-52B1-C0FF-8AB90906578B}"/>
              </a:ext>
            </a:extLst>
          </p:cNvPr>
          <p:cNvSpPr txBox="1">
            <a:spLocks/>
          </p:cNvSpPr>
          <p:nvPr/>
        </p:nvSpPr>
        <p:spPr>
          <a:xfrm>
            <a:off x="9521127" y="4002073"/>
            <a:ext cx="1749351" cy="78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5AC9CA"/>
                </a:solidFill>
                <a:latin typeface="Oswald Medium" pitchFamily="2" charset="77"/>
              </a:rPr>
              <a:t>No</a:t>
            </a:r>
            <a:endParaRPr kumimoji="0" lang="en-GB" sz="5500" u="none" strike="noStrike" kern="1200" cap="none" spc="0" normalizeH="0" baseline="0" noProof="0" dirty="0">
              <a:ln>
                <a:noFill/>
              </a:ln>
              <a:solidFill>
                <a:srgbClr val="5AC9CA"/>
              </a:solidFill>
              <a:effectLst/>
              <a:uLnTx/>
              <a:uFillTx/>
              <a:latin typeface="Oswald Medium" pitchFamily="2" charset="77"/>
            </a:endParaRPr>
          </a:p>
        </p:txBody>
      </p:sp>
    </p:spTree>
    <p:extLst>
      <p:ext uri="{BB962C8B-B14F-4D97-AF65-F5344CB8AC3E}">
        <p14:creationId xmlns:p14="http://schemas.microsoft.com/office/powerpoint/2010/main" val="73240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Lesson 3: Disposable Vapes Debate - Other Options with Dr. Harry Tattan-Birch">
            <a:hlinkClick r:id="" action="ppaction://media"/>
            <a:extLst>
              <a:ext uri="{FF2B5EF4-FFF2-40B4-BE49-F238E27FC236}">
                <a16:creationId xmlns:a16="http://schemas.microsoft.com/office/drawing/2014/main" id="{F2BEA228-A1DD-A0EC-8416-F804D4A5E00A}"/>
              </a:ext>
            </a:extLst>
          </p:cNvPr>
          <p:cNvPicPr>
            <a:picLocks noRot="1" noChangeAspect="1"/>
          </p:cNvPicPr>
          <p:nvPr>
            <a:videoFile r:link="rId1"/>
          </p:nvPr>
        </p:nvPicPr>
        <p:blipFill>
          <a:blip r:embed="rId4"/>
          <a:stretch>
            <a:fillRect/>
          </a:stretch>
        </p:blipFill>
        <p:spPr>
          <a:xfrm>
            <a:off x="4068119" y="1349268"/>
            <a:ext cx="7361881" cy="4159463"/>
          </a:xfrm>
          <a:prstGeom prst="rect">
            <a:avLst/>
          </a:prstGeom>
        </p:spPr>
      </p:pic>
      <p:sp>
        <p:nvSpPr>
          <p:cNvPr id="4" name="TextBox 3">
            <a:extLst>
              <a:ext uri="{FF2B5EF4-FFF2-40B4-BE49-F238E27FC236}">
                <a16:creationId xmlns:a16="http://schemas.microsoft.com/office/drawing/2014/main" id="{25167323-B5B6-C6AF-50A4-83209C781C1B}"/>
              </a:ext>
            </a:extLst>
          </p:cNvPr>
          <p:cNvSpPr txBox="1"/>
          <p:nvPr/>
        </p:nvSpPr>
        <p:spPr>
          <a:xfrm>
            <a:off x="744448" y="1283961"/>
            <a:ext cx="3308568" cy="461665"/>
          </a:xfrm>
          <a:prstGeom prst="rect">
            <a:avLst/>
          </a:prstGeom>
          <a:noFill/>
        </p:spPr>
        <p:txBody>
          <a:bodyPr wrap="square">
            <a:spAutoFit/>
          </a:bodyPr>
          <a:lstStyle/>
          <a:p>
            <a:pPr marL="0" indent="0">
              <a:buFont typeface="Arial" panose="020B0604020202020204" pitchFamily="34" charset="0"/>
              <a:buNone/>
            </a:pPr>
            <a:r>
              <a:rPr lang="en-GB" sz="2400" dirty="0">
                <a:latin typeface="Oswald Light" pitchFamily="2" charset="77"/>
              </a:rPr>
              <a:t>Watch the video:</a:t>
            </a:r>
          </a:p>
        </p:txBody>
      </p:sp>
      <p:sp>
        <p:nvSpPr>
          <p:cNvPr id="5" name="Text Placeholder 22">
            <a:extLst>
              <a:ext uri="{FF2B5EF4-FFF2-40B4-BE49-F238E27FC236}">
                <a16:creationId xmlns:a16="http://schemas.microsoft.com/office/drawing/2014/main" id="{9B467575-DBD2-742E-E4E8-096C3948FA9D}"/>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Disposable vapes: other options</a:t>
            </a:r>
          </a:p>
        </p:txBody>
      </p:sp>
    </p:spTree>
    <p:extLst>
      <p:ext uri="{BB962C8B-B14F-4D97-AF65-F5344CB8AC3E}">
        <p14:creationId xmlns:p14="http://schemas.microsoft.com/office/powerpoint/2010/main" val="201021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55161661-4181-A5CA-2ADC-6DA98791234F}"/>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Plenary/Extension/follow up tutor time activity</a:t>
            </a:r>
          </a:p>
        </p:txBody>
      </p:sp>
      <p:sp>
        <p:nvSpPr>
          <p:cNvPr id="10" name="Content Placeholder 2">
            <a:extLst>
              <a:ext uri="{FF2B5EF4-FFF2-40B4-BE49-F238E27FC236}">
                <a16:creationId xmlns:a16="http://schemas.microsoft.com/office/drawing/2014/main" id="{CD22AFA2-D097-AEEA-3335-F7573C25A652}"/>
              </a:ext>
            </a:extLst>
          </p:cNvPr>
          <p:cNvSpPr txBox="1">
            <a:spLocks/>
          </p:cNvSpPr>
          <p:nvPr/>
        </p:nvSpPr>
        <p:spPr>
          <a:xfrm>
            <a:off x="712276" y="1357199"/>
            <a:ext cx="65040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200" dirty="0">
                <a:latin typeface="Oswald Light" pitchFamily="2" charset="77"/>
              </a:rPr>
              <a:t>ASH (Action for smoking and Health) suggest that we should not ban disposable vapes, but we should also not do nothing… they make the following suggestions. </a:t>
            </a:r>
          </a:p>
          <a:p>
            <a:pPr marL="0" indent="0">
              <a:lnSpc>
                <a:spcPct val="100000"/>
              </a:lnSpc>
              <a:buFont typeface="Arial" panose="020B0604020202020204" pitchFamily="34" charset="0"/>
              <a:buNone/>
            </a:pPr>
            <a:r>
              <a:rPr lang="en-GB" sz="2200" dirty="0">
                <a:latin typeface="Oswald Light" pitchFamily="2" charset="77"/>
              </a:rPr>
              <a:t>They are: </a:t>
            </a:r>
          </a:p>
          <a:p>
            <a:pPr marL="342900" indent="-342900">
              <a:lnSpc>
                <a:spcPct val="100000"/>
              </a:lnSpc>
              <a:buFont typeface="+mj-lt"/>
              <a:buAutoNum type="arabicPeriod"/>
            </a:pPr>
            <a:r>
              <a:rPr lang="en-GB" sz="2200" dirty="0">
                <a:latin typeface="Oswald Light" pitchFamily="2" charset="77"/>
              </a:rPr>
              <a:t>Put a specific tax on disposable vapes of £5</a:t>
            </a:r>
          </a:p>
          <a:p>
            <a:pPr marL="342900" indent="-342900">
              <a:lnSpc>
                <a:spcPct val="100000"/>
              </a:lnSpc>
              <a:buFont typeface="+mj-lt"/>
              <a:buAutoNum type="arabicPeriod"/>
            </a:pPr>
            <a:r>
              <a:rPr lang="en-GB" sz="2200" dirty="0">
                <a:latin typeface="Oswald Light" pitchFamily="2" charset="77"/>
              </a:rPr>
              <a:t>Prohibit branding that would appeal to children</a:t>
            </a:r>
          </a:p>
          <a:p>
            <a:pPr marL="342900" indent="-342900">
              <a:lnSpc>
                <a:spcPct val="100000"/>
              </a:lnSpc>
              <a:buFont typeface="+mj-lt"/>
              <a:buAutoNum type="arabicPeriod"/>
            </a:pPr>
            <a:r>
              <a:rPr lang="en-GB" sz="2200" dirty="0">
                <a:latin typeface="Oswald Light" pitchFamily="2" charset="77"/>
              </a:rPr>
              <a:t>Reinstate funding for sustained anti-smoking campaigns promoting vaping as the most effective quitting aid available for adult smoker</a:t>
            </a:r>
          </a:p>
          <a:p>
            <a:pPr marL="342900" indent="-342900">
              <a:lnSpc>
                <a:spcPct val="100000"/>
              </a:lnSpc>
              <a:buFont typeface="+mj-lt"/>
              <a:buAutoNum type="arabicPeriod"/>
            </a:pPr>
            <a:r>
              <a:rPr lang="en-GB" sz="2200" dirty="0">
                <a:latin typeface="Oswald Light" pitchFamily="2" charset="77"/>
              </a:rPr>
              <a:t>Prohibit in-store promotion of e-cigarettes with exemptions for age-restricted, specialist vape shops.</a:t>
            </a:r>
          </a:p>
        </p:txBody>
      </p:sp>
      <p:sp>
        <p:nvSpPr>
          <p:cNvPr id="11" name="Rectangle 10">
            <a:extLst>
              <a:ext uri="{FF2B5EF4-FFF2-40B4-BE49-F238E27FC236}">
                <a16:creationId xmlns:a16="http://schemas.microsoft.com/office/drawing/2014/main" id="{14F13B9D-57A9-61E0-FB31-BEA1E7726994}"/>
              </a:ext>
            </a:extLst>
          </p:cNvPr>
          <p:cNvSpPr/>
          <p:nvPr/>
        </p:nvSpPr>
        <p:spPr>
          <a:xfrm>
            <a:off x="7414054" y="1489395"/>
            <a:ext cx="4176583" cy="4086946"/>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216000" rIns="216000" bIns="216000" rtlCol="0" anchor="ctr"/>
          <a:lstStyle/>
          <a:p>
            <a:pPr marL="457200" indent="-457200">
              <a:buFont typeface="+mj-lt"/>
              <a:buAutoNum type="arabicPeriod"/>
            </a:pPr>
            <a:r>
              <a:rPr lang="en-GB" sz="2100" dirty="0">
                <a:latin typeface="Oswald" pitchFamily="2" charset="77"/>
              </a:rPr>
              <a:t>What are the intended effects and the potential downsides to each of these suggestions? </a:t>
            </a:r>
          </a:p>
          <a:p>
            <a:pPr marL="457200" indent="-457200">
              <a:buFont typeface="+mj-lt"/>
              <a:buAutoNum type="arabicPeriod"/>
            </a:pPr>
            <a:endParaRPr lang="en-GB" sz="2100" dirty="0">
              <a:latin typeface="Oswald" pitchFamily="2" charset="77"/>
            </a:endParaRPr>
          </a:p>
          <a:p>
            <a:pPr marL="457200" indent="-457200">
              <a:buFont typeface="+mj-lt"/>
              <a:buAutoNum type="arabicPeriod"/>
            </a:pPr>
            <a:r>
              <a:rPr lang="en-GB" sz="2100" dirty="0">
                <a:latin typeface="Oswald" pitchFamily="2" charset="77"/>
              </a:rPr>
              <a:t>How do you make vaping appealing to current smokers but not to ‘never smokers’?</a:t>
            </a:r>
          </a:p>
          <a:p>
            <a:pPr marL="457200" indent="-457200">
              <a:buFont typeface="+mj-lt"/>
              <a:buAutoNum type="arabicPeriod"/>
            </a:pPr>
            <a:endParaRPr lang="en-GB" sz="2100" dirty="0">
              <a:latin typeface="Oswald" pitchFamily="2" charset="77"/>
            </a:endParaRPr>
          </a:p>
          <a:p>
            <a:pPr marL="457200" indent="-457200">
              <a:buFont typeface="+mj-lt"/>
              <a:buAutoNum type="arabicPeriod"/>
            </a:pPr>
            <a:r>
              <a:rPr lang="en-GB" sz="2100" dirty="0">
                <a:latin typeface="Oswald" pitchFamily="2" charset="77"/>
              </a:rPr>
              <a:t>Pick one of these suggestions and argue in favour of it. </a:t>
            </a:r>
            <a:endParaRPr lang="en-GB" sz="2100" dirty="0">
              <a:latin typeface="Tw Cen MT" panose="020B0602020104020603" pitchFamily="34" charset="0"/>
            </a:endParaRPr>
          </a:p>
        </p:txBody>
      </p:sp>
    </p:spTree>
    <p:extLst>
      <p:ext uri="{BB962C8B-B14F-4D97-AF65-F5344CB8AC3E}">
        <p14:creationId xmlns:p14="http://schemas.microsoft.com/office/powerpoint/2010/main" val="227044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2704CD0-E2A4-FAD4-7362-BC3C4121656C}"/>
              </a:ext>
            </a:extLst>
          </p:cNvPr>
          <p:cNvSpPr txBox="1">
            <a:spLocks/>
          </p:cNvSpPr>
          <p:nvPr/>
        </p:nvSpPr>
        <p:spPr>
          <a:xfrm>
            <a:off x="1611262" y="2540242"/>
            <a:ext cx="8969477" cy="22966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9600" dirty="0">
                <a:latin typeface="Oswald" pitchFamily="2" charset="77"/>
              </a:rPr>
              <a:t>5 questions to get you warmed up!</a:t>
            </a:r>
          </a:p>
          <a:p>
            <a:pPr marL="0" indent="0" algn="ctr">
              <a:buNone/>
              <a:defRPr/>
            </a:pPr>
            <a:endParaRPr kumimoji="0" lang="en-GB" sz="5400" b="0" i="1" u="none" strike="noStrike" kern="1200" cap="none" spc="0" normalizeH="0" baseline="0" noProof="0" dirty="0">
              <a:ln>
                <a:noFill/>
              </a:ln>
              <a:solidFill>
                <a:prstClr val="black"/>
              </a:solidFill>
              <a:effectLst/>
              <a:uLnTx/>
              <a:uFillTx/>
              <a:latin typeface="Oswald" pitchFamily="2" charset="77"/>
            </a:endParaRPr>
          </a:p>
        </p:txBody>
      </p:sp>
      <p:sp>
        <p:nvSpPr>
          <p:cNvPr id="9" name="Content Placeholder 2">
            <a:extLst>
              <a:ext uri="{FF2B5EF4-FFF2-40B4-BE49-F238E27FC236}">
                <a16:creationId xmlns:a16="http://schemas.microsoft.com/office/drawing/2014/main" id="{A87A1641-12DF-6059-8117-0B5E3851546C}"/>
              </a:ext>
            </a:extLst>
          </p:cNvPr>
          <p:cNvSpPr txBox="1">
            <a:spLocks/>
          </p:cNvSpPr>
          <p:nvPr/>
        </p:nvSpPr>
        <p:spPr>
          <a:xfrm>
            <a:off x="1611262" y="1582300"/>
            <a:ext cx="8969477" cy="812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6000" spc="600" dirty="0">
                <a:solidFill>
                  <a:srgbClr val="5AC9CA"/>
                </a:solidFill>
                <a:latin typeface="Oswald" pitchFamily="2" charset="77"/>
              </a:rPr>
              <a:t>QUIZ</a:t>
            </a:r>
            <a:endParaRPr kumimoji="0" lang="en-GB" sz="6000" b="0" i="1" u="none" strike="noStrike" kern="1200" cap="none" spc="600" normalizeH="0" baseline="0" noProof="0" dirty="0">
              <a:ln>
                <a:noFill/>
              </a:ln>
              <a:solidFill>
                <a:srgbClr val="5AC9CA"/>
              </a:solidFill>
              <a:effectLst/>
              <a:uLnTx/>
              <a:uFillTx/>
              <a:latin typeface="Oswald" pitchFamily="2" charset="77"/>
            </a:endParaRPr>
          </a:p>
        </p:txBody>
      </p:sp>
    </p:spTree>
    <p:extLst>
      <p:ext uri="{BB962C8B-B14F-4D97-AF65-F5344CB8AC3E}">
        <p14:creationId xmlns:p14="http://schemas.microsoft.com/office/powerpoint/2010/main" val="299104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927D7C-1DDC-6EE0-DE35-7258CF468737}"/>
              </a:ext>
            </a:extLst>
          </p:cNvPr>
          <p:cNvSpPr txBox="1">
            <a:spLocks/>
          </p:cNvSpPr>
          <p:nvPr/>
        </p:nvSpPr>
        <p:spPr>
          <a:xfrm>
            <a:off x="695343" y="1497013"/>
            <a:ext cx="10515600" cy="971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latin typeface="Oswald Light" pitchFamily="2" charset="77"/>
              </a:rPr>
              <a:t>If you would like to learn more about nicotine or you are concerned about yourself or another person’s nicotine use:</a:t>
            </a:r>
            <a:endParaRPr lang="en-GB" sz="2000" dirty="0">
              <a:latin typeface="Oswald Light" pitchFamily="2" charset="77"/>
            </a:endParaRPr>
          </a:p>
        </p:txBody>
      </p:sp>
      <p:pic>
        <p:nvPicPr>
          <p:cNvPr id="5" name="Picture 2" descr="Action on Smoking and Health - ASH">
            <a:hlinkClick r:id="rId3"/>
            <a:extLst>
              <a:ext uri="{FF2B5EF4-FFF2-40B4-BE49-F238E27FC236}">
                <a16:creationId xmlns:a16="http://schemas.microsoft.com/office/drawing/2014/main" id="{1CA04D7F-5A5B-AB1C-098F-E92898B73F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44" t="22390" r="22002" b="23542"/>
          <a:stretch/>
        </p:blipFill>
        <p:spPr bwMode="auto">
          <a:xfrm>
            <a:off x="914028" y="2950746"/>
            <a:ext cx="2358089" cy="1203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11ACAD5-E7CD-CE3B-064F-998E03DB2A47}"/>
              </a:ext>
            </a:extLst>
          </p:cNvPr>
          <p:cNvPicPr>
            <a:picLocks noChangeAspect="1"/>
          </p:cNvPicPr>
          <p:nvPr/>
        </p:nvPicPr>
        <p:blipFill>
          <a:blip r:embed="rId5"/>
          <a:stretch>
            <a:fillRect/>
          </a:stretch>
        </p:blipFill>
        <p:spPr>
          <a:xfrm>
            <a:off x="9249156" y="2596198"/>
            <a:ext cx="1665604" cy="1665604"/>
          </a:xfrm>
          <a:prstGeom prst="rect">
            <a:avLst/>
          </a:prstGeom>
        </p:spPr>
      </p:pic>
      <p:sp>
        <p:nvSpPr>
          <p:cNvPr id="10" name="TextBox 9">
            <a:extLst>
              <a:ext uri="{FF2B5EF4-FFF2-40B4-BE49-F238E27FC236}">
                <a16:creationId xmlns:a16="http://schemas.microsoft.com/office/drawing/2014/main" id="{E84C4367-D7FF-B98E-E6AE-A10D5759496C}"/>
              </a:ext>
            </a:extLst>
          </p:cNvPr>
          <p:cNvSpPr txBox="1"/>
          <p:nvPr/>
        </p:nvSpPr>
        <p:spPr>
          <a:xfrm>
            <a:off x="6419533" y="4330712"/>
            <a:ext cx="2074547" cy="784830"/>
          </a:xfrm>
          <a:prstGeom prst="rect">
            <a:avLst/>
          </a:prstGeom>
          <a:noFill/>
        </p:spPr>
        <p:txBody>
          <a:bodyPr wrap="square" rtlCol="0">
            <a:spAutoFit/>
          </a:bodyPr>
          <a:lstStyle/>
          <a:p>
            <a:pPr algn="ctr"/>
            <a:r>
              <a:rPr lang="en-GB" sz="1500" dirty="0">
                <a:latin typeface="Oswald" pitchFamily="2" charset="77"/>
              </a:rPr>
              <a:t>Click on the image above to find your nearest stop smoking services</a:t>
            </a:r>
          </a:p>
        </p:txBody>
      </p:sp>
      <p:pic>
        <p:nvPicPr>
          <p:cNvPr id="11" name="Picture 6" descr="NHS (@NHSuk) / X">
            <a:hlinkClick r:id="rId6"/>
            <a:extLst>
              <a:ext uri="{FF2B5EF4-FFF2-40B4-BE49-F238E27FC236}">
                <a16:creationId xmlns:a16="http://schemas.microsoft.com/office/drawing/2014/main" id="{A183E7D5-6AC7-75EC-C388-B73002AB15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565" b="29044"/>
          <a:stretch/>
        </p:blipFill>
        <p:spPr bwMode="auto">
          <a:xfrm>
            <a:off x="6419534" y="3130883"/>
            <a:ext cx="2074547" cy="8586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8E2DFAC-C594-CE56-56AD-C41AB0380A52}"/>
              </a:ext>
            </a:extLst>
          </p:cNvPr>
          <p:cNvSpPr txBox="1"/>
          <p:nvPr/>
        </p:nvSpPr>
        <p:spPr>
          <a:xfrm>
            <a:off x="9080365" y="4331471"/>
            <a:ext cx="2003186" cy="1554272"/>
          </a:xfrm>
          <a:prstGeom prst="rect">
            <a:avLst/>
          </a:prstGeom>
          <a:noFill/>
        </p:spPr>
        <p:txBody>
          <a:bodyPr wrap="square" rtlCol="0">
            <a:spAutoFit/>
          </a:bodyPr>
          <a:lstStyle/>
          <a:p>
            <a:pPr algn="ctr"/>
            <a:r>
              <a:rPr lang="en-GB" sz="1500" dirty="0">
                <a:latin typeface="Oswald" pitchFamily="2" charset="77"/>
              </a:rPr>
              <a:t>Scan here for the NHS quit smoking page where you find advice and download the quit smoking app</a:t>
            </a:r>
            <a:endParaRPr lang="en-GB" sz="2000" dirty="0">
              <a:latin typeface="Oswald" pitchFamily="2" charset="77"/>
            </a:endParaRPr>
          </a:p>
          <a:p>
            <a:pPr algn="ctr"/>
            <a:endParaRPr lang="en-GB" sz="2000" dirty="0">
              <a:latin typeface="Tw Cen MT" panose="020B0602020104020603" pitchFamily="34" charset="0"/>
            </a:endParaRPr>
          </a:p>
        </p:txBody>
      </p:sp>
      <p:sp>
        <p:nvSpPr>
          <p:cNvPr id="13" name="TextBox 12">
            <a:extLst>
              <a:ext uri="{FF2B5EF4-FFF2-40B4-BE49-F238E27FC236}">
                <a16:creationId xmlns:a16="http://schemas.microsoft.com/office/drawing/2014/main" id="{32F8C637-C41C-1398-8529-5A21320FC9F9}"/>
              </a:ext>
            </a:extLst>
          </p:cNvPr>
          <p:cNvSpPr txBox="1"/>
          <p:nvPr/>
        </p:nvSpPr>
        <p:spPr>
          <a:xfrm>
            <a:off x="3697921" y="4330712"/>
            <a:ext cx="2074547" cy="323165"/>
          </a:xfrm>
          <a:prstGeom prst="rect">
            <a:avLst/>
          </a:prstGeom>
          <a:noFill/>
        </p:spPr>
        <p:txBody>
          <a:bodyPr wrap="square" rtlCol="0">
            <a:spAutoFit/>
          </a:bodyPr>
          <a:lstStyle/>
          <a:p>
            <a:pPr algn="ctr"/>
            <a:r>
              <a:rPr lang="en-GB" sz="1500" dirty="0" err="1">
                <a:latin typeface="Oswald" pitchFamily="2" charset="77"/>
                <a:hlinkClick r:id="rId8">
                  <a:extLst>
                    <a:ext uri="{A12FA001-AC4F-418D-AE19-62706E023703}">
                      <ahyp:hlinkClr xmlns:ahyp="http://schemas.microsoft.com/office/drawing/2018/hyperlinkcolor" val="tx"/>
                    </a:ext>
                  </a:extLst>
                </a:hlinkClick>
              </a:rPr>
              <a:t>drugscience.org.uk</a:t>
            </a:r>
            <a:endParaRPr lang="en-GB" sz="1500" dirty="0">
              <a:latin typeface="Oswald" pitchFamily="2" charset="77"/>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89B363EC-AF20-2F6B-60CA-1F83E63DA3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6823" y="3189804"/>
            <a:ext cx="2158004" cy="725304"/>
          </a:xfrm>
          <a:prstGeom prst="rect">
            <a:avLst/>
          </a:prstGeom>
        </p:spPr>
      </p:pic>
      <p:sp>
        <p:nvSpPr>
          <p:cNvPr id="15" name="TextBox 14">
            <a:extLst>
              <a:ext uri="{FF2B5EF4-FFF2-40B4-BE49-F238E27FC236}">
                <a16:creationId xmlns:a16="http://schemas.microsoft.com/office/drawing/2014/main" id="{C5E84892-EB96-8269-F6E3-05CA59989496}"/>
              </a:ext>
            </a:extLst>
          </p:cNvPr>
          <p:cNvSpPr txBox="1"/>
          <p:nvPr/>
        </p:nvSpPr>
        <p:spPr>
          <a:xfrm>
            <a:off x="914028" y="4330712"/>
            <a:ext cx="2074547" cy="323165"/>
          </a:xfrm>
          <a:prstGeom prst="rect">
            <a:avLst/>
          </a:prstGeom>
          <a:noFill/>
        </p:spPr>
        <p:txBody>
          <a:bodyPr wrap="square" rtlCol="0">
            <a:spAutoFit/>
          </a:bodyPr>
          <a:lstStyle/>
          <a:p>
            <a:pPr algn="ctr"/>
            <a:r>
              <a:rPr lang="en-GB" sz="1500" dirty="0" err="1">
                <a:latin typeface="Oswald" pitchFamily="2" charset="77"/>
                <a:hlinkClick r:id="rId3">
                  <a:extLst>
                    <a:ext uri="{A12FA001-AC4F-418D-AE19-62706E023703}">
                      <ahyp:hlinkClr xmlns:ahyp="http://schemas.microsoft.com/office/drawing/2018/hyperlinkcolor" val="tx"/>
                    </a:ext>
                  </a:extLst>
                </a:hlinkClick>
              </a:rPr>
              <a:t>ash.org.uk</a:t>
            </a:r>
            <a:endParaRPr lang="en-GB" sz="1500" dirty="0">
              <a:latin typeface="Oswald" pitchFamily="2" charset="77"/>
            </a:endParaRPr>
          </a:p>
        </p:txBody>
      </p:sp>
      <p:sp>
        <p:nvSpPr>
          <p:cNvPr id="16" name="Text Placeholder 22">
            <a:extLst>
              <a:ext uri="{FF2B5EF4-FFF2-40B4-BE49-F238E27FC236}">
                <a16:creationId xmlns:a16="http://schemas.microsoft.com/office/drawing/2014/main" id="{CEC8444B-8ABB-3723-E719-29291935349B}"/>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Find out more </a:t>
            </a:r>
          </a:p>
        </p:txBody>
      </p:sp>
    </p:spTree>
    <p:extLst>
      <p:ext uri="{BB962C8B-B14F-4D97-AF65-F5344CB8AC3E}">
        <p14:creationId xmlns:p14="http://schemas.microsoft.com/office/powerpoint/2010/main" val="332917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2">
            <a:extLst>
              <a:ext uri="{FF2B5EF4-FFF2-40B4-BE49-F238E27FC236}">
                <a16:creationId xmlns:a16="http://schemas.microsoft.com/office/drawing/2014/main" id="{031454A3-FA0A-B923-5964-E7B09C84ACA9}"/>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1</a:t>
            </a:r>
          </a:p>
        </p:txBody>
      </p:sp>
      <p:sp>
        <p:nvSpPr>
          <p:cNvPr id="9" name="Content Placeholder 2">
            <a:extLst>
              <a:ext uri="{FF2B5EF4-FFF2-40B4-BE49-F238E27FC236}">
                <a16:creationId xmlns:a16="http://schemas.microsoft.com/office/drawing/2014/main" id="{3DB456DF-49CF-D2F2-036F-7C61D716CEF2}"/>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Since the 1970s plastic production has increased much faster than any other material. What is the most discarded waste item worldwide and also the most common plastic litter on beaches?</a:t>
            </a:r>
          </a:p>
          <a:p>
            <a:pPr marL="457200" indent="-457200">
              <a:lnSpc>
                <a:spcPct val="100000"/>
              </a:lnSpc>
              <a:buFont typeface="+mj-lt"/>
              <a:buAutoNum type="alphaLcParenR"/>
            </a:pPr>
            <a:r>
              <a:rPr lang="en-GB" dirty="0">
                <a:latin typeface="Oswald Light" pitchFamily="2" charset="77"/>
              </a:rPr>
              <a:t>Plastic bottles</a:t>
            </a:r>
          </a:p>
          <a:p>
            <a:pPr marL="457200" indent="-457200">
              <a:lnSpc>
                <a:spcPct val="100000"/>
              </a:lnSpc>
              <a:buFont typeface="+mj-lt"/>
              <a:buAutoNum type="alphaLcParenR"/>
            </a:pPr>
            <a:r>
              <a:rPr lang="en-GB" dirty="0">
                <a:latin typeface="Oswald Light" pitchFamily="2" charset="77"/>
              </a:rPr>
              <a:t>Cigarette butts</a:t>
            </a:r>
          </a:p>
          <a:p>
            <a:pPr marL="457200" indent="-457200">
              <a:lnSpc>
                <a:spcPct val="100000"/>
              </a:lnSpc>
              <a:buFont typeface="+mj-lt"/>
              <a:buAutoNum type="alphaLcParenR"/>
            </a:pPr>
            <a:r>
              <a:rPr lang="en-GB" dirty="0">
                <a:latin typeface="Oswald Light" pitchFamily="2" charset="77"/>
              </a:rPr>
              <a:t>Chewing gum</a:t>
            </a:r>
          </a:p>
        </p:txBody>
      </p:sp>
    </p:spTree>
    <p:extLst>
      <p:ext uri="{BB962C8B-B14F-4D97-AF65-F5344CB8AC3E}">
        <p14:creationId xmlns:p14="http://schemas.microsoft.com/office/powerpoint/2010/main" val="108878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2">
            <a:extLst>
              <a:ext uri="{FF2B5EF4-FFF2-40B4-BE49-F238E27FC236}">
                <a16:creationId xmlns:a16="http://schemas.microsoft.com/office/drawing/2014/main" id="{031454A3-FA0A-B923-5964-E7B09C84ACA9}"/>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2</a:t>
            </a:r>
          </a:p>
        </p:txBody>
      </p:sp>
      <p:sp>
        <p:nvSpPr>
          <p:cNvPr id="9" name="Content Placeholder 2">
            <a:extLst>
              <a:ext uri="{FF2B5EF4-FFF2-40B4-BE49-F238E27FC236}">
                <a16:creationId xmlns:a16="http://schemas.microsoft.com/office/drawing/2014/main" id="{3DB456DF-49CF-D2F2-036F-7C61D716CEF2}"/>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Lithium is a metal that is used predominantly in:</a:t>
            </a:r>
          </a:p>
          <a:p>
            <a:pPr marL="457200" indent="-457200">
              <a:lnSpc>
                <a:spcPct val="100000"/>
              </a:lnSpc>
              <a:buFont typeface="+mj-lt"/>
              <a:buAutoNum type="alphaLcParenR"/>
            </a:pPr>
            <a:r>
              <a:rPr lang="en-GB" dirty="0">
                <a:latin typeface="Oswald Light" pitchFamily="2" charset="77"/>
              </a:rPr>
              <a:t>Batteries</a:t>
            </a:r>
          </a:p>
          <a:p>
            <a:pPr marL="457200" indent="-457200">
              <a:lnSpc>
                <a:spcPct val="100000"/>
              </a:lnSpc>
              <a:buFont typeface="+mj-lt"/>
              <a:buAutoNum type="alphaLcParenR"/>
            </a:pPr>
            <a:r>
              <a:rPr lang="en-GB" dirty="0">
                <a:latin typeface="Oswald Light" pitchFamily="2" charset="77"/>
              </a:rPr>
              <a:t>Fertilizer</a:t>
            </a:r>
          </a:p>
          <a:p>
            <a:pPr marL="457200" indent="-457200">
              <a:lnSpc>
                <a:spcPct val="100000"/>
              </a:lnSpc>
              <a:buFont typeface="+mj-lt"/>
              <a:buAutoNum type="alphaLcParenR"/>
            </a:pPr>
            <a:r>
              <a:rPr lang="en-GB" dirty="0">
                <a:latin typeface="Oswald Light" pitchFamily="2" charset="77"/>
              </a:rPr>
              <a:t>Pipes</a:t>
            </a:r>
          </a:p>
        </p:txBody>
      </p:sp>
    </p:spTree>
    <p:extLst>
      <p:ext uri="{BB962C8B-B14F-4D97-AF65-F5344CB8AC3E}">
        <p14:creationId xmlns:p14="http://schemas.microsoft.com/office/powerpoint/2010/main" val="413227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2">
            <a:extLst>
              <a:ext uri="{FF2B5EF4-FFF2-40B4-BE49-F238E27FC236}">
                <a16:creationId xmlns:a16="http://schemas.microsoft.com/office/drawing/2014/main" id="{031454A3-FA0A-B923-5964-E7B09C84ACA9}"/>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3</a:t>
            </a:r>
          </a:p>
        </p:txBody>
      </p:sp>
      <p:sp>
        <p:nvSpPr>
          <p:cNvPr id="9" name="Content Placeholder 2">
            <a:extLst>
              <a:ext uri="{FF2B5EF4-FFF2-40B4-BE49-F238E27FC236}">
                <a16:creationId xmlns:a16="http://schemas.microsoft.com/office/drawing/2014/main" id="{3DB456DF-49CF-D2F2-036F-7C61D716CEF2}"/>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The brain does not stop developing until:</a:t>
            </a:r>
          </a:p>
          <a:p>
            <a:pPr marL="457200" indent="-457200">
              <a:lnSpc>
                <a:spcPct val="100000"/>
              </a:lnSpc>
              <a:buFont typeface="+mj-lt"/>
              <a:buAutoNum type="alphaLcParenR"/>
            </a:pPr>
            <a:r>
              <a:rPr lang="en-GB" dirty="0">
                <a:latin typeface="Oswald Light" pitchFamily="2" charset="77"/>
              </a:rPr>
              <a:t>Mid-teens</a:t>
            </a:r>
          </a:p>
          <a:p>
            <a:pPr marL="457200" indent="-457200">
              <a:lnSpc>
                <a:spcPct val="100000"/>
              </a:lnSpc>
              <a:buFont typeface="+mj-lt"/>
              <a:buAutoNum type="alphaLcParenR"/>
            </a:pPr>
            <a:r>
              <a:rPr lang="en-GB" dirty="0">
                <a:latin typeface="Oswald Light" pitchFamily="2" charset="77"/>
              </a:rPr>
              <a:t>Mid-to-late 20s</a:t>
            </a:r>
          </a:p>
          <a:p>
            <a:pPr marL="457200" indent="-457200">
              <a:lnSpc>
                <a:spcPct val="100000"/>
              </a:lnSpc>
              <a:buFont typeface="+mj-lt"/>
              <a:buAutoNum type="alphaLcParenR"/>
            </a:pPr>
            <a:r>
              <a:rPr lang="en-GB" dirty="0">
                <a:latin typeface="Oswald Light" pitchFamily="2" charset="77"/>
              </a:rPr>
              <a:t>Early 40s</a:t>
            </a:r>
          </a:p>
        </p:txBody>
      </p:sp>
    </p:spTree>
    <p:extLst>
      <p:ext uri="{BB962C8B-B14F-4D97-AF65-F5344CB8AC3E}">
        <p14:creationId xmlns:p14="http://schemas.microsoft.com/office/powerpoint/2010/main" val="252208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2">
            <a:extLst>
              <a:ext uri="{FF2B5EF4-FFF2-40B4-BE49-F238E27FC236}">
                <a16:creationId xmlns:a16="http://schemas.microsoft.com/office/drawing/2014/main" id="{0AEB02F7-B4E1-F27F-4B3F-91D5F1DE5568}"/>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4</a:t>
            </a:r>
          </a:p>
        </p:txBody>
      </p:sp>
      <p:sp>
        <p:nvSpPr>
          <p:cNvPr id="11" name="Content Placeholder 2">
            <a:extLst>
              <a:ext uri="{FF2B5EF4-FFF2-40B4-BE49-F238E27FC236}">
                <a16:creationId xmlns:a16="http://schemas.microsoft.com/office/drawing/2014/main" id="{59993EB1-0543-8630-ACC1-937D6A032593}"/>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What's the maximum capacity of e-liquid that a vape tank can legally contain?</a:t>
            </a:r>
          </a:p>
          <a:p>
            <a:pPr marL="457200" indent="-457200">
              <a:lnSpc>
                <a:spcPct val="100000"/>
              </a:lnSpc>
              <a:buFont typeface="+mj-lt"/>
              <a:buAutoNum type="alphaLcParenR"/>
            </a:pPr>
            <a:r>
              <a:rPr lang="en-GB" dirty="0">
                <a:latin typeface="Oswald Light" pitchFamily="2" charset="77"/>
              </a:rPr>
              <a:t>5ml</a:t>
            </a:r>
          </a:p>
          <a:p>
            <a:pPr marL="457200" indent="-457200">
              <a:lnSpc>
                <a:spcPct val="100000"/>
              </a:lnSpc>
              <a:buFont typeface="+mj-lt"/>
              <a:buAutoNum type="alphaLcParenR"/>
            </a:pPr>
            <a:r>
              <a:rPr lang="en-GB" dirty="0">
                <a:latin typeface="Oswald Light" pitchFamily="2" charset="77"/>
              </a:rPr>
              <a:t>3ml</a:t>
            </a:r>
          </a:p>
          <a:p>
            <a:pPr marL="457200" indent="-457200">
              <a:lnSpc>
                <a:spcPct val="100000"/>
              </a:lnSpc>
              <a:buFont typeface="+mj-lt"/>
              <a:buAutoNum type="alphaLcParenR"/>
            </a:pPr>
            <a:r>
              <a:rPr lang="en-GB" dirty="0">
                <a:latin typeface="Oswald Light" pitchFamily="2" charset="77"/>
              </a:rPr>
              <a:t>2ml</a:t>
            </a:r>
          </a:p>
        </p:txBody>
      </p:sp>
    </p:spTree>
    <p:extLst>
      <p:ext uri="{BB962C8B-B14F-4D97-AF65-F5344CB8AC3E}">
        <p14:creationId xmlns:p14="http://schemas.microsoft.com/office/powerpoint/2010/main" val="29552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2">
            <a:extLst>
              <a:ext uri="{FF2B5EF4-FFF2-40B4-BE49-F238E27FC236}">
                <a16:creationId xmlns:a16="http://schemas.microsoft.com/office/drawing/2014/main" id="{0AEB02F7-B4E1-F27F-4B3F-91D5F1DE5568}"/>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5</a:t>
            </a:r>
          </a:p>
        </p:txBody>
      </p:sp>
      <p:sp>
        <p:nvSpPr>
          <p:cNvPr id="11" name="Content Placeholder 2">
            <a:extLst>
              <a:ext uri="{FF2B5EF4-FFF2-40B4-BE49-F238E27FC236}">
                <a16:creationId xmlns:a16="http://schemas.microsoft.com/office/drawing/2014/main" id="{59993EB1-0543-8630-ACC1-937D6A032593}"/>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The UK Government want England to be ‘smoke-free’ by when?</a:t>
            </a:r>
          </a:p>
          <a:p>
            <a:pPr marL="457200" indent="-457200">
              <a:lnSpc>
                <a:spcPct val="100000"/>
              </a:lnSpc>
              <a:buFont typeface="+mj-lt"/>
              <a:buAutoNum type="alphaLcParenR"/>
            </a:pPr>
            <a:r>
              <a:rPr lang="en-GB" dirty="0">
                <a:latin typeface="Oswald Light" pitchFamily="2" charset="77"/>
              </a:rPr>
              <a:t>2025</a:t>
            </a:r>
          </a:p>
          <a:p>
            <a:pPr marL="457200" indent="-457200">
              <a:lnSpc>
                <a:spcPct val="100000"/>
              </a:lnSpc>
              <a:buFont typeface="+mj-lt"/>
              <a:buAutoNum type="alphaLcParenR"/>
            </a:pPr>
            <a:r>
              <a:rPr lang="en-GB" dirty="0">
                <a:latin typeface="Oswald Light" pitchFamily="2" charset="77"/>
              </a:rPr>
              <a:t>2030</a:t>
            </a:r>
          </a:p>
          <a:p>
            <a:pPr marL="457200" indent="-457200">
              <a:lnSpc>
                <a:spcPct val="100000"/>
              </a:lnSpc>
              <a:buFont typeface="+mj-lt"/>
              <a:buAutoNum type="alphaLcParenR"/>
            </a:pPr>
            <a:r>
              <a:rPr lang="en-GB" dirty="0">
                <a:latin typeface="Oswald Light" pitchFamily="2" charset="77"/>
              </a:rPr>
              <a:t>2035 </a:t>
            </a:r>
          </a:p>
        </p:txBody>
      </p:sp>
    </p:spTree>
    <p:extLst>
      <p:ext uri="{BB962C8B-B14F-4D97-AF65-F5344CB8AC3E}">
        <p14:creationId xmlns:p14="http://schemas.microsoft.com/office/powerpoint/2010/main" val="394012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0B4E2CD-E523-C0CE-79A9-5C6A3A87BC20}"/>
              </a:ext>
            </a:extLst>
          </p:cNvPr>
          <p:cNvSpPr txBox="1">
            <a:spLocks/>
          </p:cNvSpPr>
          <p:nvPr/>
        </p:nvSpPr>
        <p:spPr>
          <a:xfrm>
            <a:off x="899974" y="2540242"/>
            <a:ext cx="10392052" cy="1364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9600" dirty="0">
                <a:solidFill>
                  <a:srgbClr val="002060"/>
                </a:solidFill>
                <a:latin typeface="Oswald" pitchFamily="2" charset="77"/>
              </a:rPr>
              <a:t>Let’s see how you do…</a:t>
            </a:r>
            <a:endParaRPr kumimoji="0" lang="en-GB" sz="5400" b="0" i="1" u="none" strike="noStrike" kern="1200" cap="none" spc="0" normalizeH="0" baseline="0" noProof="0" dirty="0">
              <a:ln>
                <a:noFill/>
              </a:ln>
              <a:solidFill>
                <a:srgbClr val="002060"/>
              </a:solidFill>
              <a:effectLst/>
              <a:uLnTx/>
              <a:uFillTx/>
              <a:latin typeface="Oswald" pitchFamily="2" charset="77"/>
            </a:endParaRPr>
          </a:p>
        </p:txBody>
      </p:sp>
      <p:sp>
        <p:nvSpPr>
          <p:cNvPr id="10" name="Content Placeholder 2">
            <a:extLst>
              <a:ext uri="{FF2B5EF4-FFF2-40B4-BE49-F238E27FC236}">
                <a16:creationId xmlns:a16="http://schemas.microsoft.com/office/drawing/2014/main" id="{5C316BD1-2B05-6635-7DB3-AD1EDE84D640}"/>
              </a:ext>
            </a:extLst>
          </p:cNvPr>
          <p:cNvSpPr txBox="1">
            <a:spLocks/>
          </p:cNvSpPr>
          <p:nvPr/>
        </p:nvSpPr>
        <p:spPr>
          <a:xfrm>
            <a:off x="1611262" y="1582300"/>
            <a:ext cx="8969477" cy="812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6000" spc="600" dirty="0">
                <a:solidFill>
                  <a:srgbClr val="3EC0C0"/>
                </a:solidFill>
                <a:latin typeface="Oswald" pitchFamily="2" charset="77"/>
              </a:rPr>
              <a:t>ANSWERS</a:t>
            </a:r>
          </a:p>
          <a:p>
            <a:pPr marL="0" indent="0" algn="ctr">
              <a:buNone/>
              <a:defRPr/>
            </a:pPr>
            <a:endParaRPr kumimoji="0" lang="en-GB" sz="6000" b="0" i="1" u="none" strike="noStrike" kern="1200" cap="none" spc="600" normalizeH="0" baseline="0" noProof="0" dirty="0">
              <a:ln>
                <a:noFill/>
              </a:ln>
              <a:solidFill>
                <a:srgbClr val="5AC9CA"/>
              </a:solidFill>
              <a:effectLst/>
              <a:uLnTx/>
              <a:uFillTx/>
              <a:latin typeface="Oswald" pitchFamily="2" charset="77"/>
            </a:endParaRPr>
          </a:p>
        </p:txBody>
      </p:sp>
      <p:sp>
        <p:nvSpPr>
          <p:cNvPr id="11" name="Content Placeholder 2">
            <a:extLst>
              <a:ext uri="{FF2B5EF4-FFF2-40B4-BE49-F238E27FC236}">
                <a16:creationId xmlns:a16="http://schemas.microsoft.com/office/drawing/2014/main" id="{1C368C4B-F4F9-0858-5A14-7F821EE3B4C4}"/>
              </a:ext>
            </a:extLst>
          </p:cNvPr>
          <p:cNvSpPr txBox="1">
            <a:spLocks/>
          </p:cNvSpPr>
          <p:nvPr/>
        </p:nvSpPr>
        <p:spPr>
          <a:xfrm>
            <a:off x="899974" y="3977156"/>
            <a:ext cx="10392052" cy="1364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4000" dirty="0">
                <a:latin typeface="Oswald Light" pitchFamily="2" charset="77"/>
              </a:rPr>
              <a:t>The answers to these questions may help </a:t>
            </a:r>
            <a:br>
              <a:rPr lang="en-GB" sz="4000" dirty="0">
                <a:latin typeface="Oswald Light" pitchFamily="2" charset="77"/>
              </a:rPr>
            </a:br>
            <a:r>
              <a:rPr lang="en-GB" sz="4000" dirty="0">
                <a:latin typeface="Oswald Light" pitchFamily="2" charset="77"/>
              </a:rPr>
              <a:t>you with your debate…</a:t>
            </a:r>
          </a:p>
        </p:txBody>
      </p:sp>
    </p:spTree>
    <p:extLst>
      <p:ext uri="{BB962C8B-B14F-4D97-AF65-F5344CB8AC3E}">
        <p14:creationId xmlns:p14="http://schemas.microsoft.com/office/powerpoint/2010/main" val="3301211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11016</TotalTime>
  <Words>2128</Words>
  <Application>Microsoft Office PowerPoint</Application>
  <PresentationFormat>Widescreen</PresentationFormat>
  <Paragraphs>217</Paragraphs>
  <Slides>30</Slides>
  <Notes>24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Oswald</vt:lpstr>
      <vt:lpstr>Oswald Light</vt:lpstr>
      <vt:lpstr>Oswald Medium</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dawes</dc:creator>
  <cp:lastModifiedBy>Hannah dawes</cp:lastModifiedBy>
  <cp:revision>17</cp:revision>
  <dcterms:created xsi:type="dcterms:W3CDTF">2023-07-28T11:28:30Z</dcterms:created>
  <dcterms:modified xsi:type="dcterms:W3CDTF">2024-01-22T21:21:03Z</dcterms:modified>
</cp:coreProperties>
</file>