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1"/>
  </p:notesMasterIdLst>
  <p:sldIdLst>
    <p:sldId id="297" r:id="rId2"/>
    <p:sldId id="256" r:id="rId3"/>
    <p:sldId id="263" r:id="rId4"/>
    <p:sldId id="292" r:id="rId5"/>
    <p:sldId id="293" r:id="rId6"/>
    <p:sldId id="294" r:id="rId7"/>
    <p:sldId id="295" r:id="rId8"/>
    <p:sldId id="264" r:id="rId9"/>
    <p:sldId id="296" r:id="rId10"/>
    <p:sldId id="265" r:id="rId11"/>
    <p:sldId id="284" r:id="rId12"/>
    <p:sldId id="266" r:id="rId13"/>
    <p:sldId id="285" r:id="rId14"/>
    <p:sldId id="286" r:id="rId15"/>
    <p:sldId id="288" r:id="rId16"/>
    <p:sldId id="298" r:id="rId17"/>
    <p:sldId id="290" r:id="rId18"/>
    <p:sldId id="291" r:id="rId19"/>
    <p:sldId id="271" r:id="rId20"/>
  </p:sldIdLst>
  <p:sldSz cx="12192000" cy="6858000"/>
  <p:notesSz cx="6858000" cy="9144000"/>
  <p:embeddedFontLst>
    <p:embeddedFont>
      <p:font typeface="Calibri" panose="020F0502020204030204" pitchFamily="34" charset="0"/>
      <p:regular r:id="rId22"/>
      <p:bold r:id="rId23"/>
      <p:italic r:id="rId24"/>
      <p:boldItalic r:id="rId25"/>
    </p:embeddedFont>
    <p:embeddedFont>
      <p:font typeface="Montserrat" panose="00000500000000000000" pitchFamily="2" charset="0"/>
      <p:regular r:id="rId26"/>
      <p:bold r:id="rId27"/>
      <p:italic r:id="rId28"/>
      <p:boldItalic r:id="rId29"/>
    </p:embeddedFont>
    <p:embeddedFont>
      <p:font typeface="Montserrat Light" panose="00000400000000000000" pitchFamily="2" charset="0"/>
      <p:regular r:id="rId30"/>
      <p:italic r:id="rId31"/>
    </p:embeddedFont>
    <p:embeddedFont>
      <p:font typeface="Oswald" panose="00000500000000000000" pitchFamily="2" charset="0"/>
      <p:regular r:id="rId32"/>
      <p:bold r:id="rId33"/>
    </p:embeddedFont>
    <p:embeddedFont>
      <p:font typeface="Oswald Light" panose="00000400000000000000" pitchFamily="2" charset="0"/>
      <p:regular r:id="rId34"/>
    </p:embeddedFont>
    <p:embeddedFont>
      <p:font typeface="Poppins" panose="00000500000000000000" pitchFamily="2" charset="0"/>
      <p:regular r:id="rId35"/>
      <p:bold r:id="rId36"/>
      <p:italic r:id="rId37"/>
      <p:boldItalic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5" roundtripDataSignature="AMtx7mhmTgZ9rBN1uaizbVNcqFT+6B8Ag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mma Silver"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1FA"/>
    <a:srgbClr val="DC53D9"/>
    <a:srgbClr val="DB53D8"/>
    <a:srgbClr val="FF6659"/>
    <a:srgbClr val="F2F2F2"/>
    <a:srgbClr val="E2584F"/>
    <a:srgbClr val="BFBFB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4892AD9-3086-404D-B4AF-361398A627A4}">
  <a:tblStyle styleId="{04892AD9-3086-404D-B4AF-361398A627A4}"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9EFF7"/>
          </a:solidFill>
        </a:fill>
      </a:tcStyle>
    </a:wholeTbl>
    <a:band1H>
      <a:tcTxStyle/>
      <a:tcStyle>
        <a:tcBdr/>
        <a:fill>
          <a:solidFill>
            <a:srgbClr val="D0DEEF"/>
          </a:solidFill>
        </a:fill>
      </a:tcStyle>
    </a:band1H>
    <a:band2H>
      <a:tcTxStyle/>
      <a:tcStyle>
        <a:tcBdr/>
      </a:tcStyle>
    </a:band2H>
    <a:band1V>
      <a:tcTxStyle/>
      <a:tcStyle>
        <a:tcBdr/>
        <a:fill>
          <a:solidFill>
            <a:srgbClr val="D0DEEF"/>
          </a:solidFill>
        </a:fill>
      </a:tcStyle>
    </a:band1V>
    <a:band2V>
      <a:tcTxStyle/>
      <a:tcStyle>
        <a:tcBdr/>
      </a:tcStyle>
    </a:band2V>
    <a:lastCol>
      <a:tcTxStyle b="on" i="off">
        <a:font>
          <a:latin typeface="Calibri"/>
          <a:ea typeface="Calibri"/>
          <a:cs typeface="Calibri"/>
        </a:font>
        <a:schemeClr val="lt1"/>
      </a:tcTxStyle>
      <a:tcStyle>
        <a:tcBdr/>
        <a:fill>
          <a:solidFill>
            <a:schemeClr val="accent5"/>
          </a:solidFill>
        </a:fill>
      </a:tcStyle>
    </a:lastCol>
    <a:firstCol>
      <a:tcTxStyle b="on" i="off">
        <a:font>
          <a:latin typeface="Calibri"/>
          <a:ea typeface="Calibri"/>
          <a:cs typeface="Calibri"/>
        </a:font>
        <a:schemeClr val="lt1"/>
      </a:tcTxStyle>
      <a:tcStyle>
        <a:tcBdr/>
        <a:fill>
          <a:solidFill>
            <a:schemeClr val="accent5"/>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5"/>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5"/>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9216"/>
    <p:restoredTop sz="94558"/>
  </p:normalViewPr>
  <p:slideViewPr>
    <p:cSldViewPr snapToGrid="0" snapToObjects="1" showGuides="1">
      <p:cViewPr varScale="1">
        <p:scale>
          <a:sx n="59" d="100"/>
          <a:sy n="59" d="100"/>
        </p:scale>
        <p:origin x="356"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21" Type="http://schemas.openxmlformats.org/officeDocument/2006/relationships/notesMaster" Target="notesMasters/notesMaster1.xml"/><Relationship Id="rId34" Type="http://schemas.openxmlformats.org/officeDocument/2006/relationships/font" Target="fonts/font13.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font" Target="fonts/font16.fntdata"/><Relationship Id="rId45"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font" Target="fonts/font15.fntdata"/><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font" Target="fonts/font14.fntdata"/><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font" Target="fonts/font17.fntdata"/><Relationship Id="rId46"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8" name="Google Shape;98;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dirty="0"/>
              <a:t>Get pupils to work in pairs to think of ways they could reduce the harm of the drug</a:t>
            </a: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11</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996011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GB" dirty="0"/>
              <a:t>You could even have a debate around whether harm reduction at festivals is right</a:t>
            </a:r>
          </a:p>
          <a:p>
            <a:pPr marL="0" lvl="0" indent="0" algn="l" rtl="0">
              <a:spcBef>
                <a:spcPts val="0"/>
              </a:spcBef>
              <a:spcAft>
                <a:spcPts val="0"/>
              </a:spcAft>
              <a:buNone/>
            </a:pPr>
            <a:r>
              <a:rPr lang="en-GB" dirty="0"/>
              <a:t>The motion could be ‘This house believes that harm reduction is a breach of the law’</a:t>
            </a: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14</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453454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dirty="0"/>
              <a:t>Depending on the size of the class, you could a) just watch the video b) get two people at the front to demonstrate c) put everyone in pairs to have a go and to take it in turns.</a:t>
            </a: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15</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764118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16</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106304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17</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84401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18</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490950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GB" dirty="0"/>
              <a:t>Modify to include school support.</a:t>
            </a:r>
          </a:p>
          <a:p>
            <a:pPr marL="0" lvl="0" indent="0" algn="l" rtl="0">
              <a:spcBef>
                <a:spcPts val="0"/>
              </a:spcBef>
              <a:spcAft>
                <a:spcPts val="0"/>
              </a:spcAft>
              <a:buNone/>
            </a:pPr>
            <a:r>
              <a:rPr lang="en-GB" dirty="0"/>
              <a:t>Leave up on the screen and then send around to your class after the lesson so that they know where to go if they need further help and support.</a:t>
            </a: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19</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364094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userDrawn="1">
  <p:cSld name="TITLE">
    <p:spTree>
      <p:nvGrpSpPr>
        <p:cNvPr id="1" name="Shape 15"/>
        <p:cNvGrpSpPr/>
        <p:nvPr/>
      </p:nvGrpSpPr>
      <p:grpSpPr>
        <a:xfrm>
          <a:off x="0" y="0"/>
          <a:ext cx="0" cy="0"/>
          <a:chOff x="0" y="0"/>
          <a:chExt cx="0" cy="0"/>
        </a:xfrm>
      </p:grpSpPr>
      <p:sp>
        <p:nvSpPr>
          <p:cNvPr id="10" name="Rectangle 9">
            <a:extLst>
              <a:ext uri="{FF2B5EF4-FFF2-40B4-BE49-F238E27FC236}">
                <a16:creationId xmlns:a16="http://schemas.microsoft.com/office/drawing/2014/main" id="{0B935D2E-1794-604C-9AF1-92A8E2962191}"/>
              </a:ext>
            </a:extLst>
          </p:cNvPr>
          <p:cNvSpPr/>
          <p:nvPr userDrawn="1"/>
        </p:nvSpPr>
        <p:spPr>
          <a:xfrm>
            <a:off x="0" y="5943600"/>
            <a:ext cx="12192000" cy="914400"/>
          </a:xfrm>
          <a:prstGeom prst="rect">
            <a:avLst/>
          </a:prstGeom>
          <a:solidFill>
            <a:srgbClr val="F2F2F2">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7">
            <a:extLst>
              <a:ext uri="{FF2B5EF4-FFF2-40B4-BE49-F238E27FC236}">
                <a16:creationId xmlns:a16="http://schemas.microsoft.com/office/drawing/2014/main" id="{F96BAE80-F24B-7146-9658-A27B1EDEC29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686537" y="6274083"/>
            <a:ext cx="1134878" cy="378293"/>
          </a:xfrm>
          <a:prstGeom prst="rect">
            <a:avLst/>
          </a:prstGeom>
        </p:spPr>
      </p:pic>
      <p:pic>
        <p:nvPicPr>
          <p:cNvPr id="9" name="Google Shape;134;p4">
            <a:extLst>
              <a:ext uri="{FF2B5EF4-FFF2-40B4-BE49-F238E27FC236}">
                <a16:creationId xmlns:a16="http://schemas.microsoft.com/office/drawing/2014/main" id="{784D31E4-E9E8-7146-B0F4-7558AF5CA5B1}"/>
              </a:ext>
            </a:extLst>
          </p:cNvPr>
          <p:cNvPicPr preferRelativeResize="0"/>
          <p:nvPr userDrawn="1"/>
        </p:nvPicPr>
        <p:blipFill rotWithShape="1">
          <a:blip r:embed="rId4">
            <a:alphaModFix/>
          </a:blip>
          <a:srcRect t="30967" b="22662"/>
          <a:stretch/>
        </p:blipFill>
        <p:spPr>
          <a:xfrm>
            <a:off x="-1" y="6187891"/>
            <a:ext cx="1445132" cy="670109"/>
          </a:xfrm>
          <a:prstGeom prst="rect">
            <a:avLst/>
          </a:prstGeom>
          <a:noFill/>
          <a:ln>
            <a:noFill/>
          </a:ln>
        </p:spPr>
      </p:pic>
      <p:cxnSp>
        <p:nvCxnSpPr>
          <p:cNvPr id="3" name="Straight Connector 2">
            <a:extLst>
              <a:ext uri="{FF2B5EF4-FFF2-40B4-BE49-F238E27FC236}">
                <a16:creationId xmlns:a16="http://schemas.microsoft.com/office/drawing/2014/main" id="{6561D525-C202-4649-B38F-740B88D82F1A}"/>
              </a:ext>
            </a:extLst>
          </p:cNvPr>
          <p:cNvCxnSpPr>
            <a:cxnSpLocks/>
          </p:cNvCxnSpPr>
          <p:nvPr userDrawn="1"/>
        </p:nvCxnSpPr>
        <p:spPr>
          <a:xfrm>
            <a:off x="-444500" y="5943600"/>
            <a:ext cx="12636500" cy="0"/>
          </a:xfrm>
          <a:prstGeom prst="line">
            <a:avLst/>
          </a:prstGeom>
          <a:ln w="12700">
            <a:no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DD41057-337B-D94B-86B0-0AEFB0851E86}"/>
              </a:ext>
            </a:extLst>
          </p:cNvPr>
          <p:cNvCxnSpPr>
            <a:cxnSpLocks/>
          </p:cNvCxnSpPr>
          <p:nvPr userDrawn="1"/>
        </p:nvCxnSpPr>
        <p:spPr>
          <a:xfrm>
            <a:off x="368300" y="1130300"/>
            <a:ext cx="11455400" cy="0"/>
          </a:xfrm>
          <a:prstGeom prst="line">
            <a:avLst/>
          </a:prstGeom>
          <a:ln w="12700">
            <a:solidFill>
              <a:srgbClr val="FF61FA"/>
            </a:solidFill>
          </a:ln>
        </p:spPr>
        <p:style>
          <a:lnRef idx="1">
            <a:schemeClr val="accent1"/>
          </a:lnRef>
          <a:fillRef idx="0">
            <a:schemeClr val="accent1"/>
          </a:fillRef>
          <a:effectRef idx="0">
            <a:schemeClr val="accent1"/>
          </a:effectRef>
          <a:fontRef idx="minor">
            <a:schemeClr val="tx1"/>
          </a:fontRef>
        </p:style>
      </p:cxnSp>
      <p:sp>
        <p:nvSpPr>
          <p:cNvPr id="23" name="Text Placeholder 22">
            <a:extLst>
              <a:ext uri="{FF2B5EF4-FFF2-40B4-BE49-F238E27FC236}">
                <a16:creationId xmlns:a16="http://schemas.microsoft.com/office/drawing/2014/main" id="{F900C38F-8F4B-0741-9003-718DD0CAB849}"/>
              </a:ext>
            </a:extLst>
          </p:cNvPr>
          <p:cNvSpPr>
            <a:spLocks noGrp="1"/>
          </p:cNvSpPr>
          <p:nvPr>
            <p:ph type="body" sz="quarter" idx="10"/>
          </p:nvPr>
        </p:nvSpPr>
        <p:spPr>
          <a:xfrm>
            <a:off x="368300" y="378010"/>
            <a:ext cx="10322947" cy="508000"/>
          </a:xfrm>
          <a:prstGeom prst="rect">
            <a:avLst/>
          </a:prstGeom>
        </p:spPr>
        <p:txBody>
          <a:bodyPr/>
          <a:lstStyle>
            <a:lvl1pPr>
              <a:buNone/>
              <a:defRPr sz="4000">
                <a:solidFill>
                  <a:schemeClr val="tx1"/>
                </a:solidFill>
                <a:latin typeface="Oswald" pitchFamily="2" charset="77"/>
              </a:defRPr>
            </a:lvl1pPr>
            <a:lvl2pPr>
              <a:buNone/>
              <a:defRPr/>
            </a:lvl2pPr>
            <a:lvl3pPr>
              <a:buNone/>
              <a:defRPr/>
            </a:lvl3pPr>
            <a:lvl4pPr>
              <a:buNone/>
              <a:defRPr/>
            </a:lvl4pPr>
            <a:lvl5pPr>
              <a:buNone/>
              <a:defRPr/>
            </a:lvl5pPr>
          </a:lstStyle>
          <a:p>
            <a:pPr lvl="0"/>
            <a:r>
              <a:rPr lang="en-GB" dirty="0"/>
              <a:t>Click to edit Master text styles</a:t>
            </a:r>
          </a:p>
        </p:txBody>
      </p:sp>
      <p:sp>
        <p:nvSpPr>
          <p:cNvPr id="11" name="Google Shape;108;p1">
            <a:extLst>
              <a:ext uri="{FF2B5EF4-FFF2-40B4-BE49-F238E27FC236}">
                <a16:creationId xmlns:a16="http://schemas.microsoft.com/office/drawing/2014/main" id="{D44B5544-1673-2141-953D-A6760653FDCD}"/>
              </a:ext>
            </a:extLst>
          </p:cNvPr>
          <p:cNvSpPr txBox="1"/>
          <p:nvPr userDrawn="1"/>
        </p:nvSpPr>
        <p:spPr>
          <a:xfrm>
            <a:off x="8281321" y="6274083"/>
            <a:ext cx="3193700" cy="36930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200" b="1" i="0" dirty="0" err="1">
                <a:solidFill>
                  <a:schemeClr val="tx1">
                    <a:lumMod val="75000"/>
                    <a:lumOff val="25000"/>
                  </a:schemeClr>
                </a:solidFill>
                <a:latin typeface="Oswald" pitchFamily="2" charset="77"/>
                <a:ea typeface="Oswald"/>
                <a:cs typeface="Oswald"/>
                <a:sym typeface="Oswald"/>
              </a:rPr>
              <a:t>jointheexchange</a:t>
            </a:r>
            <a:r>
              <a:rPr lang="en-GB" sz="1200" dirty="0" err="1">
                <a:solidFill>
                  <a:schemeClr val="tx1">
                    <a:lumMod val="75000"/>
                    <a:lumOff val="25000"/>
                  </a:schemeClr>
                </a:solidFill>
                <a:latin typeface="Oswald" pitchFamily="2" charset="77"/>
                <a:ea typeface="Oswald"/>
                <a:cs typeface="Oswald"/>
                <a:sym typeface="Oswald"/>
              </a:rPr>
              <a:t>.co.uk</a:t>
            </a:r>
            <a:endParaRPr lang="en-GB" sz="1200" dirty="0">
              <a:solidFill>
                <a:schemeClr val="tx1">
                  <a:lumMod val="75000"/>
                  <a:lumOff val="25000"/>
                </a:schemeClr>
              </a:solidFill>
              <a:latin typeface="Oswald" pitchFamily="2" charset="77"/>
              <a:ea typeface="Oswald"/>
              <a:cs typeface="Oswald"/>
              <a:sym typeface="Oswald"/>
            </a:endParaRPr>
          </a:p>
        </p:txBody>
      </p:sp>
      <p:sp>
        <p:nvSpPr>
          <p:cNvPr id="12" name="Google Shape;108;p1">
            <a:extLst>
              <a:ext uri="{FF2B5EF4-FFF2-40B4-BE49-F238E27FC236}">
                <a16:creationId xmlns:a16="http://schemas.microsoft.com/office/drawing/2014/main" id="{694CCF78-6FB1-8F44-B5EB-96EB804B6F74}"/>
              </a:ext>
            </a:extLst>
          </p:cNvPr>
          <p:cNvSpPr txBox="1"/>
          <p:nvPr userDrawn="1"/>
        </p:nvSpPr>
        <p:spPr>
          <a:xfrm>
            <a:off x="10226850" y="6274083"/>
            <a:ext cx="3193700" cy="36930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200" b="1" i="0" dirty="0" err="1">
                <a:solidFill>
                  <a:schemeClr val="tx1">
                    <a:lumMod val="75000"/>
                    <a:lumOff val="25000"/>
                  </a:schemeClr>
                </a:solidFill>
                <a:latin typeface="Oswald" pitchFamily="2" charset="77"/>
                <a:ea typeface="Oswald"/>
                <a:cs typeface="Oswald"/>
                <a:sym typeface="Oswald"/>
              </a:rPr>
              <a:t>drugscience</a:t>
            </a:r>
            <a:r>
              <a:rPr lang="en-GB" sz="1200" b="0" i="0" dirty="0" err="1">
                <a:solidFill>
                  <a:schemeClr val="tx1">
                    <a:lumMod val="75000"/>
                    <a:lumOff val="25000"/>
                  </a:schemeClr>
                </a:solidFill>
                <a:latin typeface="Oswald" pitchFamily="2" charset="77"/>
                <a:ea typeface="Oswald"/>
                <a:cs typeface="Oswald"/>
                <a:sym typeface="Oswald"/>
              </a:rPr>
              <a:t>.org.uk</a:t>
            </a:r>
            <a:endParaRPr lang="en-GB" sz="1200" b="0" i="0" dirty="0">
              <a:solidFill>
                <a:schemeClr val="tx1">
                  <a:lumMod val="75000"/>
                  <a:lumOff val="25000"/>
                </a:schemeClr>
              </a:solidFill>
              <a:latin typeface="Oswald" pitchFamily="2" charset="77"/>
              <a:ea typeface="Oswald"/>
              <a:cs typeface="Oswald"/>
              <a:sym typeface="Oswa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4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4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4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4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41"/>
          <p:cNvSpPr>
            <a:spLocks noGrp="1"/>
          </p:cNvSpPr>
          <p:nvPr>
            <p:ph type="pic" idx="2"/>
          </p:nvPr>
        </p:nvSpPr>
        <p:spPr>
          <a:xfrm>
            <a:off x="5183188" y="987425"/>
            <a:ext cx="6172200" cy="4873625"/>
          </a:xfrm>
          <a:prstGeom prst="rect">
            <a:avLst/>
          </a:prstGeom>
          <a:noFill/>
          <a:ln>
            <a:noFill/>
          </a:ln>
        </p:spPr>
      </p:sp>
      <p:sp>
        <p:nvSpPr>
          <p:cNvPr id="68" name="Google Shape;68;p4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4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4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4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4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preserve="1" userDrawn="1">
  <p:cSld name="1_Title Slide">
    <p:spTree>
      <p:nvGrpSpPr>
        <p:cNvPr id="1" name="Shape 15"/>
        <p:cNvGrpSpPr/>
        <p:nvPr/>
      </p:nvGrpSpPr>
      <p:grpSpPr>
        <a:xfrm>
          <a:off x="0" y="0"/>
          <a:ext cx="0" cy="0"/>
          <a:chOff x="0" y="0"/>
          <a:chExt cx="0" cy="0"/>
        </a:xfrm>
      </p:grpSpPr>
      <p:sp>
        <p:nvSpPr>
          <p:cNvPr id="10" name="Rectangle 9">
            <a:extLst>
              <a:ext uri="{FF2B5EF4-FFF2-40B4-BE49-F238E27FC236}">
                <a16:creationId xmlns:a16="http://schemas.microsoft.com/office/drawing/2014/main" id="{0B935D2E-1794-604C-9AF1-92A8E2962191}"/>
              </a:ext>
            </a:extLst>
          </p:cNvPr>
          <p:cNvSpPr/>
          <p:nvPr userDrawn="1"/>
        </p:nvSpPr>
        <p:spPr>
          <a:xfrm>
            <a:off x="0" y="5943600"/>
            <a:ext cx="12192000" cy="914400"/>
          </a:xfrm>
          <a:prstGeom prst="rect">
            <a:avLst/>
          </a:prstGeom>
          <a:solidFill>
            <a:srgbClr val="F2F2F2">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7">
            <a:extLst>
              <a:ext uri="{FF2B5EF4-FFF2-40B4-BE49-F238E27FC236}">
                <a16:creationId xmlns:a16="http://schemas.microsoft.com/office/drawing/2014/main" id="{F96BAE80-F24B-7146-9658-A27B1EDEC29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686537" y="6274083"/>
            <a:ext cx="1134878" cy="378293"/>
          </a:xfrm>
          <a:prstGeom prst="rect">
            <a:avLst/>
          </a:prstGeom>
        </p:spPr>
      </p:pic>
      <p:pic>
        <p:nvPicPr>
          <p:cNvPr id="9" name="Google Shape;134;p4">
            <a:extLst>
              <a:ext uri="{FF2B5EF4-FFF2-40B4-BE49-F238E27FC236}">
                <a16:creationId xmlns:a16="http://schemas.microsoft.com/office/drawing/2014/main" id="{784D31E4-E9E8-7146-B0F4-7558AF5CA5B1}"/>
              </a:ext>
            </a:extLst>
          </p:cNvPr>
          <p:cNvPicPr preferRelativeResize="0"/>
          <p:nvPr userDrawn="1"/>
        </p:nvPicPr>
        <p:blipFill rotWithShape="1">
          <a:blip r:embed="rId4">
            <a:alphaModFix/>
          </a:blip>
          <a:srcRect t="30967" b="22662"/>
          <a:stretch/>
        </p:blipFill>
        <p:spPr>
          <a:xfrm>
            <a:off x="-1" y="6187891"/>
            <a:ext cx="1445132" cy="670109"/>
          </a:xfrm>
          <a:prstGeom prst="rect">
            <a:avLst/>
          </a:prstGeom>
          <a:noFill/>
          <a:ln>
            <a:noFill/>
          </a:ln>
        </p:spPr>
      </p:pic>
      <p:cxnSp>
        <p:nvCxnSpPr>
          <p:cNvPr id="3" name="Straight Connector 2">
            <a:extLst>
              <a:ext uri="{FF2B5EF4-FFF2-40B4-BE49-F238E27FC236}">
                <a16:creationId xmlns:a16="http://schemas.microsoft.com/office/drawing/2014/main" id="{6561D525-C202-4649-B38F-740B88D82F1A}"/>
              </a:ext>
            </a:extLst>
          </p:cNvPr>
          <p:cNvCxnSpPr>
            <a:cxnSpLocks/>
          </p:cNvCxnSpPr>
          <p:nvPr userDrawn="1"/>
        </p:nvCxnSpPr>
        <p:spPr>
          <a:xfrm>
            <a:off x="-444500" y="5943600"/>
            <a:ext cx="12636500" cy="0"/>
          </a:xfrm>
          <a:prstGeom prst="line">
            <a:avLst/>
          </a:prstGeom>
          <a:ln w="12700">
            <a:no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DD41057-337B-D94B-86B0-0AEFB0851E86}"/>
              </a:ext>
            </a:extLst>
          </p:cNvPr>
          <p:cNvCxnSpPr>
            <a:cxnSpLocks/>
          </p:cNvCxnSpPr>
          <p:nvPr userDrawn="1"/>
        </p:nvCxnSpPr>
        <p:spPr>
          <a:xfrm>
            <a:off x="368300" y="1453029"/>
            <a:ext cx="11455400" cy="0"/>
          </a:xfrm>
          <a:prstGeom prst="line">
            <a:avLst/>
          </a:prstGeom>
          <a:ln w="12700">
            <a:solidFill>
              <a:srgbClr val="FF61FA"/>
            </a:solidFill>
          </a:ln>
        </p:spPr>
        <p:style>
          <a:lnRef idx="1">
            <a:schemeClr val="accent1"/>
          </a:lnRef>
          <a:fillRef idx="0">
            <a:schemeClr val="accent1"/>
          </a:fillRef>
          <a:effectRef idx="0">
            <a:schemeClr val="accent1"/>
          </a:effectRef>
          <a:fontRef idx="minor">
            <a:schemeClr val="tx1"/>
          </a:fontRef>
        </p:style>
      </p:cxnSp>
      <p:sp>
        <p:nvSpPr>
          <p:cNvPr id="23" name="Text Placeholder 22">
            <a:extLst>
              <a:ext uri="{FF2B5EF4-FFF2-40B4-BE49-F238E27FC236}">
                <a16:creationId xmlns:a16="http://schemas.microsoft.com/office/drawing/2014/main" id="{F900C38F-8F4B-0741-9003-718DD0CAB849}"/>
              </a:ext>
            </a:extLst>
          </p:cNvPr>
          <p:cNvSpPr>
            <a:spLocks noGrp="1"/>
          </p:cNvSpPr>
          <p:nvPr>
            <p:ph type="body" sz="quarter" idx="10"/>
          </p:nvPr>
        </p:nvSpPr>
        <p:spPr>
          <a:xfrm>
            <a:off x="356725" y="342398"/>
            <a:ext cx="10322947" cy="508000"/>
          </a:xfrm>
          <a:prstGeom prst="rect">
            <a:avLst/>
          </a:prstGeom>
        </p:spPr>
        <p:txBody>
          <a:bodyPr/>
          <a:lstStyle>
            <a:lvl1pPr>
              <a:buNone/>
              <a:defRPr sz="4000">
                <a:solidFill>
                  <a:schemeClr val="tx1"/>
                </a:solidFill>
                <a:latin typeface="Oswald" pitchFamily="2" charset="77"/>
              </a:defRPr>
            </a:lvl1pPr>
            <a:lvl2pPr>
              <a:buNone/>
              <a:defRPr/>
            </a:lvl2pPr>
            <a:lvl3pPr>
              <a:buNone/>
              <a:defRPr/>
            </a:lvl3pPr>
            <a:lvl4pPr>
              <a:buNone/>
              <a:defRPr/>
            </a:lvl4pPr>
            <a:lvl5pPr>
              <a:buNone/>
              <a:defRPr/>
            </a:lvl5pPr>
          </a:lstStyle>
          <a:p>
            <a:pPr lvl="0"/>
            <a:r>
              <a:rPr lang="en-GB" dirty="0"/>
              <a:t>Click to edit Master text styles</a:t>
            </a:r>
          </a:p>
        </p:txBody>
      </p:sp>
      <p:sp>
        <p:nvSpPr>
          <p:cNvPr id="11" name="Text Placeholder 22">
            <a:extLst>
              <a:ext uri="{FF2B5EF4-FFF2-40B4-BE49-F238E27FC236}">
                <a16:creationId xmlns:a16="http://schemas.microsoft.com/office/drawing/2014/main" id="{657A49FA-7B8C-5447-A593-E371D365E382}"/>
              </a:ext>
            </a:extLst>
          </p:cNvPr>
          <p:cNvSpPr>
            <a:spLocks noGrp="1"/>
          </p:cNvSpPr>
          <p:nvPr>
            <p:ph type="body" sz="quarter" idx="11"/>
          </p:nvPr>
        </p:nvSpPr>
        <p:spPr>
          <a:xfrm>
            <a:off x="356725" y="926880"/>
            <a:ext cx="10322947" cy="508000"/>
          </a:xfrm>
          <a:prstGeom prst="rect">
            <a:avLst/>
          </a:prstGeom>
        </p:spPr>
        <p:txBody>
          <a:bodyPr/>
          <a:lstStyle>
            <a:lvl1pPr>
              <a:buNone/>
              <a:defRPr sz="2000" b="0" i="0">
                <a:solidFill>
                  <a:schemeClr val="tx1">
                    <a:lumMod val="65000"/>
                    <a:lumOff val="35000"/>
                  </a:schemeClr>
                </a:solidFill>
                <a:latin typeface="Oswald Light" pitchFamily="2" charset="77"/>
              </a:defRPr>
            </a:lvl1pPr>
            <a:lvl2pPr>
              <a:buNone/>
              <a:defRPr/>
            </a:lvl2pPr>
            <a:lvl3pPr>
              <a:buNone/>
              <a:defRPr/>
            </a:lvl3pPr>
            <a:lvl4pPr>
              <a:buNone/>
              <a:defRPr/>
            </a:lvl4pPr>
            <a:lvl5pPr>
              <a:buNone/>
              <a:defRPr/>
            </a:lvl5pPr>
          </a:lstStyle>
          <a:p>
            <a:pPr lvl="0"/>
            <a:r>
              <a:rPr lang="en-GB" dirty="0"/>
              <a:t>Click to edit Master text styles</a:t>
            </a:r>
          </a:p>
        </p:txBody>
      </p:sp>
      <p:sp>
        <p:nvSpPr>
          <p:cNvPr id="12" name="Google Shape;108;p1">
            <a:extLst>
              <a:ext uri="{FF2B5EF4-FFF2-40B4-BE49-F238E27FC236}">
                <a16:creationId xmlns:a16="http://schemas.microsoft.com/office/drawing/2014/main" id="{B2288C46-D36F-374E-80DA-AEEEC90F2F7E}"/>
              </a:ext>
            </a:extLst>
          </p:cNvPr>
          <p:cNvSpPr txBox="1"/>
          <p:nvPr userDrawn="1"/>
        </p:nvSpPr>
        <p:spPr>
          <a:xfrm>
            <a:off x="8281321" y="6274083"/>
            <a:ext cx="3193700" cy="36930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200" b="1" i="0" dirty="0" err="1">
                <a:solidFill>
                  <a:schemeClr val="tx1">
                    <a:lumMod val="75000"/>
                    <a:lumOff val="25000"/>
                  </a:schemeClr>
                </a:solidFill>
                <a:latin typeface="Oswald" pitchFamily="2" charset="77"/>
                <a:ea typeface="Oswald"/>
                <a:cs typeface="Oswald"/>
                <a:sym typeface="Oswald"/>
              </a:rPr>
              <a:t>jointheexchange</a:t>
            </a:r>
            <a:r>
              <a:rPr lang="en-GB" sz="1200" dirty="0" err="1">
                <a:solidFill>
                  <a:schemeClr val="tx1">
                    <a:lumMod val="75000"/>
                    <a:lumOff val="25000"/>
                  </a:schemeClr>
                </a:solidFill>
                <a:latin typeface="Oswald" pitchFamily="2" charset="77"/>
                <a:ea typeface="Oswald"/>
                <a:cs typeface="Oswald"/>
                <a:sym typeface="Oswald"/>
              </a:rPr>
              <a:t>.co.uk</a:t>
            </a:r>
            <a:endParaRPr lang="en-GB" sz="1200" dirty="0">
              <a:solidFill>
                <a:schemeClr val="tx1">
                  <a:lumMod val="75000"/>
                  <a:lumOff val="25000"/>
                </a:schemeClr>
              </a:solidFill>
              <a:latin typeface="Oswald" pitchFamily="2" charset="77"/>
              <a:ea typeface="Oswald"/>
              <a:cs typeface="Oswald"/>
              <a:sym typeface="Oswald"/>
            </a:endParaRPr>
          </a:p>
        </p:txBody>
      </p:sp>
      <p:sp>
        <p:nvSpPr>
          <p:cNvPr id="16" name="Google Shape;108;p1">
            <a:extLst>
              <a:ext uri="{FF2B5EF4-FFF2-40B4-BE49-F238E27FC236}">
                <a16:creationId xmlns:a16="http://schemas.microsoft.com/office/drawing/2014/main" id="{25572702-BB6E-A74E-9CBE-3742E1282028}"/>
              </a:ext>
            </a:extLst>
          </p:cNvPr>
          <p:cNvSpPr txBox="1"/>
          <p:nvPr userDrawn="1"/>
        </p:nvSpPr>
        <p:spPr>
          <a:xfrm>
            <a:off x="10226850" y="6274083"/>
            <a:ext cx="3193700" cy="36930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200" b="1" i="0" dirty="0" err="1">
                <a:solidFill>
                  <a:schemeClr val="tx1">
                    <a:lumMod val="75000"/>
                    <a:lumOff val="25000"/>
                  </a:schemeClr>
                </a:solidFill>
                <a:latin typeface="Oswald" pitchFamily="2" charset="77"/>
                <a:ea typeface="Oswald"/>
                <a:cs typeface="Oswald"/>
                <a:sym typeface="Oswald"/>
              </a:rPr>
              <a:t>drugscience</a:t>
            </a:r>
            <a:r>
              <a:rPr lang="en-GB" sz="1200" b="0" i="0" dirty="0" err="1">
                <a:solidFill>
                  <a:schemeClr val="tx1">
                    <a:lumMod val="75000"/>
                    <a:lumOff val="25000"/>
                  </a:schemeClr>
                </a:solidFill>
                <a:latin typeface="Oswald" pitchFamily="2" charset="77"/>
                <a:ea typeface="Oswald"/>
                <a:cs typeface="Oswald"/>
                <a:sym typeface="Oswald"/>
              </a:rPr>
              <a:t>.org.uk</a:t>
            </a:r>
            <a:endParaRPr lang="en-GB" sz="1200" b="0" i="0" dirty="0">
              <a:solidFill>
                <a:schemeClr val="tx1">
                  <a:lumMod val="75000"/>
                  <a:lumOff val="25000"/>
                </a:schemeClr>
              </a:solidFill>
              <a:latin typeface="Oswald" pitchFamily="2" charset="77"/>
              <a:ea typeface="Oswald"/>
              <a:cs typeface="Oswald"/>
              <a:sym typeface="Oswald"/>
            </a:endParaRPr>
          </a:p>
        </p:txBody>
      </p:sp>
    </p:spTree>
    <p:extLst>
      <p:ext uri="{BB962C8B-B14F-4D97-AF65-F5344CB8AC3E}">
        <p14:creationId xmlns:p14="http://schemas.microsoft.com/office/powerpoint/2010/main" val="932274931"/>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preserve="1" userDrawn="1">
  <p:cSld name="1_Title Slide">
    <p:spTree>
      <p:nvGrpSpPr>
        <p:cNvPr id="1" name="Shape 15"/>
        <p:cNvGrpSpPr/>
        <p:nvPr/>
      </p:nvGrpSpPr>
      <p:grpSpPr>
        <a:xfrm>
          <a:off x="0" y="0"/>
          <a:ext cx="0" cy="0"/>
          <a:chOff x="0" y="0"/>
          <a:chExt cx="0" cy="0"/>
        </a:xfrm>
      </p:grpSpPr>
      <p:sp>
        <p:nvSpPr>
          <p:cNvPr id="23" name="Rectangle 22">
            <a:extLst>
              <a:ext uri="{FF2B5EF4-FFF2-40B4-BE49-F238E27FC236}">
                <a16:creationId xmlns:a16="http://schemas.microsoft.com/office/drawing/2014/main" id="{E98AB16A-3CB3-7C4C-A1B2-0D20FFBDADF2}"/>
              </a:ext>
            </a:extLst>
          </p:cNvPr>
          <p:cNvSpPr/>
          <p:nvPr userDrawn="1"/>
        </p:nvSpPr>
        <p:spPr>
          <a:xfrm>
            <a:off x="0" y="0"/>
            <a:ext cx="12192000" cy="6858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aphic 2">
            <a:extLst>
              <a:ext uri="{FF2B5EF4-FFF2-40B4-BE49-F238E27FC236}">
                <a16:creationId xmlns:a16="http://schemas.microsoft.com/office/drawing/2014/main" id="{710BCD88-68D5-7440-86F2-4271CD33CD60}"/>
              </a:ext>
            </a:extLst>
          </p:cNvPr>
          <p:cNvGrpSpPr/>
          <p:nvPr userDrawn="1"/>
        </p:nvGrpSpPr>
        <p:grpSpPr>
          <a:xfrm>
            <a:off x="4666374" y="1025719"/>
            <a:ext cx="7659851" cy="4673591"/>
            <a:chOff x="5681490" y="2134464"/>
            <a:chExt cx="6340044" cy="3868322"/>
          </a:xfrm>
          <a:solidFill>
            <a:schemeClr val="bg1">
              <a:alpha val="16000"/>
            </a:schemeClr>
          </a:solidFill>
        </p:grpSpPr>
        <p:sp>
          <p:nvSpPr>
            <p:cNvPr id="27" name="Freeform 26">
              <a:extLst>
                <a:ext uri="{FF2B5EF4-FFF2-40B4-BE49-F238E27FC236}">
                  <a16:creationId xmlns:a16="http://schemas.microsoft.com/office/drawing/2014/main" id="{0A6BE261-6631-F947-A05E-F1B2A2FC13EA}"/>
                </a:ext>
              </a:extLst>
            </p:cNvPr>
            <p:cNvSpPr/>
            <p:nvPr/>
          </p:nvSpPr>
          <p:spPr>
            <a:xfrm>
              <a:off x="7071937" y="3520348"/>
              <a:ext cx="1073936" cy="1234854"/>
            </a:xfrm>
            <a:custGeom>
              <a:avLst/>
              <a:gdLst>
                <a:gd name="connsiteX0" fmla="*/ 536968 w 1073936"/>
                <a:gd name="connsiteY0" fmla="*/ 0 h 1234854"/>
                <a:gd name="connsiteX1" fmla="*/ 1073937 w 1073936"/>
                <a:gd name="connsiteY1" fmla="*/ 308424 h 1234854"/>
                <a:gd name="connsiteX2" fmla="*/ 1073937 w 1073936"/>
                <a:gd name="connsiteY2" fmla="*/ 925851 h 1234854"/>
                <a:gd name="connsiteX3" fmla="*/ 617398 w 1073936"/>
                <a:gd name="connsiteY3" fmla="*/ 1188562 h 1234854"/>
                <a:gd name="connsiteX4" fmla="*/ 536968 w 1073936"/>
                <a:gd name="connsiteY4" fmla="*/ 1234854 h 1234854"/>
                <a:gd name="connsiteX5" fmla="*/ 197891 w 1073936"/>
                <a:gd name="connsiteY5" fmla="*/ 1039847 h 1234854"/>
                <a:gd name="connsiteX6" fmla="*/ 0 w 1073936"/>
                <a:gd name="connsiteY6" fmla="*/ 925851 h 1234854"/>
                <a:gd name="connsiteX7" fmla="*/ 0 w 1073936"/>
                <a:gd name="connsiteY7" fmla="*/ 309003 h 1234854"/>
                <a:gd name="connsiteX8" fmla="*/ 536968 w 1073936"/>
                <a:gd name="connsiteY8" fmla="*/ 0 h 1234854"/>
                <a:gd name="connsiteX9" fmla="*/ 602932 w 1073936"/>
                <a:gd name="connsiteY9" fmla="*/ 1180460 h 1234854"/>
                <a:gd name="connsiteX10" fmla="*/ 1059471 w 1073936"/>
                <a:gd name="connsiteY10" fmla="*/ 917750 h 1234854"/>
                <a:gd name="connsiteX11" fmla="*/ 1059471 w 1073936"/>
                <a:gd name="connsiteY11" fmla="*/ 317104 h 1234854"/>
                <a:gd name="connsiteX12" fmla="*/ 536968 w 1073936"/>
                <a:gd name="connsiteY12" fmla="*/ 16781 h 1234854"/>
                <a:gd name="connsiteX13" fmla="*/ 14466 w 1073936"/>
                <a:gd name="connsiteY13" fmla="*/ 317104 h 1234854"/>
                <a:gd name="connsiteX14" fmla="*/ 14466 w 1073936"/>
                <a:gd name="connsiteY14" fmla="*/ 917750 h 1234854"/>
                <a:gd name="connsiteX15" fmla="*/ 212357 w 1073936"/>
                <a:gd name="connsiteY15" fmla="*/ 1031746 h 1234854"/>
                <a:gd name="connsiteX16" fmla="*/ 536968 w 1073936"/>
                <a:gd name="connsiteY16" fmla="*/ 1218652 h 1234854"/>
                <a:gd name="connsiteX17" fmla="*/ 602932 w 1073936"/>
                <a:gd name="connsiteY17" fmla="*/ 1180460 h 1234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73936" h="1234854">
                  <a:moveTo>
                    <a:pt x="536968" y="0"/>
                  </a:moveTo>
                  <a:lnTo>
                    <a:pt x="1073937" y="308424"/>
                  </a:lnTo>
                  <a:lnTo>
                    <a:pt x="1073937" y="925851"/>
                  </a:lnTo>
                  <a:lnTo>
                    <a:pt x="617398" y="1188562"/>
                  </a:lnTo>
                  <a:lnTo>
                    <a:pt x="536968" y="1234854"/>
                  </a:lnTo>
                  <a:lnTo>
                    <a:pt x="197891" y="1039847"/>
                  </a:lnTo>
                  <a:lnTo>
                    <a:pt x="0" y="925851"/>
                  </a:lnTo>
                  <a:lnTo>
                    <a:pt x="0" y="309003"/>
                  </a:lnTo>
                  <a:lnTo>
                    <a:pt x="536968" y="0"/>
                  </a:lnTo>
                  <a:close/>
                  <a:moveTo>
                    <a:pt x="602932" y="1180460"/>
                  </a:moveTo>
                  <a:lnTo>
                    <a:pt x="1059471" y="917750"/>
                  </a:lnTo>
                  <a:lnTo>
                    <a:pt x="1059471" y="317104"/>
                  </a:lnTo>
                  <a:lnTo>
                    <a:pt x="536968" y="16781"/>
                  </a:lnTo>
                  <a:lnTo>
                    <a:pt x="14466" y="317104"/>
                  </a:lnTo>
                  <a:lnTo>
                    <a:pt x="14466" y="917750"/>
                  </a:lnTo>
                  <a:lnTo>
                    <a:pt x="212357" y="1031746"/>
                  </a:lnTo>
                  <a:lnTo>
                    <a:pt x="536968" y="1218652"/>
                  </a:lnTo>
                  <a:lnTo>
                    <a:pt x="602932" y="1180460"/>
                  </a:lnTo>
                  <a:close/>
                </a:path>
              </a:pathLst>
            </a:custGeom>
            <a:grpFill/>
            <a:ln w="5783"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16B33D81-68A7-8C43-AB81-F5A3880CC0E1}"/>
                </a:ext>
              </a:extLst>
            </p:cNvPr>
            <p:cNvSpPr/>
            <p:nvPr/>
          </p:nvSpPr>
          <p:spPr>
            <a:xfrm>
              <a:off x="5681490" y="4860518"/>
              <a:ext cx="993507" cy="1142268"/>
            </a:xfrm>
            <a:custGeom>
              <a:avLst/>
              <a:gdLst>
                <a:gd name="connsiteX0" fmla="*/ 0 w 993507"/>
                <a:gd name="connsiteY0" fmla="*/ 285278 h 1142268"/>
                <a:gd name="connsiteX1" fmla="*/ 0 w 993507"/>
                <a:gd name="connsiteY1" fmla="*/ 856413 h 1142268"/>
                <a:gd name="connsiteX2" fmla="*/ 496464 w 993507"/>
                <a:gd name="connsiteY2" fmla="*/ 1142269 h 1142268"/>
                <a:gd name="connsiteX3" fmla="*/ 609297 w 993507"/>
                <a:gd name="connsiteY3" fmla="*/ 1077459 h 1142268"/>
                <a:gd name="connsiteX4" fmla="*/ 609297 w 993507"/>
                <a:gd name="connsiteY4" fmla="*/ 651568 h 1142268"/>
                <a:gd name="connsiteX5" fmla="*/ 993507 w 993507"/>
                <a:gd name="connsiteY5" fmla="*/ 430521 h 1142268"/>
                <a:gd name="connsiteX6" fmla="*/ 993507 w 993507"/>
                <a:gd name="connsiteY6" fmla="*/ 285278 h 1142268"/>
                <a:gd name="connsiteX7" fmla="*/ 496464 w 993507"/>
                <a:gd name="connsiteY7" fmla="*/ 0 h 1142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3507" h="1142268">
                  <a:moveTo>
                    <a:pt x="0" y="285278"/>
                  </a:moveTo>
                  <a:lnTo>
                    <a:pt x="0" y="856413"/>
                  </a:lnTo>
                  <a:lnTo>
                    <a:pt x="496464" y="1142269"/>
                  </a:lnTo>
                  <a:lnTo>
                    <a:pt x="609297" y="1077459"/>
                  </a:lnTo>
                  <a:lnTo>
                    <a:pt x="609297" y="651568"/>
                  </a:lnTo>
                  <a:lnTo>
                    <a:pt x="993507" y="430521"/>
                  </a:lnTo>
                  <a:lnTo>
                    <a:pt x="993507" y="285278"/>
                  </a:lnTo>
                  <a:lnTo>
                    <a:pt x="496464" y="0"/>
                  </a:lnTo>
                  <a:close/>
                </a:path>
              </a:pathLst>
            </a:custGeom>
            <a:grpFill/>
            <a:ln w="5783" cap="flat">
              <a:noFill/>
              <a:prstDash val="solid"/>
              <a:miter/>
            </a:ln>
          </p:spPr>
          <p:txBody>
            <a:bodyPr rtlCol="0" anchor="ctr"/>
            <a:lstStyle/>
            <a:p>
              <a:endParaRPr lang="en-US" dirty="0"/>
            </a:p>
          </p:txBody>
        </p:sp>
        <p:sp>
          <p:nvSpPr>
            <p:cNvPr id="29" name="Freeform 28">
              <a:extLst>
                <a:ext uri="{FF2B5EF4-FFF2-40B4-BE49-F238E27FC236}">
                  <a16:creationId xmlns:a16="http://schemas.microsoft.com/office/drawing/2014/main" id="{B92AC3B1-BD04-7C41-AF8C-E292BE8AAAF4}"/>
                </a:ext>
              </a:extLst>
            </p:cNvPr>
            <p:cNvSpPr/>
            <p:nvPr/>
          </p:nvSpPr>
          <p:spPr>
            <a:xfrm>
              <a:off x="6755427" y="4513902"/>
              <a:ext cx="1189662" cy="1302556"/>
            </a:xfrm>
            <a:custGeom>
              <a:avLst/>
              <a:gdLst>
                <a:gd name="connsiteX0" fmla="*/ 594831 w 1189662"/>
                <a:gd name="connsiteY0" fmla="*/ 0 h 1302556"/>
                <a:gd name="connsiteX1" fmla="*/ 919442 w 1189662"/>
                <a:gd name="connsiteY1" fmla="*/ 186906 h 1302556"/>
                <a:gd name="connsiteX2" fmla="*/ 853479 w 1189662"/>
                <a:gd name="connsiteY2" fmla="*/ 225098 h 1302556"/>
                <a:gd name="connsiteX3" fmla="*/ 528867 w 1189662"/>
                <a:gd name="connsiteY3" fmla="*/ 38191 h 1302556"/>
                <a:gd name="connsiteX4" fmla="*/ 594831 w 1189662"/>
                <a:gd name="connsiteY4" fmla="*/ 0 h 1302556"/>
                <a:gd name="connsiteX5" fmla="*/ 514402 w 1189662"/>
                <a:gd name="connsiteY5" fmla="*/ 46293 h 1302556"/>
                <a:gd name="connsiteX6" fmla="*/ 853479 w 1189662"/>
                <a:gd name="connsiteY6" fmla="*/ 241300 h 1302556"/>
                <a:gd name="connsiteX7" fmla="*/ 933908 w 1189662"/>
                <a:gd name="connsiteY7" fmla="*/ 195008 h 1302556"/>
                <a:gd name="connsiteX8" fmla="*/ 1189084 w 1189662"/>
                <a:gd name="connsiteY8" fmla="*/ 341986 h 1302556"/>
                <a:gd name="connsiteX9" fmla="*/ 1189084 w 1189662"/>
                <a:gd name="connsiteY9" fmla="*/ 942054 h 1302556"/>
                <a:gd name="connsiteX10" fmla="*/ 960525 w 1189662"/>
                <a:gd name="connsiteY10" fmla="*/ 810120 h 1302556"/>
                <a:gd name="connsiteX11" fmla="*/ 670053 w 1189662"/>
                <a:gd name="connsiteY11" fmla="*/ 977352 h 1302556"/>
                <a:gd name="connsiteX12" fmla="*/ 120934 w 1189662"/>
                <a:gd name="connsiteY12" fmla="*/ 661405 h 1302556"/>
                <a:gd name="connsiteX13" fmla="*/ 0 w 1189662"/>
                <a:gd name="connsiteY13" fmla="*/ 730844 h 1302556"/>
                <a:gd name="connsiteX14" fmla="*/ 0 w 1189662"/>
                <a:gd name="connsiteY14" fmla="*/ 341986 h 1302556"/>
                <a:gd name="connsiteX15" fmla="*/ 514402 w 1189662"/>
                <a:gd name="connsiteY15" fmla="*/ 46293 h 1302556"/>
                <a:gd name="connsiteX16" fmla="*/ 335027 w 1189662"/>
                <a:gd name="connsiteY16" fmla="*/ 634787 h 1302556"/>
                <a:gd name="connsiteX17" fmla="*/ 438023 w 1189662"/>
                <a:gd name="connsiteY17" fmla="*/ 575764 h 1302556"/>
                <a:gd name="connsiteX18" fmla="*/ 438023 w 1189662"/>
                <a:gd name="connsiteY18" fmla="*/ 457718 h 1302556"/>
                <a:gd name="connsiteX19" fmla="*/ 335027 w 1189662"/>
                <a:gd name="connsiteY19" fmla="*/ 398695 h 1302556"/>
                <a:gd name="connsiteX20" fmla="*/ 232031 w 1189662"/>
                <a:gd name="connsiteY20" fmla="*/ 457718 h 1302556"/>
                <a:gd name="connsiteX21" fmla="*/ 232031 w 1189662"/>
                <a:gd name="connsiteY21" fmla="*/ 575764 h 1302556"/>
                <a:gd name="connsiteX22" fmla="*/ 335027 w 1189662"/>
                <a:gd name="connsiteY22" fmla="*/ 634787 h 1302556"/>
                <a:gd name="connsiteX23" fmla="*/ 960525 w 1189662"/>
                <a:gd name="connsiteY23" fmla="*/ 829216 h 1302556"/>
                <a:gd name="connsiteX24" fmla="*/ 1189663 w 1189662"/>
                <a:gd name="connsiteY24" fmla="*/ 960571 h 1302556"/>
                <a:gd name="connsiteX25" fmla="*/ 1189663 w 1189662"/>
                <a:gd name="connsiteY25" fmla="*/ 1025380 h 1302556"/>
                <a:gd name="connsiteX26" fmla="*/ 707086 w 1189662"/>
                <a:gd name="connsiteY26" fmla="*/ 1302557 h 1302556"/>
                <a:gd name="connsiteX27" fmla="*/ 707086 w 1189662"/>
                <a:gd name="connsiteY27" fmla="*/ 997605 h 1302556"/>
                <a:gd name="connsiteX28" fmla="*/ 687412 w 1189662"/>
                <a:gd name="connsiteY28" fmla="*/ 986032 h 1302556"/>
                <a:gd name="connsiteX29" fmla="*/ 960525 w 1189662"/>
                <a:gd name="connsiteY29" fmla="*/ 829216 h 1302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189662" h="1302556">
                  <a:moveTo>
                    <a:pt x="594831" y="0"/>
                  </a:moveTo>
                  <a:lnTo>
                    <a:pt x="919442" y="186906"/>
                  </a:lnTo>
                  <a:lnTo>
                    <a:pt x="853479" y="225098"/>
                  </a:lnTo>
                  <a:lnTo>
                    <a:pt x="528867" y="38191"/>
                  </a:lnTo>
                  <a:lnTo>
                    <a:pt x="594831" y="0"/>
                  </a:lnTo>
                  <a:close/>
                  <a:moveTo>
                    <a:pt x="514402" y="46293"/>
                  </a:moveTo>
                  <a:lnTo>
                    <a:pt x="853479" y="241300"/>
                  </a:lnTo>
                  <a:lnTo>
                    <a:pt x="933908" y="195008"/>
                  </a:lnTo>
                  <a:lnTo>
                    <a:pt x="1189084" y="341986"/>
                  </a:lnTo>
                  <a:lnTo>
                    <a:pt x="1189084" y="942054"/>
                  </a:lnTo>
                  <a:lnTo>
                    <a:pt x="960525" y="810120"/>
                  </a:lnTo>
                  <a:lnTo>
                    <a:pt x="670053" y="977352"/>
                  </a:lnTo>
                  <a:lnTo>
                    <a:pt x="120934" y="661405"/>
                  </a:lnTo>
                  <a:lnTo>
                    <a:pt x="0" y="730844"/>
                  </a:lnTo>
                  <a:lnTo>
                    <a:pt x="0" y="341986"/>
                  </a:lnTo>
                  <a:lnTo>
                    <a:pt x="514402" y="46293"/>
                  </a:lnTo>
                  <a:close/>
                  <a:moveTo>
                    <a:pt x="335027" y="634787"/>
                  </a:moveTo>
                  <a:lnTo>
                    <a:pt x="438023" y="575764"/>
                  </a:lnTo>
                  <a:lnTo>
                    <a:pt x="438023" y="457718"/>
                  </a:lnTo>
                  <a:lnTo>
                    <a:pt x="335027" y="398695"/>
                  </a:lnTo>
                  <a:lnTo>
                    <a:pt x="232031" y="457718"/>
                  </a:lnTo>
                  <a:lnTo>
                    <a:pt x="232031" y="575764"/>
                  </a:lnTo>
                  <a:lnTo>
                    <a:pt x="335027" y="634787"/>
                  </a:lnTo>
                  <a:close/>
                  <a:moveTo>
                    <a:pt x="960525" y="829216"/>
                  </a:moveTo>
                  <a:lnTo>
                    <a:pt x="1189663" y="960571"/>
                  </a:lnTo>
                  <a:lnTo>
                    <a:pt x="1189663" y="1025380"/>
                  </a:lnTo>
                  <a:lnTo>
                    <a:pt x="707086" y="1302557"/>
                  </a:lnTo>
                  <a:lnTo>
                    <a:pt x="707086" y="997605"/>
                  </a:lnTo>
                  <a:lnTo>
                    <a:pt x="687412" y="986032"/>
                  </a:lnTo>
                  <a:lnTo>
                    <a:pt x="960525" y="829216"/>
                  </a:lnTo>
                  <a:close/>
                </a:path>
              </a:pathLst>
            </a:custGeom>
            <a:grpFill/>
            <a:ln w="5783" cap="flat">
              <a:noFill/>
              <a:prstDash val="solid"/>
              <a:miter/>
            </a:ln>
          </p:spPr>
          <p:txBody>
            <a:bodyPr rtlCol="0" anchor="ctr"/>
            <a:lstStyle/>
            <a:p>
              <a:endParaRPr lang="en-US" dirty="0"/>
            </a:p>
          </p:txBody>
        </p:sp>
        <p:sp>
          <p:nvSpPr>
            <p:cNvPr id="30" name="Freeform 29">
              <a:extLst>
                <a:ext uri="{FF2B5EF4-FFF2-40B4-BE49-F238E27FC236}">
                  <a16:creationId xmlns:a16="http://schemas.microsoft.com/office/drawing/2014/main" id="{C23D439A-DED2-2E45-AAE0-4E2D48EA48B2}"/>
                </a:ext>
              </a:extLst>
            </p:cNvPr>
            <p:cNvSpPr/>
            <p:nvPr/>
          </p:nvSpPr>
          <p:spPr>
            <a:xfrm>
              <a:off x="6482892" y="3025018"/>
              <a:ext cx="1099396" cy="1264365"/>
            </a:xfrm>
            <a:custGeom>
              <a:avLst/>
              <a:gdLst>
                <a:gd name="connsiteX0" fmla="*/ 549698 w 1099396"/>
                <a:gd name="connsiteY0" fmla="*/ 0 h 1264365"/>
                <a:gd name="connsiteX1" fmla="*/ 1099396 w 1099396"/>
                <a:gd name="connsiteY1" fmla="*/ 315947 h 1264365"/>
                <a:gd name="connsiteX2" fmla="*/ 1099396 w 1099396"/>
                <a:gd name="connsiteY2" fmla="*/ 947840 h 1264365"/>
                <a:gd name="connsiteX3" fmla="*/ 549698 w 1099396"/>
                <a:gd name="connsiteY3" fmla="*/ 1264366 h 1264365"/>
                <a:gd name="connsiteX4" fmla="*/ 0 w 1099396"/>
                <a:gd name="connsiteY4" fmla="*/ 947840 h 1264365"/>
                <a:gd name="connsiteX5" fmla="*/ 0 w 1099396"/>
                <a:gd name="connsiteY5" fmla="*/ 315947 h 126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9396" h="1264365">
                  <a:moveTo>
                    <a:pt x="549698" y="0"/>
                  </a:moveTo>
                  <a:lnTo>
                    <a:pt x="1099396" y="315947"/>
                  </a:lnTo>
                  <a:lnTo>
                    <a:pt x="1099396" y="947840"/>
                  </a:lnTo>
                  <a:lnTo>
                    <a:pt x="549698" y="1264366"/>
                  </a:lnTo>
                  <a:lnTo>
                    <a:pt x="0" y="947840"/>
                  </a:lnTo>
                  <a:lnTo>
                    <a:pt x="0" y="315947"/>
                  </a:lnTo>
                  <a:close/>
                </a:path>
              </a:pathLst>
            </a:custGeom>
            <a:grpFill/>
            <a:ln w="5783" cap="flat">
              <a:noFill/>
              <a:prstDash val="solid"/>
              <a:miter/>
            </a:ln>
          </p:spPr>
          <p:txBody>
            <a:bodyPr rtlCol="0" anchor="ctr"/>
            <a:lstStyle/>
            <a:p>
              <a:endParaRPr lang="en-US" dirty="0"/>
            </a:p>
          </p:txBody>
        </p:sp>
        <p:sp>
          <p:nvSpPr>
            <p:cNvPr id="31" name="Freeform 30">
              <a:extLst>
                <a:ext uri="{FF2B5EF4-FFF2-40B4-BE49-F238E27FC236}">
                  <a16:creationId xmlns:a16="http://schemas.microsoft.com/office/drawing/2014/main" id="{A0958125-F64B-9449-A6AD-DBE733907FB0}"/>
                </a:ext>
              </a:extLst>
            </p:cNvPr>
            <p:cNvSpPr/>
            <p:nvPr/>
          </p:nvSpPr>
          <p:spPr>
            <a:xfrm>
              <a:off x="10150825" y="2134464"/>
              <a:ext cx="1870709" cy="2048445"/>
            </a:xfrm>
            <a:custGeom>
              <a:avLst/>
              <a:gdLst>
                <a:gd name="connsiteX0" fmla="*/ 1079723 w 1870709"/>
                <a:gd name="connsiteY0" fmla="*/ 1551380 h 2048445"/>
                <a:gd name="connsiteX1" fmla="*/ 1110969 w 1870709"/>
                <a:gd name="connsiteY1" fmla="*/ 1569318 h 2048445"/>
                <a:gd name="connsiteX2" fmla="*/ 1110969 w 1870709"/>
                <a:gd name="connsiteY2" fmla="*/ 2048446 h 2048445"/>
                <a:gd name="connsiteX3" fmla="*/ 1870131 w 1870709"/>
                <a:gd name="connsiteY3" fmla="*/ 1612139 h 2048445"/>
                <a:gd name="connsiteX4" fmla="*/ 1870131 w 1870709"/>
                <a:gd name="connsiteY4" fmla="*/ 1510295 h 2048445"/>
                <a:gd name="connsiteX5" fmla="*/ 1510223 w 1870709"/>
                <a:gd name="connsiteY5" fmla="*/ 1303136 h 2048445"/>
                <a:gd name="connsiteX6" fmla="*/ 1079723 w 1870709"/>
                <a:gd name="connsiteY6" fmla="*/ 1551380 h 2048445"/>
                <a:gd name="connsiteX7" fmla="*/ 364537 w 1870709"/>
                <a:gd name="connsiteY7" fmla="*/ 905020 h 2048445"/>
                <a:gd name="connsiteX8" fmla="*/ 364537 w 1870709"/>
                <a:gd name="connsiteY8" fmla="*/ 719271 h 2048445"/>
                <a:gd name="connsiteX9" fmla="*/ 525974 w 1870709"/>
                <a:gd name="connsiteY9" fmla="*/ 626107 h 2048445"/>
                <a:gd name="connsiteX10" fmla="*/ 687412 w 1870709"/>
                <a:gd name="connsiteY10" fmla="*/ 719271 h 2048445"/>
                <a:gd name="connsiteX11" fmla="*/ 687412 w 1870709"/>
                <a:gd name="connsiteY11" fmla="*/ 905020 h 2048445"/>
                <a:gd name="connsiteX12" fmla="*/ 525974 w 1870709"/>
                <a:gd name="connsiteY12" fmla="*/ 998184 h 2048445"/>
                <a:gd name="connsiteX13" fmla="*/ 364537 w 1870709"/>
                <a:gd name="connsiteY13" fmla="*/ 905020 h 2048445"/>
                <a:gd name="connsiteX14" fmla="*/ 0 w 1870709"/>
                <a:gd name="connsiteY14" fmla="*/ 537572 h 2048445"/>
                <a:gd name="connsiteX15" fmla="*/ 0 w 1870709"/>
                <a:gd name="connsiteY15" fmla="*/ 1149213 h 2048445"/>
                <a:gd name="connsiteX16" fmla="*/ 190369 w 1870709"/>
                <a:gd name="connsiteY16" fmla="*/ 1039847 h 2048445"/>
                <a:gd name="connsiteX17" fmla="*/ 1054263 w 1870709"/>
                <a:gd name="connsiteY17" fmla="*/ 1536913 h 2048445"/>
                <a:gd name="connsiteX18" fmla="*/ 1510802 w 1870709"/>
                <a:gd name="connsiteY18" fmla="*/ 1274203 h 2048445"/>
                <a:gd name="connsiteX19" fmla="*/ 1870710 w 1870709"/>
                <a:gd name="connsiteY19" fmla="*/ 1481362 h 2048445"/>
                <a:gd name="connsiteX20" fmla="*/ 1870710 w 1870709"/>
                <a:gd name="connsiteY20" fmla="*/ 537572 h 2048445"/>
                <a:gd name="connsiteX21" fmla="*/ 1468562 w 1870709"/>
                <a:gd name="connsiteY21" fmla="*/ 306688 h 2048445"/>
                <a:gd name="connsiteX22" fmla="*/ 1341842 w 1870709"/>
                <a:gd name="connsiteY22" fmla="*/ 379599 h 2048445"/>
                <a:gd name="connsiteX23" fmla="*/ 808346 w 1870709"/>
                <a:gd name="connsiteY23" fmla="*/ 72911 h 2048445"/>
                <a:gd name="connsiteX24" fmla="*/ 0 w 1870709"/>
                <a:gd name="connsiteY24" fmla="*/ 537572 h 2048445"/>
                <a:gd name="connsiteX25" fmla="*/ 934487 w 1870709"/>
                <a:gd name="connsiteY25" fmla="*/ 0 h 2048445"/>
                <a:gd name="connsiteX26" fmla="*/ 830912 w 1870709"/>
                <a:gd name="connsiteY26" fmla="*/ 59602 h 2048445"/>
                <a:gd name="connsiteX27" fmla="*/ 1341263 w 1870709"/>
                <a:gd name="connsiteY27" fmla="*/ 352981 h 2048445"/>
                <a:gd name="connsiteX28" fmla="*/ 1445417 w 1870709"/>
                <a:gd name="connsiteY28" fmla="*/ 293379 h 2048445"/>
                <a:gd name="connsiteX29" fmla="*/ 934487 w 1870709"/>
                <a:gd name="connsiteY29" fmla="*/ 0 h 2048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70709" h="2048445">
                  <a:moveTo>
                    <a:pt x="1079723" y="1551380"/>
                  </a:moveTo>
                  <a:lnTo>
                    <a:pt x="1110969" y="1569318"/>
                  </a:lnTo>
                  <a:lnTo>
                    <a:pt x="1110969" y="2048446"/>
                  </a:lnTo>
                  <a:lnTo>
                    <a:pt x="1870131" y="1612139"/>
                  </a:lnTo>
                  <a:lnTo>
                    <a:pt x="1870131" y="1510295"/>
                  </a:lnTo>
                  <a:lnTo>
                    <a:pt x="1510223" y="1303136"/>
                  </a:lnTo>
                  <a:lnTo>
                    <a:pt x="1079723" y="1551380"/>
                  </a:lnTo>
                  <a:close/>
                  <a:moveTo>
                    <a:pt x="364537" y="905020"/>
                  </a:moveTo>
                  <a:lnTo>
                    <a:pt x="364537" y="719271"/>
                  </a:lnTo>
                  <a:lnTo>
                    <a:pt x="525974" y="626107"/>
                  </a:lnTo>
                  <a:lnTo>
                    <a:pt x="687412" y="719271"/>
                  </a:lnTo>
                  <a:lnTo>
                    <a:pt x="687412" y="905020"/>
                  </a:lnTo>
                  <a:lnTo>
                    <a:pt x="525974" y="998184"/>
                  </a:lnTo>
                  <a:lnTo>
                    <a:pt x="364537" y="905020"/>
                  </a:lnTo>
                  <a:close/>
                  <a:moveTo>
                    <a:pt x="0" y="537572"/>
                  </a:moveTo>
                  <a:lnTo>
                    <a:pt x="0" y="1149213"/>
                  </a:lnTo>
                  <a:lnTo>
                    <a:pt x="190369" y="1039847"/>
                  </a:lnTo>
                  <a:lnTo>
                    <a:pt x="1054263" y="1536913"/>
                  </a:lnTo>
                  <a:lnTo>
                    <a:pt x="1510802" y="1274203"/>
                  </a:lnTo>
                  <a:lnTo>
                    <a:pt x="1870710" y="1481362"/>
                  </a:lnTo>
                  <a:lnTo>
                    <a:pt x="1870710" y="537572"/>
                  </a:lnTo>
                  <a:lnTo>
                    <a:pt x="1468562" y="306688"/>
                  </a:lnTo>
                  <a:lnTo>
                    <a:pt x="1341842" y="379599"/>
                  </a:lnTo>
                  <a:lnTo>
                    <a:pt x="808346" y="72911"/>
                  </a:lnTo>
                  <a:lnTo>
                    <a:pt x="0" y="537572"/>
                  </a:lnTo>
                  <a:close/>
                  <a:moveTo>
                    <a:pt x="934487" y="0"/>
                  </a:moveTo>
                  <a:lnTo>
                    <a:pt x="830912" y="59602"/>
                  </a:lnTo>
                  <a:lnTo>
                    <a:pt x="1341263" y="352981"/>
                  </a:lnTo>
                  <a:lnTo>
                    <a:pt x="1445417" y="293379"/>
                  </a:lnTo>
                  <a:lnTo>
                    <a:pt x="934487" y="0"/>
                  </a:lnTo>
                  <a:close/>
                </a:path>
              </a:pathLst>
            </a:custGeom>
            <a:grpFill/>
            <a:ln w="5783" cap="flat">
              <a:noFill/>
              <a:prstDash val="solid"/>
              <a:miter/>
            </a:ln>
          </p:spPr>
          <p:txBody>
            <a:bodyPr rtlCol="0" anchor="ctr"/>
            <a:lstStyle/>
            <a:p>
              <a:endParaRPr lang="en-US" dirty="0"/>
            </a:p>
          </p:txBody>
        </p:sp>
        <p:sp>
          <p:nvSpPr>
            <p:cNvPr id="32" name="Freeform 31">
              <a:extLst>
                <a:ext uri="{FF2B5EF4-FFF2-40B4-BE49-F238E27FC236}">
                  <a16:creationId xmlns:a16="http://schemas.microsoft.com/office/drawing/2014/main" id="{A46ED11F-1314-A644-BC9D-F48F1247C12A}"/>
                </a:ext>
              </a:extLst>
            </p:cNvPr>
            <p:cNvSpPr/>
            <p:nvPr/>
          </p:nvSpPr>
          <p:spPr>
            <a:xfrm>
              <a:off x="9691393" y="4561931"/>
              <a:ext cx="633020" cy="727372"/>
            </a:xfrm>
            <a:custGeom>
              <a:avLst/>
              <a:gdLst>
                <a:gd name="connsiteX0" fmla="*/ 316510 w 633020"/>
                <a:gd name="connsiteY0" fmla="*/ 0 h 727372"/>
                <a:gd name="connsiteX1" fmla="*/ 0 w 633020"/>
                <a:gd name="connsiteY1" fmla="*/ 181698 h 727372"/>
                <a:gd name="connsiteX2" fmla="*/ 0 w 633020"/>
                <a:gd name="connsiteY2" fmla="*/ 545674 h 727372"/>
                <a:gd name="connsiteX3" fmla="*/ 316510 w 633020"/>
                <a:gd name="connsiteY3" fmla="*/ 727372 h 727372"/>
                <a:gd name="connsiteX4" fmla="*/ 633021 w 633020"/>
                <a:gd name="connsiteY4" fmla="*/ 545674 h 727372"/>
                <a:gd name="connsiteX5" fmla="*/ 633021 w 633020"/>
                <a:gd name="connsiteY5" fmla="*/ 181698 h 727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3020" h="727372">
                  <a:moveTo>
                    <a:pt x="316510" y="0"/>
                  </a:moveTo>
                  <a:lnTo>
                    <a:pt x="0" y="181698"/>
                  </a:lnTo>
                  <a:lnTo>
                    <a:pt x="0" y="545674"/>
                  </a:lnTo>
                  <a:lnTo>
                    <a:pt x="316510" y="727372"/>
                  </a:lnTo>
                  <a:lnTo>
                    <a:pt x="633021" y="545674"/>
                  </a:lnTo>
                  <a:lnTo>
                    <a:pt x="633021" y="181698"/>
                  </a:lnTo>
                  <a:close/>
                </a:path>
              </a:pathLst>
            </a:custGeom>
            <a:grpFill/>
            <a:ln w="5783" cap="flat">
              <a:noFill/>
              <a:prstDash val="solid"/>
              <a:miter/>
            </a:ln>
          </p:spPr>
          <p:txBody>
            <a:bodyPr rtlCol="0" anchor="ctr"/>
            <a:lstStyle/>
            <a:p>
              <a:endParaRPr lang="en-US" dirty="0"/>
            </a:p>
          </p:txBody>
        </p:sp>
        <p:sp>
          <p:nvSpPr>
            <p:cNvPr id="33" name="Freeform 32">
              <a:extLst>
                <a:ext uri="{FF2B5EF4-FFF2-40B4-BE49-F238E27FC236}">
                  <a16:creationId xmlns:a16="http://schemas.microsoft.com/office/drawing/2014/main" id="{2C312A5A-8113-DE49-8A09-6AA4E1545397}"/>
                </a:ext>
              </a:extLst>
            </p:cNvPr>
            <p:cNvSpPr/>
            <p:nvPr/>
          </p:nvSpPr>
          <p:spPr>
            <a:xfrm>
              <a:off x="8617255" y="2647155"/>
              <a:ext cx="1470876" cy="1690836"/>
            </a:xfrm>
            <a:custGeom>
              <a:avLst/>
              <a:gdLst>
                <a:gd name="connsiteX0" fmla="*/ 735439 w 1470876"/>
                <a:gd name="connsiteY0" fmla="*/ 0 h 1690836"/>
                <a:gd name="connsiteX1" fmla="*/ 1470877 w 1470876"/>
                <a:gd name="connsiteY1" fmla="*/ 422998 h 1690836"/>
                <a:gd name="connsiteX2" fmla="*/ 1470877 w 1470876"/>
                <a:gd name="connsiteY2" fmla="*/ 637680 h 1690836"/>
                <a:gd name="connsiteX3" fmla="*/ 902662 w 1470876"/>
                <a:gd name="connsiteY3" fmla="*/ 964621 h 1690836"/>
                <a:gd name="connsiteX4" fmla="*/ 902662 w 1470876"/>
                <a:gd name="connsiteY4" fmla="*/ 1594779 h 1690836"/>
                <a:gd name="connsiteX5" fmla="*/ 735439 w 1470876"/>
                <a:gd name="connsiteY5" fmla="*/ 1690836 h 1690836"/>
                <a:gd name="connsiteX6" fmla="*/ 0 w 1470876"/>
                <a:gd name="connsiteY6" fmla="*/ 1267838 h 1690836"/>
                <a:gd name="connsiteX7" fmla="*/ 0 w 1470876"/>
                <a:gd name="connsiteY7" fmla="*/ 422998 h 1690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0876" h="1690836">
                  <a:moveTo>
                    <a:pt x="735439" y="0"/>
                  </a:moveTo>
                  <a:lnTo>
                    <a:pt x="1470877" y="422998"/>
                  </a:lnTo>
                  <a:lnTo>
                    <a:pt x="1470877" y="637680"/>
                  </a:lnTo>
                  <a:lnTo>
                    <a:pt x="902662" y="964621"/>
                  </a:lnTo>
                  <a:lnTo>
                    <a:pt x="902662" y="1594779"/>
                  </a:lnTo>
                  <a:lnTo>
                    <a:pt x="735439" y="1690836"/>
                  </a:lnTo>
                  <a:lnTo>
                    <a:pt x="0" y="1267838"/>
                  </a:lnTo>
                  <a:lnTo>
                    <a:pt x="0" y="422998"/>
                  </a:lnTo>
                  <a:close/>
                </a:path>
              </a:pathLst>
            </a:custGeom>
            <a:grpFill/>
            <a:ln w="5783" cap="flat">
              <a:noFill/>
              <a:prstDash val="solid"/>
              <a:miter/>
            </a:ln>
          </p:spPr>
          <p:txBody>
            <a:bodyPr rtlCol="0" anchor="ctr"/>
            <a:lstStyle/>
            <a:p>
              <a:endParaRPr lang="en-US" dirty="0"/>
            </a:p>
          </p:txBody>
        </p:sp>
      </p:grpSp>
      <p:pic>
        <p:nvPicPr>
          <p:cNvPr id="9" name="Google Shape;134;p4">
            <a:extLst>
              <a:ext uri="{FF2B5EF4-FFF2-40B4-BE49-F238E27FC236}">
                <a16:creationId xmlns:a16="http://schemas.microsoft.com/office/drawing/2014/main" id="{784D31E4-E9E8-7146-B0F4-7558AF5CA5B1}"/>
              </a:ext>
            </a:extLst>
          </p:cNvPr>
          <p:cNvPicPr preferRelativeResize="0"/>
          <p:nvPr userDrawn="1"/>
        </p:nvPicPr>
        <p:blipFill rotWithShape="1">
          <a:blip r:embed="rId2">
            <a:alphaModFix/>
          </a:blip>
          <a:srcRect t="30967" b="22662"/>
          <a:stretch/>
        </p:blipFill>
        <p:spPr>
          <a:xfrm>
            <a:off x="-1" y="6187891"/>
            <a:ext cx="1445132" cy="670109"/>
          </a:xfrm>
          <a:prstGeom prst="rect">
            <a:avLst/>
          </a:prstGeom>
          <a:noFill/>
          <a:ln>
            <a:noFill/>
          </a:ln>
        </p:spPr>
      </p:pic>
      <p:cxnSp>
        <p:nvCxnSpPr>
          <p:cNvPr id="3" name="Straight Connector 2">
            <a:extLst>
              <a:ext uri="{FF2B5EF4-FFF2-40B4-BE49-F238E27FC236}">
                <a16:creationId xmlns:a16="http://schemas.microsoft.com/office/drawing/2014/main" id="{6561D525-C202-4649-B38F-740B88D82F1A}"/>
              </a:ext>
            </a:extLst>
          </p:cNvPr>
          <p:cNvCxnSpPr>
            <a:cxnSpLocks/>
          </p:cNvCxnSpPr>
          <p:nvPr userDrawn="1"/>
        </p:nvCxnSpPr>
        <p:spPr>
          <a:xfrm>
            <a:off x="-444500" y="5943600"/>
            <a:ext cx="12636500" cy="0"/>
          </a:xfrm>
          <a:prstGeom prst="line">
            <a:avLst/>
          </a:prstGeom>
          <a:ln w="12700">
            <a:noFill/>
          </a:ln>
        </p:spPr>
        <p:style>
          <a:lnRef idx="1">
            <a:schemeClr val="accent1"/>
          </a:lnRef>
          <a:fillRef idx="0">
            <a:schemeClr val="accent1"/>
          </a:fillRef>
          <a:effectRef idx="0">
            <a:schemeClr val="accent1"/>
          </a:effectRef>
          <a:fontRef idx="minor">
            <a:schemeClr val="tx1"/>
          </a:fontRef>
        </p:style>
      </p:cxnSp>
      <p:pic>
        <p:nvPicPr>
          <p:cNvPr id="16" name="Picture 15" descr="A picture containing text, tableware, clipart, dishware&#10;&#10;Description automatically generated">
            <a:extLst>
              <a:ext uri="{FF2B5EF4-FFF2-40B4-BE49-F238E27FC236}">
                <a16:creationId xmlns:a16="http://schemas.microsoft.com/office/drawing/2014/main" id="{6C046911-2B72-FA43-A221-BEDB0C8C935A}"/>
              </a:ext>
            </a:extLst>
          </p:cNvPr>
          <p:cNvPicPr>
            <a:picLocks noChangeAspect="1"/>
          </p:cNvPicPr>
          <p:nvPr userDrawn="1"/>
        </p:nvPicPr>
        <p:blipFill>
          <a:blip r:embed="rId3"/>
          <a:stretch>
            <a:fillRect/>
          </a:stretch>
        </p:blipFill>
        <p:spPr>
          <a:xfrm>
            <a:off x="1689742" y="6267853"/>
            <a:ext cx="1123199" cy="383760"/>
          </a:xfrm>
          <a:prstGeom prst="rect">
            <a:avLst/>
          </a:prstGeom>
        </p:spPr>
      </p:pic>
      <p:sp>
        <p:nvSpPr>
          <p:cNvPr id="34" name="Google Shape;108;p1">
            <a:extLst>
              <a:ext uri="{FF2B5EF4-FFF2-40B4-BE49-F238E27FC236}">
                <a16:creationId xmlns:a16="http://schemas.microsoft.com/office/drawing/2014/main" id="{ACAEC8FE-E4ED-7546-92C0-BEA3AC101A0A}"/>
              </a:ext>
            </a:extLst>
          </p:cNvPr>
          <p:cNvSpPr txBox="1"/>
          <p:nvPr userDrawn="1"/>
        </p:nvSpPr>
        <p:spPr>
          <a:xfrm>
            <a:off x="8281321" y="6274083"/>
            <a:ext cx="3193700" cy="36930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200" b="1" i="0" dirty="0" err="1">
                <a:solidFill>
                  <a:schemeClr val="bg1"/>
                </a:solidFill>
                <a:latin typeface="Oswald" pitchFamily="2" charset="77"/>
                <a:ea typeface="Oswald"/>
                <a:cs typeface="Oswald"/>
                <a:sym typeface="Oswald"/>
              </a:rPr>
              <a:t>jointheexchange</a:t>
            </a:r>
            <a:r>
              <a:rPr lang="en-GB" sz="1200" dirty="0" err="1">
                <a:solidFill>
                  <a:schemeClr val="bg1"/>
                </a:solidFill>
                <a:latin typeface="Oswald" pitchFamily="2" charset="77"/>
                <a:ea typeface="Oswald"/>
                <a:cs typeface="Oswald"/>
                <a:sym typeface="Oswald"/>
              </a:rPr>
              <a:t>.co.uk</a:t>
            </a:r>
            <a:endParaRPr lang="en-GB" sz="1200" dirty="0">
              <a:solidFill>
                <a:schemeClr val="bg1"/>
              </a:solidFill>
              <a:latin typeface="Oswald" pitchFamily="2" charset="77"/>
              <a:ea typeface="Oswald"/>
              <a:cs typeface="Oswald"/>
              <a:sym typeface="Oswald"/>
            </a:endParaRPr>
          </a:p>
        </p:txBody>
      </p:sp>
      <p:sp>
        <p:nvSpPr>
          <p:cNvPr id="35" name="Google Shape;108;p1">
            <a:extLst>
              <a:ext uri="{FF2B5EF4-FFF2-40B4-BE49-F238E27FC236}">
                <a16:creationId xmlns:a16="http://schemas.microsoft.com/office/drawing/2014/main" id="{9029B805-523B-2D47-ADCF-5DABABEAFDB3}"/>
              </a:ext>
            </a:extLst>
          </p:cNvPr>
          <p:cNvSpPr txBox="1"/>
          <p:nvPr userDrawn="1"/>
        </p:nvSpPr>
        <p:spPr>
          <a:xfrm>
            <a:off x="10226850" y="6274083"/>
            <a:ext cx="3193700" cy="36930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200" b="1" i="0" dirty="0" err="1">
                <a:solidFill>
                  <a:schemeClr val="bg1"/>
                </a:solidFill>
                <a:latin typeface="Oswald" pitchFamily="2" charset="77"/>
                <a:ea typeface="Oswald"/>
                <a:cs typeface="Oswald"/>
                <a:sym typeface="Oswald"/>
              </a:rPr>
              <a:t>drugscience</a:t>
            </a:r>
            <a:r>
              <a:rPr lang="en-GB" sz="1200" b="0" i="0" dirty="0" err="1">
                <a:solidFill>
                  <a:schemeClr val="bg1"/>
                </a:solidFill>
                <a:latin typeface="Oswald" pitchFamily="2" charset="77"/>
                <a:ea typeface="Oswald"/>
                <a:cs typeface="Oswald"/>
                <a:sym typeface="Oswald"/>
              </a:rPr>
              <a:t>.org.uk</a:t>
            </a:r>
            <a:endParaRPr lang="en-GB" sz="1200" b="0" i="0" dirty="0">
              <a:solidFill>
                <a:schemeClr val="bg1"/>
              </a:solidFill>
              <a:latin typeface="Oswald" pitchFamily="2" charset="77"/>
              <a:ea typeface="Oswald"/>
              <a:cs typeface="Oswald"/>
              <a:sym typeface="Oswald"/>
            </a:endParaRPr>
          </a:p>
        </p:txBody>
      </p:sp>
    </p:spTree>
    <p:extLst>
      <p:ext uri="{BB962C8B-B14F-4D97-AF65-F5344CB8AC3E}">
        <p14:creationId xmlns:p14="http://schemas.microsoft.com/office/powerpoint/2010/main" val="47130992"/>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preserve="1" userDrawn="1">
  <p:cSld name="1_Title Slide">
    <p:spTree>
      <p:nvGrpSpPr>
        <p:cNvPr id="1" name="Shape 15"/>
        <p:cNvGrpSpPr/>
        <p:nvPr/>
      </p:nvGrpSpPr>
      <p:grpSpPr>
        <a:xfrm>
          <a:off x="0" y="0"/>
          <a:ext cx="0" cy="0"/>
          <a:chOff x="0" y="0"/>
          <a:chExt cx="0" cy="0"/>
        </a:xfrm>
      </p:grpSpPr>
      <p:sp>
        <p:nvSpPr>
          <p:cNvPr id="14" name="Rectangle 13">
            <a:extLst>
              <a:ext uri="{FF2B5EF4-FFF2-40B4-BE49-F238E27FC236}">
                <a16:creationId xmlns:a16="http://schemas.microsoft.com/office/drawing/2014/main" id="{B59BC184-98F9-3942-8B97-96650D65DBE2}"/>
              </a:ext>
            </a:extLst>
          </p:cNvPr>
          <p:cNvSpPr/>
          <p:nvPr userDrawn="1"/>
        </p:nvSpPr>
        <p:spPr>
          <a:xfrm>
            <a:off x="0" y="5943600"/>
            <a:ext cx="12192000" cy="914400"/>
          </a:xfrm>
          <a:prstGeom prst="rect">
            <a:avLst/>
          </a:prstGeom>
          <a:solidFill>
            <a:srgbClr val="F2F2F2">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Graphic 28">
            <a:extLst>
              <a:ext uri="{FF2B5EF4-FFF2-40B4-BE49-F238E27FC236}">
                <a16:creationId xmlns:a16="http://schemas.microsoft.com/office/drawing/2014/main" id="{2894BC47-4B39-7C4F-9D83-D8E9398B0F6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686537" y="6274083"/>
            <a:ext cx="1134878" cy="378293"/>
          </a:xfrm>
          <a:prstGeom prst="rect">
            <a:avLst/>
          </a:prstGeom>
        </p:spPr>
      </p:pic>
      <p:pic>
        <p:nvPicPr>
          <p:cNvPr id="30" name="Google Shape;134;p4">
            <a:extLst>
              <a:ext uri="{FF2B5EF4-FFF2-40B4-BE49-F238E27FC236}">
                <a16:creationId xmlns:a16="http://schemas.microsoft.com/office/drawing/2014/main" id="{8AA06982-4603-4D4F-AE61-368F26DE6E6E}"/>
              </a:ext>
            </a:extLst>
          </p:cNvPr>
          <p:cNvPicPr preferRelativeResize="0"/>
          <p:nvPr userDrawn="1"/>
        </p:nvPicPr>
        <p:blipFill rotWithShape="1">
          <a:blip r:embed="rId4">
            <a:alphaModFix/>
          </a:blip>
          <a:srcRect t="30967" b="22662"/>
          <a:stretch/>
        </p:blipFill>
        <p:spPr>
          <a:xfrm>
            <a:off x="-1" y="6187891"/>
            <a:ext cx="1445132" cy="670109"/>
          </a:xfrm>
          <a:prstGeom prst="rect">
            <a:avLst/>
          </a:prstGeom>
          <a:noFill/>
          <a:ln>
            <a:noFill/>
          </a:ln>
        </p:spPr>
      </p:pic>
      <p:grpSp>
        <p:nvGrpSpPr>
          <p:cNvPr id="15" name="Graphic 2">
            <a:extLst>
              <a:ext uri="{FF2B5EF4-FFF2-40B4-BE49-F238E27FC236}">
                <a16:creationId xmlns:a16="http://schemas.microsoft.com/office/drawing/2014/main" id="{AA98FC7C-FCF4-1E49-A671-9A3710B736BC}"/>
              </a:ext>
            </a:extLst>
          </p:cNvPr>
          <p:cNvGrpSpPr/>
          <p:nvPr userDrawn="1"/>
        </p:nvGrpSpPr>
        <p:grpSpPr>
          <a:xfrm>
            <a:off x="4666374" y="1025719"/>
            <a:ext cx="7659851" cy="4673591"/>
            <a:chOff x="5681490" y="2134464"/>
            <a:chExt cx="6340044" cy="3868322"/>
          </a:xfrm>
          <a:solidFill>
            <a:srgbClr val="FF61FA">
              <a:alpha val="9804"/>
            </a:srgbClr>
          </a:solidFill>
        </p:grpSpPr>
        <p:sp>
          <p:nvSpPr>
            <p:cNvPr id="16" name="Freeform 15">
              <a:extLst>
                <a:ext uri="{FF2B5EF4-FFF2-40B4-BE49-F238E27FC236}">
                  <a16:creationId xmlns:a16="http://schemas.microsoft.com/office/drawing/2014/main" id="{4E8E5E6F-3CA2-4849-923E-3DD7D1D3BADB}"/>
                </a:ext>
              </a:extLst>
            </p:cNvPr>
            <p:cNvSpPr/>
            <p:nvPr/>
          </p:nvSpPr>
          <p:spPr>
            <a:xfrm>
              <a:off x="7071937" y="3520348"/>
              <a:ext cx="1073936" cy="1234854"/>
            </a:xfrm>
            <a:custGeom>
              <a:avLst/>
              <a:gdLst>
                <a:gd name="connsiteX0" fmla="*/ 536968 w 1073936"/>
                <a:gd name="connsiteY0" fmla="*/ 0 h 1234854"/>
                <a:gd name="connsiteX1" fmla="*/ 1073937 w 1073936"/>
                <a:gd name="connsiteY1" fmla="*/ 308424 h 1234854"/>
                <a:gd name="connsiteX2" fmla="*/ 1073937 w 1073936"/>
                <a:gd name="connsiteY2" fmla="*/ 925851 h 1234854"/>
                <a:gd name="connsiteX3" fmla="*/ 617398 w 1073936"/>
                <a:gd name="connsiteY3" fmla="*/ 1188562 h 1234854"/>
                <a:gd name="connsiteX4" fmla="*/ 536968 w 1073936"/>
                <a:gd name="connsiteY4" fmla="*/ 1234854 h 1234854"/>
                <a:gd name="connsiteX5" fmla="*/ 197891 w 1073936"/>
                <a:gd name="connsiteY5" fmla="*/ 1039847 h 1234854"/>
                <a:gd name="connsiteX6" fmla="*/ 0 w 1073936"/>
                <a:gd name="connsiteY6" fmla="*/ 925851 h 1234854"/>
                <a:gd name="connsiteX7" fmla="*/ 0 w 1073936"/>
                <a:gd name="connsiteY7" fmla="*/ 309003 h 1234854"/>
                <a:gd name="connsiteX8" fmla="*/ 536968 w 1073936"/>
                <a:gd name="connsiteY8" fmla="*/ 0 h 1234854"/>
                <a:gd name="connsiteX9" fmla="*/ 602932 w 1073936"/>
                <a:gd name="connsiteY9" fmla="*/ 1180460 h 1234854"/>
                <a:gd name="connsiteX10" fmla="*/ 1059471 w 1073936"/>
                <a:gd name="connsiteY10" fmla="*/ 917750 h 1234854"/>
                <a:gd name="connsiteX11" fmla="*/ 1059471 w 1073936"/>
                <a:gd name="connsiteY11" fmla="*/ 317104 h 1234854"/>
                <a:gd name="connsiteX12" fmla="*/ 536968 w 1073936"/>
                <a:gd name="connsiteY12" fmla="*/ 16781 h 1234854"/>
                <a:gd name="connsiteX13" fmla="*/ 14466 w 1073936"/>
                <a:gd name="connsiteY13" fmla="*/ 317104 h 1234854"/>
                <a:gd name="connsiteX14" fmla="*/ 14466 w 1073936"/>
                <a:gd name="connsiteY14" fmla="*/ 917750 h 1234854"/>
                <a:gd name="connsiteX15" fmla="*/ 212357 w 1073936"/>
                <a:gd name="connsiteY15" fmla="*/ 1031746 h 1234854"/>
                <a:gd name="connsiteX16" fmla="*/ 536968 w 1073936"/>
                <a:gd name="connsiteY16" fmla="*/ 1218652 h 1234854"/>
                <a:gd name="connsiteX17" fmla="*/ 602932 w 1073936"/>
                <a:gd name="connsiteY17" fmla="*/ 1180460 h 1234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73936" h="1234854">
                  <a:moveTo>
                    <a:pt x="536968" y="0"/>
                  </a:moveTo>
                  <a:lnTo>
                    <a:pt x="1073937" y="308424"/>
                  </a:lnTo>
                  <a:lnTo>
                    <a:pt x="1073937" y="925851"/>
                  </a:lnTo>
                  <a:lnTo>
                    <a:pt x="617398" y="1188562"/>
                  </a:lnTo>
                  <a:lnTo>
                    <a:pt x="536968" y="1234854"/>
                  </a:lnTo>
                  <a:lnTo>
                    <a:pt x="197891" y="1039847"/>
                  </a:lnTo>
                  <a:lnTo>
                    <a:pt x="0" y="925851"/>
                  </a:lnTo>
                  <a:lnTo>
                    <a:pt x="0" y="309003"/>
                  </a:lnTo>
                  <a:lnTo>
                    <a:pt x="536968" y="0"/>
                  </a:lnTo>
                  <a:close/>
                  <a:moveTo>
                    <a:pt x="602932" y="1180460"/>
                  </a:moveTo>
                  <a:lnTo>
                    <a:pt x="1059471" y="917750"/>
                  </a:lnTo>
                  <a:lnTo>
                    <a:pt x="1059471" y="317104"/>
                  </a:lnTo>
                  <a:lnTo>
                    <a:pt x="536968" y="16781"/>
                  </a:lnTo>
                  <a:lnTo>
                    <a:pt x="14466" y="317104"/>
                  </a:lnTo>
                  <a:lnTo>
                    <a:pt x="14466" y="917750"/>
                  </a:lnTo>
                  <a:lnTo>
                    <a:pt x="212357" y="1031746"/>
                  </a:lnTo>
                  <a:lnTo>
                    <a:pt x="536968" y="1218652"/>
                  </a:lnTo>
                  <a:lnTo>
                    <a:pt x="602932" y="1180460"/>
                  </a:lnTo>
                  <a:close/>
                </a:path>
              </a:pathLst>
            </a:custGeom>
            <a:grpFill/>
            <a:ln w="5783"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F3D41C20-6CFF-5746-8410-BC7543460AF9}"/>
                </a:ext>
              </a:extLst>
            </p:cNvPr>
            <p:cNvSpPr/>
            <p:nvPr/>
          </p:nvSpPr>
          <p:spPr>
            <a:xfrm>
              <a:off x="5681490" y="4860518"/>
              <a:ext cx="993507" cy="1142268"/>
            </a:xfrm>
            <a:custGeom>
              <a:avLst/>
              <a:gdLst>
                <a:gd name="connsiteX0" fmla="*/ 0 w 993507"/>
                <a:gd name="connsiteY0" fmla="*/ 285278 h 1142268"/>
                <a:gd name="connsiteX1" fmla="*/ 0 w 993507"/>
                <a:gd name="connsiteY1" fmla="*/ 856413 h 1142268"/>
                <a:gd name="connsiteX2" fmla="*/ 496464 w 993507"/>
                <a:gd name="connsiteY2" fmla="*/ 1142269 h 1142268"/>
                <a:gd name="connsiteX3" fmla="*/ 609297 w 993507"/>
                <a:gd name="connsiteY3" fmla="*/ 1077459 h 1142268"/>
                <a:gd name="connsiteX4" fmla="*/ 609297 w 993507"/>
                <a:gd name="connsiteY4" fmla="*/ 651568 h 1142268"/>
                <a:gd name="connsiteX5" fmla="*/ 993507 w 993507"/>
                <a:gd name="connsiteY5" fmla="*/ 430521 h 1142268"/>
                <a:gd name="connsiteX6" fmla="*/ 993507 w 993507"/>
                <a:gd name="connsiteY6" fmla="*/ 285278 h 1142268"/>
                <a:gd name="connsiteX7" fmla="*/ 496464 w 993507"/>
                <a:gd name="connsiteY7" fmla="*/ 0 h 1142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3507" h="1142268">
                  <a:moveTo>
                    <a:pt x="0" y="285278"/>
                  </a:moveTo>
                  <a:lnTo>
                    <a:pt x="0" y="856413"/>
                  </a:lnTo>
                  <a:lnTo>
                    <a:pt x="496464" y="1142269"/>
                  </a:lnTo>
                  <a:lnTo>
                    <a:pt x="609297" y="1077459"/>
                  </a:lnTo>
                  <a:lnTo>
                    <a:pt x="609297" y="651568"/>
                  </a:lnTo>
                  <a:lnTo>
                    <a:pt x="993507" y="430521"/>
                  </a:lnTo>
                  <a:lnTo>
                    <a:pt x="993507" y="285278"/>
                  </a:lnTo>
                  <a:lnTo>
                    <a:pt x="496464" y="0"/>
                  </a:lnTo>
                  <a:close/>
                </a:path>
              </a:pathLst>
            </a:custGeom>
            <a:grpFill/>
            <a:ln w="5783" cap="flat">
              <a:noFill/>
              <a:prstDash val="solid"/>
              <a:miter/>
            </a:ln>
          </p:spPr>
          <p:txBody>
            <a:bodyPr rtlCol="0" anchor="ctr"/>
            <a:lstStyle/>
            <a:p>
              <a:endParaRPr lang="en-US" dirty="0"/>
            </a:p>
          </p:txBody>
        </p:sp>
        <p:sp>
          <p:nvSpPr>
            <p:cNvPr id="26" name="Freeform 25">
              <a:extLst>
                <a:ext uri="{FF2B5EF4-FFF2-40B4-BE49-F238E27FC236}">
                  <a16:creationId xmlns:a16="http://schemas.microsoft.com/office/drawing/2014/main" id="{E890EF95-8BA3-C443-A2B2-C309ACB190F3}"/>
                </a:ext>
              </a:extLst>
            </p:cNvPr>
            <p:cNvSpPr/>
            <p:nvPr/>
          </p:nvSpPr>
          <p:spPr>
            <a:xfrm>
              <a:off x="6755427" y="4513902"/>
              <a:ext cx="1189662" cy="1302556"/>
            </a:xfrm>
            <a:custGeom>
              <a:avLst/>
              <a:gdLst>
                <a:gd name="connsiteX0" fmla="*/ 594831 w 1189662"/>
                <a:gd name="connsiteY0" fmla="*/ 0 h 1302556"/>
                <a:gd name="connsiteX1" fmla="*/ 919442 w 1189662"/>
                <a:gd name="connsiteY1" fmla="*/ 186906 h 1302556"/>
                <a:gd name="connsiteX2" fmla="*/ 853479 w 1189662"/>
                <a:gd name="connsiteY2" fmla="*/ 225098 h 1302556"/>
                <a:gd name="connsiteX3" fmla="*/ 528867 w 1189662"/>
                <a:gd name="connsiteY3" fmla="*/ 38191 h 1302556"/>
                <a:gd name="connsiteX4" fmla="*/ 594831 w 1189662"/>
                <a:gd name="connsiteY4" fmla="*/ 0 h 1302556"/>
                <a:gd name="connsiteX5" fmla="*/ 514402 w 1189662"/>
                <a:gd name="connsiteY5" fmla="*/ 46293 h 1302556"/>
                <a:gd name="connsiteX6" fmla="*/ 853479 w 1189662"/>
                <a:gd name="connsiteY6" fmla="*/ 241300 h 1302556"/>
                <a:gd name="connsiteX7" fmla="*/ 933908 w 1189662"/>
                <a:gd name="connsiteY7" fmla="*/ 195008 h 1302556"/>
                <a:gd name="connsiteX8" fmla="*/ 1189084 w 1189662"/>
                <a:gd name="connsiteY8" fmla="*/ 341986 h 1302556"/>
                <a:gd name="connsiteX9" fmla="*/ 1189084 w 1189662"/>
                <a:gd name="connsiteY9" fmla="*/ 942054 h 1302556"/>
                <a:gd name="connsiteX10" fmla="*/ 960525 w 1189662"/>
                <a:gd name="connsiteY10" fmla="*/ 810120 h 1302556"/>
                <a:gd name="connsiteX11" fmla="*/ 670053 w 1189662"/>
                <a:gd name="connsiteY11" fmla="*/ 977352 h 1302556"/>
                <a:gd name="connsiteX12" fmla="*/ 120934 w 1189662"/>
                <a:gd name="connsiteY12" fmla="*/ 661405 h 1302556"/>
                <a:gd name="connsiteX13" fmla="*/ 0 w 1189662"/>
                <a:gd name="connsiteY13" fmla="*/ 730844 h 1302556"/>
                <a:gd name="connsiteX14" fmla="*/ 0 w 1189662"/>
                <a:gd name="connsiteY14" fmla="*/ 341986 h 1302556"/>
                <a:gd name="connsiteX15" fmla="*/ 514402 w 1189662"/>
                <a:gd name="connsiteY15" fmla="*/ 46293 h 1302556"/>
                <a:gd name="connsiteX16" fmla="*/ 335027 w 1189662"/>
                <a:gd name="connsiteY16" fmla="*/ 634787 h 1302556"/>
                <a:gd name="connsiteX17" fmla="*/ 438023 w 1189662"/>
                <a:gd name="connsiteY17" fmla="*/ 575764 h 1302556"/>
                <a:gd name="connsiteX18" fmla="*/ 438023 w 1189662"/>
                <a:gd name="connsiteY18" fmla="*/ 457718 h 1302556"/>
                <a:gd name="connsiteX19" fmla="*/ 335027 w 1189662"/>
                <a:gd name="connsiteY19" fmla="*/ 398695 h 1302556"/>
                <a:gd name="connsiteX20" fmla="*/ 232031 w 1189662"/>
                <a:gd name="connsiteY20" fmla="*/ 457718 h 1302556"/>
                <a:gd name="connsiteX21" fmla="*/ 232031 w 1189662"/>
                <a:gd name="connsiteY21" fmla="*/ 575764 h 1302556"/>
                <a:gd name="connsiteX22" fmla="*/ 335027 w 1189662"/>
                <a:gd name="connsiteY22" fmla="*/ 634787 h 1302556"/>
                <a:gd name="connsiteX23" fmla="*/ 960525 w 1189662"/>
                <a:gd name="connsiteY23" fmla="*/ 829216 h 1302556"/>
                <a:gd name="connsiteX24" fmla="*/ 1189663 w 1189662"/>
                <a:gd name="connsiteY24" fmla="*/ 960571 h 1302556"/>
                <a:gd name="connsiteX25" fmla="*/ 1189663 w 1189662"/>
                <a:gd name="connsiteY25" fmla="*/ 1025380 h 1302556"/>
                <a:gd name="connsiteX26" fmla="*/ 707086 w 1189662"/>
                <a:gd name="connsiteY26" fmla="*/ 1302557 h 1302556"/>
                <a:gd name="connsiteX27" fmla="*/ 707086 w 1189662"/>
                <a:gd name="connsiteY27" fmla="*/ 997605 h 1302556"/>
                <a:gd name="connsiteX28" fmla="*/ 687412 w 1189662"/>
                <a:gd name="connsiteY28" fmla="*/ 986032 h 1302556"/>
                <a:gd name="connsiteX29" fmla="*/ 960525 w 1189662"/>
                <a:gd name="connsiteY29" fmla="*/ 829216 h 1302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189662" h="1302556">
                  <a:moveTo>
                    <a:pt x="594831" y="0"/>
                  </a:moveTo>
                  <a:lnTo>
                    <a:pt x="919442" y="186906"/>
                  </a:lnTo>
                  <a:lnTo>
                    <a:pt x="853479" y="225098"/>
                  </a:lnTo>
                  <a:lnTo>
                    <a:pt x="528867" y="38191"/>
                  </a:lnTo>
                  <a:lnTo>
                    <a:pt x="594831" y="0"/>
                  </a:lnTo>
                  <a:close/>
                  <a:moveTo>
                    <a:pt x="514402" y="46293"/>
                  </a:moveTo>
                  <a:lnTo>
                    <a:pt x="853479" y="241300"/>
                  </a:lnTo>
                  <a:lnTo>
                    <a:pt x="933908" y="195008"/>
                  </a:lnTo>
                  <a:lnTo>
                    <a:pt x="1189084" y="341986"/>
                  </a:lnTo>
                  <a:lnTo>
                    <a:pt x="1189084" y="942054"/>
                  </a:lnTo>
                  <a:lnTo>
                    <a:pt x="960525" y="810120"/>
                  </a:lnTo>
                  <a:lnTo>
                    <a:pt x="670053" y="977352"/>
                  </a:lnTo>
                  <a:lnTo>
                    <a:pt x="120934" y="661405"/>
                  </a:lnTo>
                  <a:lnTo>
                    <a:pt x="0" y="730844"/>
                  </a:lnTo>
                  <a:lnTo>
                    <a:pt x="0" y="341986"/>
                  </a:lnTo>
                  <a:lnTo>
                    <a:pt x="514402" y="46293"/>
                  </a:lnTo>
                  <a:close/>
                  <a:moveTo>
                    <a:pt x="335027" y="634787"/>
                  </a:moveTo>
                  <a:lnTo>
                    <a:pt x="438023" y="575764"/>
                  </a:lnTo>
                  <a:lnTo>
                    <a:pt x="438023" y="457718"/>
                  </a:lnTo>
                  <a:lnTo>
                    <a:pt x="335027" y="398695"/>
                  </a:lnTo>
                  <a:lnTo>
                    <a:pt x="232031" y="457718"/>
                  </a:lnTo>
                  <a:lnTo>
                    <a:pt x="232031" y="575764"/>
                  </a:lnTo>
                  <a:lnTo>
                    <a:pt x="335027" y="634787"/>
                  </a:lnTo>
                  <a:close/>
                  <a:moveTo>
                    <a:pt x="960525" y="829216"/>
                  </a:moveTo>
                  <a:lnTo>
                    <a:pt x="1189663" y="960571"/>
                  </a:lnTo>
                  <a:lnTo>
                    <a:pt x="1189663" y="1025380"/>
                  </a:lnTo>
                  <a:lnTo>
                    <a:pt x="707086" y="1302557"/>
                  </a:lnTo>
                  <a:lnTo>
                    <a:pt x="707086" y="997605"/>
                  </a:lnTo>
                  <a:lnTo>
                    <a:pt x="687412" y="986032"/>
                  </a:lnTo>
                  <a:lnTo>
                    <a:pt x="960525" y="829216"/>
                  </a:lnTo>
                  <a:close/>
                </a:path>
              </a:pathLst>
            </a:custGeom>
            <a:grpFill/>
            <a:ln w="5783" cap="flat">
              <a:noFill/>
              <a:prstDash val="solid"/>
              <a:miter/>
            </a:ln>
          </p:spPr>
          <p:txBody>
            <a:bodyPr rtlCol="0" anchor="ctr"/>
            <a:lstStyle/>
            <a:p>
              <a:endParaRPr lang="en-US" dirty="0"/>
            </a:p>
          </p:txBody>
        </p:sp>
        <p:sp>
          <p:nvSpPr>
            <p:cNvPr id="27" name="Freeform 26">
              <a:extLst>
                <a:ext uri="{FF2B5EF4-FFF2-40B4-BE49-F238E27FC236}">
                  <a16:creationId xmlns:a16="http://schemas.microsoft.com/office/drawing/2014/main" id="{7D8CE845-A325-F643-B7FE-E0CC6CC90F77}"/>
                </a:ext>
              </a:extLst>
            </p:cNvPr>
            <p:cNvSpPr/>
            <p:nvPr/>
          </p:nvSpPr>
          <p:spPr>
            <a:xfrm>
              <a:off x="6482892" y="3025018"/>
              <a:ext cx="1099396" cy="1264365"/>
            </a:xfrm>
            <a:custGeom>
              <a:avLst/>
              <a:gdLst>
                <a:gd name="connsiteX0" fmla="*/ 549698 w 1099396"/>
                <a:gd name="connsiteY0" fmla="*/ 0 h 1264365"/>
                <a:gd name="connsiteX1" fmla="*/ 1099396 w 1099396"/>
                <a:gd name="connsiteY1" fmla="*/ 315947 h 1264365"/>
                <a:gd name="connsiteX2" fmla="*/ 1099396 w 1099396"/>
                <a:gd name="connsiteY2" fmla="*/ 947840 h 1264365"/>
                <a:gd name="connsiteX3" fmla="*/ 549698 w 1099396"/>
                <a:gd name="connsiteY3" fmla="*/ 1264366 h 1264365"/>
                <a:gd name="connsiteX4" fmla="*/ 0 w 1099396"/>
                <a:gd name="connsiteY4" fmla="*/ 947840 h 1264365"/>
                <a:gd name="connsiteX5" fmla="*/ 0 w 1099396"/>
                <a:gd name="connsiteY5" fmla="*/ 315947 h 126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9396" h="1264365">
                  <a:moveTo>
                    <a:pt x="549698" y="0"/>
                  </a:moveTo>
                  <a:lnTo>
                    <a:pt x="1099396" y="315947"/>
                  </a:lnTo>
                  <a:lnTo>
                    <a:pt x="1099396" y="947840"/>
                  </a:lnTo>
                  <a:lnTo>
                    <a:pt x="549698" y="1264366"/>
                  </a:lnTo>
                  <a:lnTo>
                    <a:pt x="0" y="947840"/>
                  </a:lnTo>
                  <a:lnTo>
                    <a:pt x="0" y="315947"/>
                  </a:lnTo>
                  <a:close/>
                </a:path>
              </a:pathLst>
            </a:custGeom>
            <a:grpFill/>
            <a:ln w="5783" cap="flat">
              <a:noFill/>
              <a:prstDash val="solid"/>
              <a:miter/>
            </a:ln>
          </p:spPr>
          <p:txBody>
            <a:bodyPr rtlCol="0" anchor="ctr"/>
            <a:lstStyle/>
            <a:p>
              <a:endParaRPr lang="en-US" dirty="0"/>
            </a:p>
          </p:txBody>
        </p:sp>
        <p:sp>
          <p:nvSpPr>
            <p:cNvPr id="28" name="Freeform 27">
              <a:extLst>
                <a:ext uri="{FF2B5EF4-FFF2-40B4-BE49-F238E27FC236}">
                  <a16:creationId xmlns:a16="http://schemas.microsoft.com/office/drawing/2014/main" id="{49FF4DC0-1E93-9649-AA0E-54A16D63B8DB}"/>
                </a:ext>
              </a:extLst>
            </p:cNvPr>
            <p:cNvSpPr/>
            <p:nvPr/>
          </p:nvSpPr>
          <p:spPr>
            <a:xfrm>
              <a:off x="10150825" y="2134464"/>
              <a:ext cx="1870709" cy="2048445"/>
            </a:xfrm>
            <a:custGeom>
              <a:avLst/>
              <a:gdLst>
                <a:gd name="connsiteX0" fmla="*/ 1079723 w 1870709"/>
                <a:gd name="connsiteY0" fmla="*/ 1551380 h 2048445"/>
                <a:gd name="connsiteX1" fmla="*/ 1110969 w 1870709"/>
                <a:gd name="connsiteY1" fmla="*/ 1569318 h 2048445"/>
                <a:gd name="connsiteX2" fmla="*/ 1110969 w 1870709"/>
                <a:gd name="connsiteY2" fmla="*/ 2048446 h 2048445"/>
                <a:gd name="connsiteX3" fmla="*/ 1870131 w 1870709"/>
                <a:gd name="connsiteY3" fmla="*/ 1612139 h 2048445"/>
                <a:gd name="connsiteX4" fmla="*/ 1870131 w 1870709"/>
                <a:gd name="connsiteY4" fmla="*/ 1510295 h 2048445"/>
                <a:gd name="connsiteX5" fmla="*/ 1510223 w 1870709"/>
                <a:gd name="connsiteY5" fmla="*/ 1303136 h 2048445"/>
                <a:gd name="connsiteX6" fmla="*/ 1079723 w 1870709"/>
                <a:gd name="connsiteY6" fmla="*/ 1551380 h 2048445"/>
                <a:gd name="connsiteX7" fmla="*/ 364537 w 1870709"/>
                <a:gd name="connsiteY7" fmla="*/ 905020 h 2048445"/>
                <a:gd name="connsiteX8" fmla="*/ 364537 w 1870709"/>
                <a:gd name="connsiteY8" fmla="*/ 719271 h 2048445"/>
                <a:gd name="connsiteX9" fmla="*/ 525974 w 1870709"/>
                <a:gd name="connsiteY9" fmla="*/ 626107 h 2048445"/>
                <a:gd name="connsiteX10" fmla="*/ 687412 w 1870709"/>
                <a:gd name="connsiteY10" fmla="*/ 719271 h 2048445"/>
                <a:gd name="connsiteX11" fmla="*/ 687412 w 1870709"/>
                <a:gd name="connsiteY11" fmla="*/ 905020 h 2048445"/>
                <a:gd name="connsiteX12" fmla="*/ 525974 w 1870709"/>
                <a:gd name="connsiteY12" fmla="*/ 998184 h 2048445"/>
                <a:gd name="connsiteX13" fmla="*/ 364537 w 1870709"/>
                <a:gd name="connsiteY13" fmla="*/ 905020 h 2048445"/>
                <a:gd name="connsiteX14" fmla="*/ 0 w 1870709"/>
                <a:gd name="connsiteY14" fmla="*/ 537572 h 2048445"/>
                <a:gd name="connsiteX15" fmla="*/ 0 w 1870709"/>
                <a:gd name="connsiteY15" fmla="*/ 1149213 h 2048445"/>
                <a:gd name="connsiteX16" fmla="*/ 190369 w 1870709"/>
                <a:gd name="connsiteY16" fmla="*/ 1039847 h 2048445"/>
                <a:gd name="connsiteX17" fmla="*/ 1054263 w 1870709"/>
                <a:gd name="connsiteY17" fmla="*/ 1536913 h 2048445"/>
                <a:gd name="connsiteX18" fmla="*/ 1510802 w 1870709"/>
                <a:gd name="connsiteY18" fmla="*/ 1274203 h 2048445"/>
                <a:gd name="connsiteX19" fmla="*/ 1870710 w 1870709"/>
                <a:gd name="connsiteY19" fmla="*/ 1481362 h 2048445"/>
                <a:gd name="connsiteX20" fmla="*/ 1870710 w 1870709"/>
                <a:gd name="connsiteY20" fmla="*/ 537572 h 2048445"/>
                <a:gd name="connsiteX21" fmla="*/ 1468562 w 1870709"/>
                <a:gd name="connsiteY21" fmla="*/ 306688 h 2048445"/>
                <a:gd name="connsiteX22" fmla="*/ 1341842 w 1870709"/>
                <a:gd name="connsiteY22" fmla="*/ 379599 h 2048445"/>
                <a:gd name="connsiteX23" fmla="*/ 808346 w 1870709"/>
                <a:gd name="connsiteY23" fmla="*/ 72911 h 2048445"/>
                <a:gd name="connsiteX24" fmla="*/ 0 w 1870709"/>
                <a:gd name="connsiteY24" fmla="*/ 537572 h 2048445"/>
                <a:gd name="connsiteX25" fmla="*/ 934487 w 1870709"/>
                <a:gd name="connsiteY25" fmla="*/ 0 h 2048445"/>
                <a:gd name="connsiteX26" fmla="*/ 830912 w 1870709"/>
                <a:gd name="connsiteY26" fmla="*/ 59602 h 2048445"/>
                <a:gd name="connsiteX27" fmla="*/ 1341263 w 1870709"/>
                <a:gd name="connsiteY27" fmla="*/ 352981 h 2048445"/>
                <a:gd name="connsiteX28" fmla="*/ 1445417 w 1870709"/>
                <a:gd name="connsiteY28" fmla="*/ 293379 h 2048445"/>
                <a:gd name="connsiteX29" fmla="*/ 934487 w 1870709"/>
                <a:gd name="connsiteY29" fmla="*/ 0 h 2048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70709" h="2048445">
                  <a:moveTo>
                    <a:pt x="1079723" y="1551380"/>
                  </a:moveTo>
                  <a:lnTo>
                    <a:pt x="1110969" y="1569318"/>
                  </a:lnTo>
                  <a:lnTo>
                    <a:pt x="1110969" y="2048446"/>
                  </a:lnTo>
                  <a:lnTo>
                    <a:pt x="1870131" y="1612139"/>
                  </a:lnTo>
                  <a:lnTo>
                    <a:pt x="1870131" y="1510295"/>
                  </a:lnTo>
                  <a:lnTo>
                    <a:pt x="1510223" y="1303136"/>
                  </a:lnTo>
                  <a:lnTo>
                    <a:pt x="1079723" y="1551380"/>
                  </a:lnTo>
                  <a:close/>
                  <a:moveTo>
                    <a:pt x="364537" y="905020"/>
                  </a:moveTo>
                  <a:lnTo>
                    <a:pt x="364537" y="719271"/>
                  </a:lnTo>
                  <a:lnTo>
                    <a:pt x="525974" y="626107"/>
                  </a:lnTo>
                  <a:lnTo>
                    <a:pt x="687412" y="719271"/>
                  </a:lnTo>
                  <a:lnTo>
                    <a:pt x="687412" y="905020"/>
                  </a:lnTo>
                  <a:lnTo>
                    <a:pt x="525974" y="998184"/>
                  </a:lnTo>
                  <a:lnTo>
                    <a:pt x="364537" y="905020"/>
                  </a:lnTo>
                  <a:close/>
                  <a:moveTo>
                    <a:pt x="0" y="537572"/>
                  </a:moveTo>
                  <a:lnTo>
                    <a:pt x="0" y="1149213"/>
                  </a:lnTo>
                  <a:lnTo>
                    <a:pt x="190369" y="1039847"/>
                  </a:lnTo>
                  <a:lnTo>
                    <a:pt x="1054263" y="1536913"/>
                  </a:lnTo>
                  <a:lnTo>
                    <a:pt x="1510802" y="1274203"/>
                  </a:lnTo>
                  <a:lnTo>
                    <a:pt x="1870710" y="1481362"/>
                  </a:lnTo>
                  <a:lnTo>
                    <a:pt x="1870710" y="537572"/>
                  </a:lnTo>
                  <a:lnTo>
                    <a:pt x="1468562" y="306688"/>
                  </a:lnTo>
                  <a:lnTo>
                    <a:pt x="1341842" y="379599"/>
                  </a:lnTo>
                  <a:lnTo>
                    <a:pt x="808346" y="72911"/>
                  </a:lnTo>
                  <a:lnTo>
                    <a:pt x="0" y="537572"/>
                  </a:lnTo>
                  <a:close/>
                  <a:moveTo>
                    <a:pt x="934487" y="0"/>
                  </a:moveTo>
                  <a:lnTo>
                    <a:pt x="830912" y="59602"/>
                  </a:lnTo>
                  <a:lnTo>
                    <a:pt x="1341263" y="352981"/>
                  </a:lnTo>
                  <a:lnTo>
                    <a:pt x="1445417" y="293379"/>
                  </a:lnTo>
                  <a:lnTo>
                    <a:pt x="934487" y="0"/>
                  </a:lnTo>
                  <a:close/>
                </a:path>
              </a:pathLst>
            </a:custGeom>
            <a:grpFill/>
            <a:ln w="5783" cap="flat">
              <a:noFill/>
              <a:prstDash val="solid"/>
              <a:miter/>
            </a:ln>
          </p:spPr>
          <p:txBody>
            <a:bodyPr rtlCol="0" anchor="ctr"/>
            <a:lstStyle/>
            <a:p>
              <a:endParaRPr lang="en-US" dirty="0"/>
            </a:p>
          </p:txBody>
        </p:sp>
        <p:sp>
          <p:nvSpPr>
            <p:cNvPr id="33" name="Freeform 32">
              <a:extLst>
                <a:ext uri="{FF2B5EF4-FFF2-40B4-BE49-F238E27FC236}">
                  <a16:creationId xmlns:a16="http://schemas.microsoft.com/office/drawing/2014/main" id="{CC2FAA59-E77D-CB4D-B55D-BB083A4CD5A7}"/>
                </a:ext>
              </a:extLst>
            </p:cNvPr>
            <p:cNvSpPr/>
            <p:nvPr/>
          </p:nvSpPr>
          <p:spPr>
            <a:xfrm>
              <a:off x="9691393" y="4561931"/>
              <a:ext cx="633020" cy="727372"/>
            </a:xfrm>
            <a:custGeom>
              <a:avLst/>
              <a:gdLst>
                <a:gd name="connsiteX0" fmla="*/ 316510 w 633020"/>
                <a:gd name="connsiteY0" fmla="*/ 0 h 727372"/>
                <a:gd name="connsiteX1" fmla="*/ 0 w 633020"/>
                <a:gd name="connsiteY1" fmla="*/ 181698 h 727372"/>
                <a:gd name="connsiteX2" fmla="*/ 0 w 633020"/>
                <a:gd name="connsiteY2" fmla="*/ 545674 h 727372"/>
                <a:gd name="connsiteX3" fmla="*/ 316510 w 633020"/>
                <a:gd name="connsiteY3" fmla="*/ 727372 h 727372"/>
                <a:gd name="connsiteX4" fmla="*/ 633021 w 633020"/>
                <a:gd name="connsiteY4" fmla="*/ 545674 h 727372"/>
                <a:gd name="connsiteX5" fmla="*/ 633021 w 633020"/>
                <a:gd name="connsiteY5" fmla="*/ 181698 h 727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3020" h="727372">
                  <a:moveTo>
                    <a:pt x="316510" y="0"/>
                  </a:moveTo>
                  <a:lnTo>
                    <a:pt x="0" y="181698"/>
                  </a:lnTo>
                  <a:lnTo>
                    <a:pt x="0" y="545674"/>
                  </a:lnTo>
                  <a:lnTo>
                    <a:pt x="316510" y="727372"/>
                  </a:lnTo>
                  <a:lnTo>
                    <a:pt x="633021" y="545674"/>
                  </a:lnTo>
                  <a:lnTo>
                    <a:pt x="633021" y="181698"/>
                  </a:lnTo>
                  <a:close/>
                </a:path>
              </a:pathLst>
            </a:custGeom>
            <a:grpFill/>
            <a:ln w="5783" cap="flat">
              <a:noFill/>
              <a:prstDash val="solid"/>
              <a:miter/>
            </a:ln>
          </p:spPr>
          <p:txBody>
            <a:bodyPr rtlCol="0" anchor="ctr"/>
            <a:lstStyle/>
            <a:p>
              <a:endParaRPr lang="en-US" dirty="0"/>
            </a:p>
          </p:txBody>
        </p:sp>
        <p:sp>
          <p:nvSpPr>
            <p:cNvPr id="34" name="Freeform 33">
              <a:extLst>
                <a:ext uri="{FF2B5EF4-FFF2-40B4-BE49-F238E27FC236}">
                  <a16:creationId xmlns:a16="http://schemas.microsoft.com/office/drawing/2014/main" id="{DD3E930D-712A-2E47-83F5-F1A29A02A10C}"/>
                </a:ext>
              </a:extLst>
            </p:cNvPr>
            <p:cNvSpPr/>
            <p:nvPr/>
          </p:nvSpPr>
          <p:spPr>
            <a:xfrm>
              <a:off x="8617255" y="2647155"/>
              <a:ext cx="1470876" cy="1690836"/>
            </a:xfrm>
            <a:custGeom>
              <a:avLst/>
              <a:gdLst>
                <a:gd name="connsiteX0" fmla="*/ 735439 w 1470876"/>
                <a:gd name="connsiteY0" fmla="*/ 0 h 1690836"/>
                <a:gd name="connsiteX1" fmla="*/ 1470877 w 1470876"/>
                <a:gd name="connsiteY1" fmla="*/ 422998 h 1690836"/>
                <a:gd name="connsiteX2" fmla="*/ 1470877 w 1470876"/>
                <a:gd name="connsiteY2" fmla="*/ 637680 h 1690836"/>
                <a:gd name="connsiteX3" fmla="*/ 902662 w 1470876"/>
                <a:gd name="connsiteY3" fmla="*/ 964621 h 1690836"/>
                <a:gd name="connsiteX4" fmla="*/ 902662 w 1470876"/>
                <a:gd name="connsiteY4" fmla="*/ 1594779 h 1690836"/>
                <a:gd name="connsiteX5" fmla="*/ 735439 w 1470876"/>
                <a:gd name="connsiteY5" fmla="*/ 1690836 h 1690836"/>
                <a:gd name="connsiteX6" fmla="*/ 0 w 1470876"/>
                <a:gd name="connsiteY6" fmla="*/ 1267838 h 1690836"/>
                <a:gd name="connsiteX7" fmla="*/ 0 w 1470876"/>
                <a:gd name="connsiteY7" fmla="*/ 422998 h 1690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0876" h="1690836">
                  <a:moveTo>
                    <a:pt x="735439" y="0"/>
                  </a:moveTo>
                  <a:lnTo>
                    <a:pt x="1470877" y="422998"/>
                  </a:lnTo>
                  <a:lnTo>
                    <a:pt x="1470877" y="637680"/>
                  </a:lnTo>
                  <a:lnTo>
                    <a:pt x="902662" y="964621"/>
                  </a:lnTo>
                  <a:lnTo>
                    <a:pt x="902662" y="1594779"/>
                  </a:lnTo>
                  <a:lnTo>
                    <a:pt x="735439" y="1690836"/>
                  </a:lnTo>
                  <a:lnTo>
                    <a:pt x="0" y="1267838"/>
                  </a:lnTo>
                  <a:lnTo>
                    <a:pt x="0" y="422998"/>
                  </a:lnTo>
                  <a:close/>
                </a:path>
              </a:pathLst>
            </a:custGeom>
            <a:grpFill/>
            <a:ln w="5783" cap="flat">
              <a:noFill/>
              <a:prstDash val="solid"/>
              <a:miter/>
            </a:ln>
          </p:spPr>
          <p:txBody>
            <a:bodyPr rtlCol="0" anchor="ctr"/>
            <a:lstStyle/>
            <a:p>
              <a:endParaRPr lang="en-US" dirty="0"/>
            </a:p>
          </p:txBody>
        </p:sp>
      </p:grpSp>
      <p:sp>
        <p:nvSpPr>
          <p:cNvPr id="35" name="Google Shape;108;p1">
            <a:extLst>
              <a:ext uri="{FF2B5EF4-FFF2-40B4-BE49-F238E27FC236}">
                <a16:creationId xmlns:a16="http://schemas.microsoft.com/office/drawing/2014/main" id="{4A3A8327-59CB-204D-B7A0-65D86C202F8D}"/>
              </a:ext>
            </a:extLst>
          </p:cNvPr>
          <p:cNvSpPr txBox="1"/>
          <p:nvPr userDrawn="1"/>
        </p:nvSpPr>
        <p:spPr>
          <a:xfrm>
            <a:off x="8281321" y="6274083"/>
            <a:ext cx="3193700" cy="36930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200" b="1" i="0" dirty="0" err="1">
                <a:solidFill>
                  <a:schemeClr val="tx1">
                    <a:lumMod val="75000"/>
                    <a:lumOff val="25000"/>
                  </a:schemeClr>
                </a:solidFill>
                <a:latin typeface="Oswald" pitchFamily="2" charset="77"/>
                <a:ea typeface="Oswald"/>
                <a:cs typeface="Oswald"/>
                <a:sym typeface="Oswald"/>
              </a:rPr>
              <a:t>jointheexchange</a:t>
            </a:r>
            <a:r>
              <a:rPr lang="en-GB" sz="1200" dirty="0" err="1">
                <a:solidFill>
                  <a:schemeClr val="tx1">
                    <a:lumMod val="75000"/>
                    <a:lumOff val="25000"/>
                  </a:schemeClr>
                </a:solidFill>
                <a:latin typeface="Oswald" pitchFamily="2" charset="77"/>
                <a:ea typeface="Oswald"/>
                <a:cs typeface="Oswald"/>
                <a:sym typeface="Oswald"/>
              </a:rPr>
              <a:t>.co.uk</a:t>
            </a:r>
            <a:endParaRPr lang="en-GB" sz="1200" dirty="0">
              <a:solidFill>
                <a:schemeClr val="tx1">
                  <a:lumMod val="75000"/>
                  <a:lumOff val="25000"/>
                </a:schemeClr>
              </a:solidFill>
              <a:latin typeface="Oswald" pitchFamily="2" charset="77"/>
              <a:ea typeface="Oswald"/>
              <a:cs typeface="Oswald"/>
              <a:sym typeface="Oswald"/>
            </a:endParaRPr>
          </a:p>
        </p:txBody>
      </p:sp>
      <p:sp>
        <p:nvSpPr>
          <p:cNvPr id="36" name="Google Shape;108;p1">
            <a:extLst>
              <a:ext uri="{FF2B5EF4-FFF2-40B4-BE49-F238E27FC236}">
                <a16:creationId xmlns:a16="http://schemas.microsoft.com/office/drawing/2014/main" id="{67C11927-1510-FA4B-A577-8E6D3912473C}"/>
              </a:ext>
            </a:extLst>
          </p:cNvPr>
          <p:cNvSpPr txBox="1"/>
          <p:nvPr userDrawn="1"/>
        </p:nvSpPr>
        <p:spPr>
          <a:xfrm>
            <a:off x="10226850" y="6274083"/>
            <a:ext cx="3193700" cy="36930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200" b="1" i="0" dirty="0" err="1">
                <a:solidFill>
                  <a:schemeClr val="tx1">
                    <a:lumMod val="75000"/>
                    <a:lumOff val="25000"/>
                  </a:schemeClr>
                </a:solidFill>
                <a:latin typeface="Oswald" pitchFamily="2" charset="77"/>
                <a:ea typeface="Oswald"/>
                <a:cs typeface="Oswald"/>
                <a:sym typeface="Oswald"/>
              </a:rPr>
              <a:t>drugscience</a:t>
            </a:r>
            <a:r>
              <a:rPr lang="en-GB" sz="1200" b="0" i="0" dirty="0" err="1">
                <a:solidFill>
                  <a:schemeClr val="tx1">
                    <a:lumMod val="75000"/>
                    <a:lumOff val="25000"/>
                  </a:schemeClr>
                </a:solidFill>
                <a:latin typeface="Oswald" pitchFamily="2" charset="77"/>
                <a:ea typeface="Oswald"/>
                <a:cs typeface="Oswald"/>
                <a:sym typeface="Oswald"/>
              </a:rPr>
              <a:t>.org.uk</a:t>
            </a:r>
            <a:endParaRPr lang="en-GB" sz="1200" b="0" i="0" dirty="0">
              <a:solidFill>
                <a:schemeClr val="tx1">
                  <a:lumMod val="75000"/>
                  <a:lumOff val="25000"/>
                </a:schemeClr>
              </a:solidFill>
              <a:latin typeface="Oswald" pitchFamily="2" charset="77"/>
              <a:ea typeface="Oswald"/>
              <a:cs typeface="Oswald"/>
              <a:sym typeface="Oswald"/>
            </a:endParaRPr>
          </a:p>
        </p:txBody>
      </p:sp>
    </p:spTree>
    <p:extLst>
      <p:ext uri="{BB962C8B-B14F-4D97-AF65-F5344CB8AC3E}">
        <p14:creationId xmlns:p14="http://schemas.microsoft.com/office/powerpoint/2010/main" val="4000280859"/>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lide" preserve="1" userDrawn="1">
  <p:cSld name="1_Title Slide">
    <p:spTree>
      <p:nvGrpSpPr>
        <p:cNvPr id="1" name="Shape 15"/>
        <p:cNvGrpSpPr/>
        <p:nvPr/>
      </p:nvGrpSpPr>
      <p:grpSpPr>
        <a:xfrm>
          <a:off x="0" y="0"/>
          <a:ext cx="0" cy="0"/>
          <a:chOff x="0" y="0"/>
          <a:chExt cx="0" cy="0"/>
        </a:xfrm>
      </p:grpSpPr>
      <p:grpSp>
        <p:nvGrpSpPr>
          <p:cNvPr id="10" name="Graphic 2">
            <a:extLst>
              <a:ext uri="{FF2B5EF4-FFF2-40B4-BE49-F238E27FC236}">
                <a16:creationId xmlns:a16="http://schemas.microsoft.com/office/drawing/2014/main" id="{71D7819B-8056-D947-B277-1CCE7F2064C7}"/>
              </a:ext>
            </a:extLst>
          </p:cNvPr>
          <p:cNvGrpSpPr/>
          <p:nvPr userDrawn="1"/>
        </p:nvGrpSpPr>
        <p:grpSpPr>
          <a:xfrm>
            <a:off x="4666374" y="1025719"/>
            <a:ext cx="7659851" cy="4673591"/>
            <a:chOff x="5681490" y="2134464"/>
            <a:chExt cx="6340044" cy="3868322"/>
          </a:xfrm>
          <a:solidFill>
            <a:srgbClr val="FF61FA">
              <a:alpha val="9804"/>
            </a:srgbClr>
          </a:solidFill>
        </p:grpSpPr>
        <p:sp>
          <p:nvSpPr>
            <p:cNvPr id="11" name="Freeform 10">
              <a:extLst>
                <a:ext uri="{FF2B5EF4-FFF2-40B4-BE49-F238E27FC236}">
                  <a16:creationId xmlns:a16="http://schemas.microsoft.com/office/drawing/2014/main" id="{1D59D2A1-53CB-3F4B-984B-EF3998A852F1}"/>
                </a:ext>
              </a:extLst>
            </p:cNvPr>
            <p:cNvSpPr/>
            <p:nvPr/>
          </p:nvSpPr>
          <p:spPr>
            <a:xfrm>
              <a:off x="7071937" y="3520348"/>
              <a:ext cx="1073936" cy="1234854"/>
            </a:xfrm>
            <a:custGeom>
              <a:avLst/>
              <a:gdLst>
                <a:gd name="connsiteX0" fmla="*/ 536968 w 1073936"/>
                <a:gd name="connsiteY0" fmla="*/ 0 h 1234854"/>
                <a:gd name="connsiteX1" fmla="*/ 1073937 w 1073936"/>
                <a:gd name="connsiteY1" fmla="*/ 308424 h 1234854"/>
                <a:gd name="connsiteX2" fmla="*/ 1073937 w 1073936"/>
                <a:gd name="connsiteY2" fmla="*/ 925851 h 1234854"/>
                <a:gd name="connsiteX3" fmla="*/ 617398 w 1073936"/>
                <a:gd name="connsiteY3" fmla="*/ 1188562 h 1234854"/>
                <a:gd name="connsiteX4" fmla="*/ 536968 w 1073936"/>
                <a:gd name="connsiteY4" fmla="*/ 1234854 h 1234854"/>
                <a:gd name="connsiteX5" fmla="*/ 197891 w 1073936"/>
                <a:gd name="connsiteY5" fmla="*/ 1039847 h 1234854"/>
                <a:gd name="connsiteX6" fmla="*/ 0 w 1073936"/>
                <a:gd name="connsiteY6" fmla="*/ 925851 h 1234854"/>
                <a:gd name="connsiteX7" fmla="*/ 0 w 1073936"/>
                <a:gd name="connsiteY7" fmla="*/ 309003 h 1234854"/>
                <a:gd name="connsiteX8" fmla="*/ 536968 w 1073936"/>
                <a:gd name="connsiteY8" fmla="*/ 0 h 1234854"/>
                <a:gd name="connsiteX9" fmla="*/ 602932 w 1073936"/>
                <a:gd name="connsiteY9" fmla="*/ 1180460 h 1234854"/>
                <a:gd name="connsiteX10" fmla="*/ 1059471 w 1073936"/>
                <a:gd name="connsiteY10" fmla="*/ 917750 h 1234854"/>
                <a:gd name="connsiteX11" fmla="*/ 1059471 w 1073936"/>
                <a:gd name="connsiteY11" fmla="*/ 317104 h 1234854"/>
                <a:gd name="connsiteX12" fmla="*/ 536968 w 1073936"/>
                <a:gd name="connsiteY12" fmla="*/ 16781 h 1234854"/>
                <a:gd name="connsiteX13" fmla="*/ 14466 w 1073936"/>
                <a:gd name="connsiteY13" fmla="*/ 317104 h 1234854"/>
                <a:gd name="connsiteX14" fmla="*/ 14466 w 1073936"/>
                <a:gd name="connsiteY14" fmla="*/ 917750 h 1234854"/>
                <a:gd name="connsiteX15" fmla="*/ 212357 w 1073936"/>
                <a:gd name="connsiteY15" fmla="*/ 1031746 h 1234854"/>
                <a:gd name="connsiteX16" fmla="*/ 536968 w 1073936"/>
                <a:gd name="connsiteY16" fmla="*/ 1218652 h 1234854"/>
                <a:gd name="connsiteX17" fmla="*/ 602932 w 1073936"/>
                <a:gd name="connsiteY17" fmla="*/ 1180460 h 1234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73936" h="1234854">
                  <a:moveTo>
                    <a:pt x="536968" y="0"/>
                  </a:moveTo>
                  <a:lnTo>
                    <a:pt x="1073937" y="308424"/>
                  </a:lnTo>
                  <a:lnTo>
                    <a:pt x="1073937" y="925851"/>
                  </a:lnTo>
                  <a:lnTo>
                    <a:pt x="617398" y="1188562"/>
                  </a:lnTo>
                  <a:lnTo>
                    <a:pt x="536968" y="1234854"/>
                  </a:lnTo>
                  <a:lnTo>
                    <a:pt x="197891" y="1039847"/>
                  </a:lnTo>
                  <a:lnTo>
                    <a:pt x="0" y="925851"/>
                  </a:lnTo>
                  <a:lnTo>
                    <a:pt x="0" y="309003"/>
                  </a:lnTo>
                  <a:lnTo>
                    <a:pt x="536968" y="0"/>
                  </a:lnTo>
                  <a:close/>
                  <a:moveTo>
                    <a:pt x="602932" y="1180460"/>
                  </a:moveTo>
                  <a:lnTo>
                    <a:pt x="1059471" y="917750"/>
                  </a:lnTo>
                  <a:lnTo>
                    <a:pt x="1059471" y="317104"/>
                  </a:lnTo>
                  <a:lnTo>
                    <a:pt x="536968" y="16781"/>
                  </a:lnTo>
                  <a:lnTo>
                    <a:pt x="14466" y="317104"/>
                  </a:lnTo>
                  <a:lnTo>
                    <a:pt x="14466" y="917750"/>
                  </a:lnTo>
                  <a:lnTo>
                    <a:pt x="212357" y="1031746"/>
                  </a:lnTo>
                  <a:lnTo>
                    <a:pt x="536968" y="1218652"/>
                  </a:lnTo>
                  <a:lnTo>
                    <a:pt x="602932" y="1180460"/>
                  </a:lnTo>
                  <a:close/>
                </a:path>
              </a:pathLst>
            </a:custGeom>
            <a:grpFill/>
            <a:ln w="5783"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31E1B74A-41F4-FD40-BBE6-2E8FA75B011D}"/>
                </a:ext>
              </a:extLst>
            </p:cNvPr>
            <p:cNvSpPr/>
            <p:nvPr/>
          </p:nvSpPr>
          <p:spPr>
            <a:xfrm>
              <a:off x="5681490" y="4860518"/>
              <a:ext cx="993507" cy="1142268"/>
            </a:xfrm>
            <a:custGeom>
              <a:avLst/>
              <a:gdLst>
                <a:gd name="connsiteX0" fmla="*/ 0 w 993507"/>
                <a:gd name="connsiteY0" fmla="*/ 285278 h 1142268"/>
                <a:gd name="connsiteX1" fmla="*/ 0 w 993507"/>
                <a:gd name="connsiteY1" fmla="*/ 856413 h 1142268"/>
                <a:gd name="connsiteX2" fmla="*/ 496464 w 993507"/>
                <a:gd name="connsiteY2" fmla="*/ 1142269 h 1142268"/>
                <a:gd name="connsiteX3" fmla="*/ 609297 w 993507"/>
                <a:gd name="connsiteY3" fmla="*/ 1077459 h 1142268"/>
                <a:gd name="connsiteX4" fmla="*/ 609297 w 993507"/>
                <a:gd name="connsiteY4" fmla="*/ 651568 h 1142268"/>
                <a:gd name="connsiteX5" fmla="*/ 993507 w 993507"/>
                <a:gd name="connsiteY5" fmla="*/ 430521 h 1142268"/>
                <a:gd name="connsiteX6" fmla="*/ 993507 w 993507"/>
                <a:gd name="connsiteY6" fmla="*/ 285278 h 1142268"/>
                <a:gd name="connsiteX7" fmla="*/ 496464 w 993507"/>
                <a:gd name="connsiteY7" fmla="*/ 0 h 1142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3507" h="1142268">
                  <a:moveTo>
                    <a:pt x="0" y="285278"/>
                  </a:moveTo>
                  <a:lnTo>
                    <a:pt x="0" y="856413"/>
                  </a:lnTo>
                  <a:lnTo>
                    <a:pt x="496464" y="1142269"/>
                  </a:lnTo>
                  <a:lnTo>
                    <a:pt x="609297" y="1077459"/>
                  </a:lnTo>
                  <a:lnTo>
                    <a:pt x="609297" y="651568"/>
                  </a:lnTo>
                  <a:lnTo>
                    <a:pt x="993507" y="430521"/>
                  </a:lnTo>
                  <a:lnTo>
                    <a:pt x="993507" y="285278"/>
                  </a:lnTo>
                  <a:lnTo>
                    <a:pt x="496464" y="0"/>
                  </a:lnTo>
                  <a:close/>
                </a:path>
              </a:pathLst>
            </a:custGeom>
            <a:grpFill/>
            <a:ln w="5783" cap="flat">
              <a:noFill/>
              <a:prstDash val="solid"/>
              <a:miter/>
            </a:ln>
          </p:spPr>
          <p:txBody>
            <a:bodyPr rtlCol="0" anchor="ctr"/>
            <a:lstStyle/>
            <a:p>
              <a:endParaRPr lang="en-US" dirty="0"/>
            </a:p>
          </p:txBody>
        </p:sp>
        <p:sp>
          <p:nvSpPr>
            <p:cNvPr id="13" name="Freeform 12">
              <a:extLst>
                <a:ext uri="{FF2B5EF4-FFF2-40B4-BE49-F238E27FC236}">
                  <a16:creationId xmlns:a16="http://schemas.microsoft.com/office/drawing/2014/main" id="{43F69755-8B27-5A48-B92A-EC4B6B11F639}"/>
                </a:ext>
              </a:extLst>
            </p:cNvPr>
            <p:cNvSpPr/>
            <p:nvPr/>
          </p:nvSpPr>
          <p:spPr>
            <a:xfrm>
              <a:off x="6755427" y="4513902"/>
              <a:ext cx="1189662" cy="1302556"/>
            </a:xfrm>
            <a:custGeom>
              <a:avLst/>
              <a:gdLst>
                <a:gd name="connsiteX0" fmla="*/ 594831 w 1189662"/>
                <a:gd name="connsiteY0" fmla="*/ 0 h 1302556"/>
                <a:gd name="connsiteX1" fmla="*/ 919442 w 1189662"/>
                <a:gd name="connsiteY1" fmla="*/ 186906 h 1302556"/>
                <a:gd name="connsiteX2" fmla="*/ 853479 w 1189662"/>
                <a:gd name="connsiteY2" fmla="*/ 225098 h 1302556"/>
                <a:gd name="connsiteX3" fmla="*/ 528867 w 1189662"/>
                <a:gd name="connsiteY3" fmla="*/ 38191 h 1302556"/>
                <a:gd name="connsiteX4" fmla="*/ 594831 w 1189662"/>
                <a:gd name="connsiteY4" fmla="*/ 0 h 1302556"/>
                <a:gd name="connsiteX5" fmla="*/ 514402 w 1189662"/>
                <a:gd name="connsiteY5" fmla="*/ 46293 h 1302556"/>
                <a:gd name="connsiteX6" fmla="*/ 853479 w 1189662"/>
                <a:gd name="connsiteY6" fmla="*/ 241300 h 1302556"/>
                <a:gd name="connsiteX7" fmla="*/ 933908 w 1189662"/>
                <a:gd name="connsiteY7" fmla="*/ 195008 h 1302556"/>
                <a:gd name="connsiteX8" fmla="*/ 1189084 w 1189662"/>
                <a:gd name="connsiteY8" fmla="*/ 341986 h 1302556"/>
                <a:gd name="connsiteX9" fmla="*/ 1189084 w 1189662"/>
                <a:gd name="connsiteY9" fmla="*/ 942054 h 1302556"/>
                <a:gd name="connsiteX10" fmla="*/ 960525 w 1189662"/>
                <a:gd name="connsiteY10" fmla="*/ 810120 h 1302556"/>
                <a:gd name="connsiteX11" fmla="*/ 670053 w 1189662"/>
                <a:gd name="connsiteY11" fmla="*/ 977352 h 1302556"/>
                <a:gd name="connsiteX12" fmla="*/ 120934 w 1189662"/>
                <a:gd name="connsiteY12" fmla="*/ 661405 h 1302556"/>
                <a:gd name="connsiteX13" fmla="*/ 0 w 1189662"/>
                <a:gd name="connsiteY13" fmla="*/ 730844 h 1302556"/>
                <a:gd name="connsiteX14" fmla="*/ 0 w 1189662"/>
                <a:gd name="connsiteY14" fmla="*/ 341986 h 1302556"/>
                <a:gd name="connsiteX15" fmla="*/ 514402 w 1189662"/>
                <a:gd name="connsiteY15" fmla="*/ 46293 h 1302556"/>
                <a:gd name="connsiteX16" fmla="*/ 335027 w 1189662"/>
                <a:gd name="connsiteY16" fmla="*/ 634787 h 1302556"/>
                <a:gd name="connsiteX17" fmla="*/ 438023 w 1189662"/>
                <a:gd name="connsiteY17" fmla="*/ 575764 h 1302556"/>
                <a:gd name="connsiteX18" fmla="*/ 438023 w 1189662"/>
                <a:gd name="connsiteY18" fmla="*/ 457718 h 1302556"/>
                <a:gd name="connsiteX19" fmla="*/ 335027 w 1189662"/>
                <a:gd name="connsiteY19" fmla="*/ 398695 h 1302556"/>
                <a:gd name="connsiteX20" fmla="*/ 232031 w 1189662"/>
                <a:gd name="connsiteY20" fmla="*/ 457718 h 1302556"/>
                <a:gd name="connsiteX21" fmla="*/ 232031 w 1189662"/>
                <a:gd name="connsiteY21" fmla="*/ 575764 h 1302556"/>
                <a:gd name="connsiteX22" fmla="*/ 335027 w 1189662"/>
                <a:gd name="connsiteY22" fmla="*/ 634787 h 1302556"/>
                <a:gd name="connsiteX23" fmla="*/ 960525 w 1189662"/>
                <a:gd name="connsiteY23" fmla="*/ 829216 h 1302556"/>
                <a:gd name="connsiteX24" fmla="*/ 1189663 w 1189662"/>
                <a:gd name="connsiteY24" fmla="*/ 960571 h 1302556"/>
                <a:gd name="connsiteX25" fmla="*/ 1189663 w 1189662"/>
                <a:gd name="connsiteY25" fmla="*/ 1025380 h 1302556"/>
                <a:gd name="connsiteX26" fmla="*/ 707086 w 1189662"/>
                <a:gd name="connsiteY26" fmla="*/ 1302557 h 1302556"/>
                <a:gd name="connsiteX27" fmla="*/ 707086 w 1189662"/>
                <a:gd name="connsiteY27" fmla="*/ 997605 h 1302556"/>
                <a:gd name="connsiteX28" fmla="*/ 687412 w 1189662"/>
                <a:gd name="connsiteY28" fmla="*/ 986032 h 1302556"/>
                <a:gd name="connsiteX29" fmla="*/ 960525 w 1189662"/>
                <a:gd name="connsiteY29" fmla="*/ 829216 h 1302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189662" h="1302556">
                  <a:moveTo>
                    <a:pt x="594831" y="0"/>
                  </a:moveTo>
                  <a:lnTo>
                    <a:pt x="919442" y="186906"/>
                  </a:lnTo>
                  <a:lnTo>
                    <a:pt x="853479" y="225098"/>
                  </a:lnTo>
                  <a:lnTo>
                    <a:pt x="528867" y="38191"/>
                  </a:lnTo>
                  <a:lnTo>
                    <a:pt x="594831" y="0"/>
                  </a:lnTo>
                  <a:close/>
                  <a:moveTo>
                    <a:pt x="514402" y="46293"/>
                  </a:moveTo>
                  <a:lnTo>
                    <a:pt x="853479" y="241300"/>
                  </a:lnTo>
                  <a:lnTo>
                    <a:pt x="933908" y="195008"/>
                  </a:lnTo>
                  <a:lnTo>
                    <a:pt x="1189084" y="341986"/>
                  </a:lnTo>
                  <a:lnTo>
                    <a:pt x="1189084" y="942054"/>
                  </a:lnTo>
                  <a:lnTo>
                    <a:pt x="960525" y="810120"/>
                  </a:lnTo>
                  <a:lnTo>
                    <a:pt x="670053" y="977352"/>
                  </a:lnTo>
                  <a:lnTo>
                    <a:pt x="120934" y="661405"/>
                  </a:lnTo>
                  <a:lnTo>
                    <a:pt x="0" y="730844"/>
                  </a:lnTo>
                  <a:lnTo>
                    <a:pt x="0" y="341986"/>
                  </a:lnTo>
                  <a:lnTo>
                    <a:pt x="514402" y="46293"/>
                  </a:lnTo>
                  <a:close/>
                  <a:moveTo>
                    <a:pt x="335027" y="634787"/>
                  </a:moveTo>
                  <a:lnTo>
                    <a:pt x="438023" y="575764"/>
                  </a:lnTo>
                  <a:lnTo>
                    <a:pt x="438023" y="457718"/>
                  </a:lnTo>
                  <a:lnTo>
                    <a:pt x="335027" y="398695"/>
                  </a:lnTo>
                  <a:lnTo>
                    <a:pt x="232031" y="457718"/>
                  </a:lnTo>
                  <a:lnTo>
                    <a:pt x="232031" y="575764"/>
                  </a:lnTo>
                  <a:lnTo>
                    <a:pt x="335027" y="634787"/>
                  </a:lnTo>
                  <a:close/>
                  <a:moveTo>
                    <a:pt x="960525" y="829216"/>
                  </a:moveTo>
                  <a:lnTo>
                    <a:pt x="1189663" y="960571"/>
                  </a:lnTo>
                  <a:lnTo>
                    <a:pt x="1189663" y="1025380"/>
                  </a:lnTo>
                  <a:lnTo>
                    <a:pt x="707086" y="1302557"/>
                  </a:lnTo>
                  <a:lnTo>
                    <a:pt x="707086" y="997605"/>
                  </a:lnTo>
                  <a:lnTo>
                    <a:pt x="687412" y="986032"/>
                  </a:lnTo>
                  <a:lnTo>
                    <a:pt x="960525" y="829216"/>
                  </a:lnTo>
                  <a:close/>
                </a:path>
              </a:pathLst>
            </a:custGeom>
            <a:grpFill/>
            <a:ln w="5783" cap="flat">
              <a:noFill/>
              <a:prstDash val="solid"/>
              <a:miter/>
            </a:ln>
          </p:spPr>
          <p:txBody>
            <a:bodyPr rtlCol="0" anchor="ctr"/>
            <a:lstStyle/>
            <a:p>
              <a:endParaRPr lang="en-US" dirty="0"/>
            </a:p>
          </p:txBody>
        </p:sp>
        <p:sp>
          <p:nvSpPr>
            <p:cNvPr id="14" name="Freeform 13">
              <a:extLst>
                <a:ext uri="{FF2B5EF4-FFF2-40B4-BE49-F238E27FC236}">
                  <a16:creationId xmlns:a16="http://schemas.microsoft.com/office/drawing/2014/main" id="{F7E57DA9-73D4-3249-ADD4-DF2A18542325}"/>
                </a:ext>
              </a:extLst>
            </p:cNvPr>
            <p:cNvSpPr/>
            <p:nvPr/>
          </p:nvSpPr>
          <p:spPr>
            <a:xfrm>
              <a:off x="6482892" y="3025018"/>
              <a:ext cx="1099396" cy="1264365"/>
            </a:xfrm>
            <a:custGeom>
              <a:avLst/>
              <a:gdLst>
                <a:gd name="connsiteX0" fmla="*/ 549698 w 1099396"/>
                <a:gd name="connsiteY0" fmla="*/ 0 h 1264365"/>
                <a:gd name="connsiteX1" fmla="*/ 1099396 w 1099396"/>
                <a:gd name="connsiteY1" fmla="*/ 315947 h 1264365"/>
                <a:gd name="connsiteX2" fmla="*/ 1099396 w 1099396"/>
                <a:gd name="connsiteY2" fmla="*/ 947840 h 1264365"/>
                <a:gd name="connsiteX3" fmla="*/ 549698 w 1099396"/>
                <a:gd name="connsiteY3" fmla="*/ 1264366 h 1264365"/>
                <a:gd name="connsiteX4" fmla="*/ 0 w 1099396"/>
                <a:gd name="connsiteY4" fmla="*/ 947840 h 1264365"/>
                <a:gd name="connsiteX5" fmla="*/ 0 w 1099396"/>
                <a:gd name="connsiteY5" fmla="*/ 315947 h 126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9396" h="1264365">
                  <a:moveTo>
                    <a:pt x="549698" y="0"/>
                  </a:moveTo>
                  <a:lnTo>
                    <a:pt x="1099396" y="315947"/>
                  </a:lnTo>
                  <a:lnTo>
                    <a:pt x="1099396" y="947840"/>
                  </a:lnTo>
                  <a:lnTo>
                    <a:pt x="549698" y="1264366"/>
                  </a:lnTo>
                  <a:lnTo>
                    <a:pt x="0" y="947840"/>
                  </a:lnTo>
                  <a:lnTo>
                    <a:pt x="0" y="315947"/>
                  </a:lnTo>
                  <a:close/>
                </a:path>
              </a:pathLst>
            </a:custGeom>
            <a:grpFill/>
            <a:ln w="5783" cap="flat">
              <a:noFill/>
              <a:prstDash val="solid"/>
              <a:miter/>
            </a:ln>
          </p:spPr>
          <p:txBody>
            <a:bodyPr rtlCol="0" anchor="ctr"/>
            <a:lstStyle/>
            <a:p>
              <a:endParaRPr lang="en-US" dirty="0"/>
            </a:p>
          </p:txBody>
        </p:sp>
        <p:sp>
          <p:nvSpPr>
            <p:cNvPr id="15" name="Freeform 14">
              <a:extLst>
                <a:ext uri="{FF2B5EF4-FFF2-40B4-BE49-F238E27FC236}">
                  <a16:creationId xmlns:a16="http://schemas.microsoft.com/office/drawing/2014/main" id="{F2DFA37A-3901-C840-AF05-6159C69AB378}"/>
                </a:ext>
              </a:extLst>
            </p:cNvPr>
            <p:cNvSpPr/>
            <p:nvPr/>
          </p:nvSpPr>
          <p:spPr>
            <a:xfrm>
              <a:off x="10150825" y="2134464"/>
              <a:ext cx="1870709" cy="2048445"/>
            </a:xfrm>
            <a:custGeom>
              <a:avLst/>
              <a:gdLst>
                <a:gd name="connsiteX0" fmla="*/ 1079723 w 1870709"/>
                <a:gd name="connsiteY0" fmla="*/ 1551380 h 2048445"/>
                <a:gd name="connsiteX1" fmla="*/ 1110969 w 1870709"/>
                <a:gd name="connsiteY1" fmla="*/ 1569318 h 2048445"/>
                <a:gd name="connsiteX2" fmla="*/ 1110969 w 1870709"/>
                <a:gd name="connsiteY2" fmla="*/ 2048446 h 2048445"/>
                <a:gd name="connsiteX3" fmla="*/ 1870131 w 1870709"/>
                <a:gd name="connsiteY3" fmla="*/ 1612139 h 2048445"/>
                <a:gd name="connsiteX4" fmla="*/ 1870131 w 1870709"/>
                <a:gd name="connsiteY4" fmla="*/ 1510295 h 2048445"/>
                <a:gd name="connsiteX5" fmla="*/ 1510223 w 1870709"/>
                <a:gd name="connsiteY5" fmla="*/ 1303136 h 2048445"/>
                <a:gd name="connsiteX6" fmla="*/ 1079723 w 1870709"/>
                <a:gd name="connsiteY6" fmla="*/ 1551380 h 2048445"/>
                <a:gd name="connsiteX7" fmla="*/ 364537 w 1870709"/>
                <a:gd name="connsiteY7" fmla="*/ 905020 h 2048445"/>
                <a:gd name="connsiteX8" fmla="*/ 364537 w 1870709"/>
                <a:gd name="connsiteY8" fmla="*/ 719271 h 2048445"/>
                <a:gd name="connsiteX9" fmla="*/ 525974 w 1870709"/>
                <a:gd name="connsiteY9" fmla="*/ 626107 h 2048445"/>
                <a:gd name="connsiteX10" fmla="*/ 687412 w 1870709"/>
                <a:gd name="connsiteY10" fmla="*/ 719271 h 2048445"/>
                <a:gd name="connsiteX11" fmla="*/ 687412 w 1870709"/>
                <a:gd name="connsiteY11" fmla="*/ 905020 h 2048445"/>
                <a:gd name="connsiteX12" fmla="*/ 525974 w 1870709"/>
                <a:gd name="connsiteY12" fmla="*/ 998184 h 2048445"/>
                <a:gd name="connsiteX13" fmla="*/ 364537 w 1870709"/>
                <a:gd name="connsiteY13" fmla="*/ 905020 h 2048445"/>
                <a:gd name="connsiteX14" fmla="*/ 0 w 1870709"/>
                <a:gd name="connsiteY14" fmla="*/ 537572 h 2048445"/>
                <a:gd name="connsiteX15" fmla="*/ 0 w 1870709"/>
                <a:gd name="connsiteY15" fmla="*/ 1149213 h 2048445"/>
                <a:gd name="connsiteX16" fmla="*/ 190369 w 1870709"/>
                <a:gd name="connsiteY16" fmla="*/ 1039847 h 2048445"/>
                <a:gd name="connsiteX17" fmla="*/ 1054263 w 1870709"/>
                <a:gd name="connsiteY17" fmla="*/ 1536913 h 2048445"/>
                <a:gd name="connsiteX18" fmla="*/ 1510802 w 1870709"/>
                <a:gd name="connsiteY18" fmla="*/ 1274203 h 2048445"/>
                <a:gd name="connsiteX19" fmla="*/ 1870710 w 1870709"/>
                <a:gd name="connsiteY19" fmla="*/ 1481362 h 2048445"/>
                <a:gd name="connsiteX20" fmla="*/ 1870710 w 1870709"/>
                <a:gd name="connsiteY20" fmla="*/ 537572 h 2048445"/>
                <a:gd name="connsiteX21" fmla="*/ 1468562 w 1870709"/>
                <a:gd name="connsiteY21" fmla="*/ 306688 h 2048445"/>
                <a:gd name="connsiteX22" fmla="*/ 1341842 w 1870709"/>
                <a:gd name="connsiteY22" fmla="*/ 379599 h 2048445"/>
                <a:gd name="connsiteX23" fmla="*/ 808346 w 1870709"/>
                <a:gd name="connsiteY23" fmla="*/ 72911 h 2048445"/>
                <a:gd name="connsiteX24" fmla="*/ 0 w 1870709"/>
                <a:gd name="connsiteY24" fmla="*/ 537572 h 2048445"/>
                <a:gd name="connsiteX25" fmla="*/ 934487 w 1870709"/>
                <a:gd name="connsiteY25" fmla="*/ 0 h 2048445"/>
                <a:gd name="connsiteX26" fmla="*/ 830912 w 1870709"/>
                <a:gd name="connsiteY26" fmla="*/ 59602 h 2048445"/>
                <a:gd name="connsiteX27" fmla="*/ 1341263 w 1870709"/>
                <a:gd name="connsiteY27" fmla="*/ 352981 h 2048445"/>
                <a:gd name="connsiteX28" fmla="*/ 1445417 w 1870709"/>
                <a:gd name="connsiteY28" fmla="*/ 293379 h 2048445"/>
                <a:gd name="connsiteX29" fmla="*/ 934487 w 1870709"/>
                <a:gd name="connsiteY29" fmla="*/ 0 h 2048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70709" h="2048445">
                  <a:moveTo>
                    <a:pt x="1079723" y="1551380"/>
                  </a:moveTo>
                  <a:lnTo>
                    <a:pt x="1110969" y="1569318"/>
                  </a:lnTo>
                  <a:lnTo>
                    <a:pt x="1110969" y="2048446"/>
                  </a:lnTo>
                  <a:lnTo>
                    <a:pt x="1870131" y="1612139"/>
                  </a:lnTo>
                  <a:lnTo>
                    <a:pt x="1870131" y="1510295"/>
                  </a:lnTo>
                  <a:lnTo>
                    <a:pt x="1510223" y="1303136"/>
                  </a:lnTo>
                  <a:lnTo>
                    <a:pt x="1079723" y="1551380"/>
                  </a:lnTo>
                  <a:close/>
                  <a:moveTo>
                    <a:pt x="364537" y="905020"/>
                  </a:moveTo>
                  <a:lnTo>
                    <a:pt x="364537" y="719271"/>
                  </a:lnTo>
                  <a:lnTo>
                    <a:pt x="525974" y="626107"/>
                  </a:lnTo>
                  <a:lnTo>
                    <a:pt x="687412" y="719271"/>
                  </a:lnTo>
                  <a:lnTo>
                    <a:pt x="687412" y="905020"/>
                  </a:lnTo>
                  <a:lnTo>
                    <a:pt x="525974" y="998184"/>
                  </a:lnTo>
                  <a:lnTo>
                    <a:pt x="364537" y="905020"/>
                  </a:lnTo>
                  <a:close/>
                  <a:moveTo>
                    <a:pt x="0" y="537572"/>
                  </a:moveTo>
                  <a:lnTo>
                    <a:pt x="0" y="1149213"/>
                  </a:lnTo>
                  <a:lnTo>
                    <a:pt x="190369" y="1039847"/>
                  </a:lnTo>
                  <a:lnTo>
                    <a:pt x="1054263" y="1536913"/>
                  </a:lnTo>
                  <a:lnTo>
                    <a:pt x="1510802" y="1274203"/>
                  </a:lnTo>
                  <a:lnTo>
                    <a:pt x="1870710" y="1481362"/>
                  </a:lnTo>
                  <a:lnTo>
                    <a:pt x="1870710" y="537572"/>
                  </a:lnTo>
                  <a:lnTo>
                    <a:pt x="1468562" y="306688"/>
                  </a:lnTo>
                  <a:lnTo>
                    <a:pt x="1341842" y="379599"/>
                  </a:lnTo>
                  <a:lnTo>
                    <a:pt x="808346" y="72911"/>
                  </a:lnTo>
                  <a:lnTo>
                    <a:pt x="0" y="537572"/>
                  </a:lnTo>
                  <a:close/>
                  <a:moveTo>
                    <a:pt x="934487" y="0"/>
                  </a:moveTo>
                  <a:lnTo>
                    <a:pt x="830912" y="59602"/>
                  </a:lnTo>
                  <a:lnTo>
                    <a:pt x="1341263" y="352981"/>
                  </a:lnTo>
                  <a:lnTo>
                    <a:pt x="1445417" y="293379"/>
                  </a:lnTo>
                  <a:lnTo>
                    <a:pt x="934487" y="0"/>
                  </a:lnTo>
                  <a:close/>
                </a:path>
              </a:pathLst>
            </a:custGeom>
            <a:grpFill/>
            <a:ln w="5783" cap="flat">
              <a:noFill/>
              <a:prstDash val="solid"/>
              <a:miter/>
            </a:ln>
          </p:spPr>
          <p:txBody>
            <a:bodyPr rtlCol="0" anchor="ctr"/>
            <a:lstStyle/>
            <a:p>
              <a:endParaRPr lang="en-US" dirty="0"/>
            </a:p>
          </p:txBody>
        </p:sp>
        <p:sp>
          <p:nvSpPr>
            <p:cNvPr id="16" name="Freeform 15">
              <a:extLst>
                <a:ext uri="{FF2B5EF4-FFF2-40B4-BE49-F238E27FC236}">
                  <a16:creationId xmlns:a16="http://schemas.microsoft.com/office/drawing/2014/main" id="{DEAFF138-560C-4540-A689-70503CC1F566}"/>
                </a:ext>
              </a:extLst>
            </p:cNvPr>
            <p:cNvSpPr/>
            <p:nvPr/>
          </p:nvSpPr>
          <p:spPr>
            <a:xfrm>
              <a:off x="9691393" y="4561931"/>
              <a:ext cx="633020" cy="727372"/>
            </a:xfrm>
            <a:custGeom>
              <a:avLst/>
              <a:gdLst>
                <a:gd name="connsiteX0" fmla="*/ 316510 w 633020"/>
                <a:gd name="connsiteY0" fmla="*/ 0 h 727372"/>
                <a:gd name="connsiteX1" fmla="*/ 0 w 633020"/>
                <a:gd name="connsiteY1" fmla="*/ 181698 h 727372"/>
                <a:gd name="connsiteX2" fmla="*/ 0 w 633020"/>
                <a:gd name="connsiteY2" fmla="*/ 545674 h 727372"/>
                <a:gd name="connsiteX3" fmla="*/ 316510 w 633020"/>
                <a:gd name="connsiteY3" fmla="*/ 727372 h 727372"/>
                <a:gd name="connsiteX4" fmla="*/ 633021 w 633020"/>
                <a:gd name="connsiteY4" fmla="*/ 545674 h 727372"/>
                <a:gd name="connsiteX5" fmla="*/ 633021 w 633020"/>
                <a:gd name="connsiteY5" fmla="*/ 181698 h 727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3020" h="727372">
                  <a:moveTo>
                    <a:pt x="316510" y="0"/>
                  </a:moveTo>
                  <a:lnTo>
                    <a:pt x="0" y="181698"/>
                  </a:lnTo>
                  <a:lnTo>
                    <a:pt x="0" y="545674"/>
                  </a:lnTo>
                  <a:lnTo>
                    <a:pt x="316510" y="727372"/>
                  </a:lnTo>
                  <a:lnTo>
                    <a:pt x="633021" y="545674"/>
                  </a:lnTo>
                  <a:lnTo>
                    <a:pt x="633021" y="181698"/>
                  </a:lnTo>
                  <a:close/>
                </a:path>
              </a:pathLst>
            </a:custGeom>
            <a:grpFill/>
            <a:ln w="5783" cap="flat">
              <a:noFill/>
              <a:prstDash val="solid"/>
              <a:miter/>
            </a:ln>
          </p:spPr>
          <p:txBody>
            <a:bodyPr rtlCol="0" anchor="ctr"/>
            <a:lstStyle/>
            <a:p>
              <a:endParaRPr lang="en-US" dirty="0"/>
            </a:p>
          </p:txBody>
        </p:sp>
        <p:sp>
          <p:nvSpPr>
            <p:cNvPr id="23" name="Freeform 22">
              <a:extLst>
                <a:ext uri="{FF2B5EF4-FFF2-40B4-BE49-F238E27FC236}">
                  <a16:creationId xmlns:a16="http://schemas.microsoft.com/office/drawing/2014/main" id="{D9E51476-9493-0E4B-B299-4D64138058F2}"/>
                </a:ext>
              </a:extLst>
            </p:cNvPr>
            <p:cNvSpPr/>
            <p:nvPr/>
          </p:nvSpPr>
          <p:spPr>
            <a:xfrm>
              <a:off x="8617255" y="2647155"/>
              <a:ext cx="1470876" cy="1690836"/>
            </a:xfrm>
            <a:custGeom>
              <a:avLst/>
              <a:gdLst>
                <a:gd name="connsiteX0" fmla="*/ 735439 w 1470876"/>
                <a:gd name="connsiteY0" fmla="*/ 0 h 1690836"/>
                <a:gd name="connsiteX1" fmla="*/ 1470877 w 1470876"/>
                <a:gd name="connsiteY1" fmla="*/ 422998 h 1690836"/>
                <a:gd name="connsiteX2" fmla="*/ 1470877 w 1470876"/>
                <a:gd name="connsiteY2" fmla="*/ 637680 h 1690836"/>
                <a:gd name="connsiteX3" fmla="*/ 902662 w 1470876"/>
                <a:gd name="connsiteY3" fmla="*/ 964621 h 1690836"/>
                <a:gd name="connsiteX4" fmla="*/ 902662 w 1470876"/>
                <a:gd name="connsiteY4" fmla="*/ 1594779 h 1690836"/>
                <a:gd name="connsiteX5" fmla="*/ 735439 w 1470876"/>
                <a:gd name="connsiteY5" fmla="*/ 1690836 h 1690836"/>
                <a:gd name="connsiteX6" fmla="*/ 0 w 1470876"/>
                <a:gd name="connsiteY6" fmla="*/ 1267838 h 1690836"/>
                <a:gd name="connsiteX7" fmla="*/ 0 w 1470876"/>
                <a:gd name="connsiteY7" fmla="*/ 422998 h 1690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0876" h="1690836">
                  <a:moveTo>
                    <a:pt x="735439" y="0"/>
                  </a:moveTo>
                  <a:lnTo>
                    <a:pt x="1470877" y="422998"/>
                  </a:lnTo>
                  <a:lnTo>
                    <a:pt x="1470877" y="637680"/>
                  </a:lnTo>
                  <a:lnTo>
                    <a:pt x="902662" y="964621"/>
                  </a:lnTo>
                  <a:lnTo>
                    <a:pt x="902662" y="1594779"/>
                  </a:lnTo>
                  <a:lnTo>
                    <a:pt x="735439" y="1690836"/>
                  </a:lnTo>
                  <a:lnTo>
                    <a:pt x="0" y="1267838"/>
                  </a:lnTo>
                  <a:lnTo>
                    <a:pt x="0" y="422998"/>
                  </a:lnTo>
                  <a:close/>
                </a:path>
              </a:pathLst>
            </a:custGeom>
            <a:grpFill/>
            <a:ln w="5783"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1976279853"/>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3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3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3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3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3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3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3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3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3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9" r:id="rId1"/>
    <p:sldLayoutId id="2147483660" r:id="rId2"/>
    <p:sldLayoutId id="2147483661" r:id="rId3"/>
    <p:sldLayoutId id="2147483662" r:id="rId4"/>
    <p:sldLayoutId id="2147483663"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279" userDrawn="1">
          <p15:clr>
            <a:srgbClr val="F26B43"/>
          </p15:clr>
        </p15:guide>
        <p15:guide id="2" pos="7401"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24.svg"/><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slideLayout" Target="../slideLayouts/slideLayout2.xml"/><Relationship Id="rId1" Type="http://schemas.openxmlformats.org/officeDocument/2006/relationships/video" Target="https://www.youtube.com/embed/uw14-TZT82w?feature=oembed"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video" Target="https://www.youtube.com/embed/n1pCyWv5BU0?feature=oembed" TargetMode="External"/><Relationship Id="rId4" Type="http://schemas.openxmlformats.org/officeDocument/2006/relationships/image" Target="../media/image27.jpeg"/></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GmqXqwSV3bo"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jpeg"/></Relationships>
</file>

<file path=ppt/slides/_rels/slide16.xml.rels><?xml version="1.0" encoding="UTF-8" standalone="yes"?>
<Relationships xmlns="http://schemas.openxmlformats.org/package/2006/relationships"><Relationship Id="rId3" Type="http://schemas.openxmlformats.org/officeDocument/2006/relationships/hyperlink" Target="https://www.drugscience.org.uk/drug-information/"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hyperlink" Target="https://wearetheloop.org/" TargetMode="Externa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video" Target="https://www.youtube.com/embed/u7-l2RQNuZ4?feature=oembed" TargetMode="External"/><Relationship Id="rId4" Type="http://schemas.openxmlformats.org/officeDocument/2006/relationships/image" Target="../media/image20.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video" Target="https://www.youtube.com/embed/EPWAF5kY9DY?feature=oembed" TargetMode="External"/><Relationship Id="rId4" Type="http://schemas.openxmlformats.org/officeDocument/2006/relationships/image" Target="../media/image27.jpeg"/></Relationships>
</file>

<file path=ppt/slides/_rels/slide19.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hyperlink" Target="http://talkaboutalcohol.com/" TargetMode="External"/><Relationship Id="rId18" Type="http://schemas.openxmlformats.org/officeDocument/2006/relationships/hyperlink" Target="http://youngminds.org.uk/" TargetMode="External"/><Relationship Id="rId3" Type="http://schemas.openxmlformats.org/officeDocument/2006/relationships/image" Target="../media/image31.jpg"/><Relationship Id="rId7" Type="http://schemas.openxmlformats.org/officeDocument/2006/relationships/image" Target="../media/image35.png"/><Relationship Id="rId12" Type="http://schemas.openxmlformats.org/officeDocument/2006/relationships/hyperlink" Target="http://drugscience.org.uk/" TargetMode="External"/><Relationship Id="rId17" Type="http://schemas.openxmlformats.org/officeDocument/2006/relationships/hyperlink" Target="http://riseabove.org.uk/" TargetMode="External"/><Relationship Id="rId2" Type="http://schemas.openxmlformats.org/officeDocument/2006/relationships/notesSlide" Target="../notesSlides/notesSlide8.xml"/><Relationship Id="rId16" Type="http://schemas.openxmlformats.org/officeDocument/2006/relationships/hyperlink" Target="nhsgo.uk" TargetMode="External"/><Relationship Id="rId20" Type="http://schemas.openxmlformats.org/officeDocument/2006/relationships/image" Target="../media/image2.svg"/><Relationship Id="rId1" Type="http://schemas.openxmlformats.org/officeDocument/2006/relationships/slideLayout" Target="../slideLayouts/slideLayout5.xml"/><Relationship Id="rId6" Type="http://schemas.openxmlformats.org/officeDocument/2006/relationships/image" Target="../media/image34.jpg"/><Relationship Id="rId11" Type="http://schemas.openxmlformats.org/officeDocument/2006/relationships/hyperlink" Target="http://www.dsmfoundation.org.uk/" TargetMode="External"/><Relationship Id="rId5" Type="http://schemas.openxmlformats.org/officeDocument/2006/relationships/image" Target="../media/image33.jpg"/><Relationship Id="rId15" Type="http://schemas.openxmlformats.org/officeDocument/2006/relationships/hyperlink" Target="ithappens.education" TargetMode="External"/><Relationship Id="rId10" Type="http://schemas.openxmlformats.org/officeDocument/2006/relationships/image" Target="../media/image38.png"/><Relationship Id="rId19" Type="http://schemas.openxmlformats.org/officeDocument/2006/relationships/image" Target="../media/image1.png"/><Relationship Id="rId4" Type="http://schemas.openxmlformats.org/officeDocument/2006/relationships/image" Target="../media/image32.jpg"/><Relationship Id="rId9" Type="http://schemas.openxmlformats.org/officeDocument/2006/relationships/image" Target="../media/image37.png"/><Relationship Id="rId14" Type="http://schemas.openxmlformats.org/officeDocument/2006/relationships/hyperlink" Target="http://themix.org.uk/"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9.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svg"/><Relationship Id="rId7" Type="http://schemas.openxmlformats.org/officeDocument/2006/relationships/image" Target="../media/image15.jpeg"/><Relationship Id="rId2" Type="http://schemas.openxmlformats.org/officeDocument/2006/relationships/image" Target="../media/image10.png"/><Relationship Id="rId1" Type="http://schemas.openxmlformats.org/officeDocument/2006/relationships/slideLayout" Target="../slideLayouts/slideLayout4.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xml"/><Relationship Id="rId4" Type="http://schemas.openxmlformats.org/officeDocument/2006/relationships/image" Target="../media/image19.svg"/></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4.xml"/><Relationship Id="rId1" Type="http://schemas.openxmlformats.org/officeDocument/2006/relationships/video" Target="https://www.youtube.com/embed/vyG4RDYPyfk?start=3&amp;feature=oembed"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134;p4">
            <a:extLst>
              <a:ext uri="{FF2B5EF4-FFF2-40B4-BE49-F238E27FC236}">
                <a16:creationId xmlns:a16="http://schemas.microsoft.com/office/drawing/2014/main" id="{A474C4F7-DED1-1440-B2A0-9AE7F3E6C256}"/>
              </a:ext>
            </a:extLst>
          </p:cNvPr>
          <p:cNvPicPr preferRelativeResize="0"/>
          <p:nvPr/>
        </p:nvPicPr>
        <p:blipFill rotWithShape="1">
          <a:blip r:embed="rId2">
            <a:alphaModFix/>
          </a:blip>
          <a:srcRect l="8376" t="30967" b="8302"/>
          <a:stretch/>
        </p:blipFill>
        <p:spPr>
          <a:xfrm>
            <a:off x="0" y="2334582"/>
            <a:ext cx="6824546" cy="4523418"/>
          </a:xfrm>
          <a:prstGeom prst="rect">
            <a:avLst/>
          </a:prstGeom>
          <a:noFill/>
          <a:ln>
            <a:noFill/>
          </a:ln>
        </p:spPr>
      </p:pic>
      <p:pic>
        <p:nvPicPr>
          <p:cNvPr id="3" name="Google Shape;135;p4">
            <a:extLst>
              <a:ext uri="{FF2B5EF4-FFF2-40B4-BE49-F238E27FC236}">
                <a16:creationId xmlns:a16="http://schemas.microsoft.com/office/drawing/2014/main" id="{92F8EF99-B737-E340-8F0E-39557C19B49B}"/>
              </a:ext>
            </a:extLst>
          </p:cNvPr>
          <p:cNvPicPr preferRelativeResize="0"/>
          <p:nvPr/>
        </p:nvPicPr>
        <p:blipFill rotWithShape="1">
          <a:blip r:embed="rId3">
            <a:alphaModFix/>
          </a:blip>
          <a:srcRect/>
          <a:stretch/>
        </p:blipFill>
        <p:spPr>
          <a:xfrm>
            <a:off x="345186" y="2955540"/>
            <a:ext cx="5785925" cy="4362595"/>
          </a:xfrm>
          <a:prstGeom prst="rect">
            <a:avLst/>
          </a:prstGeom>
          <a:noFill/>
          <a:ln>
            <a:noFill/>
          </a:ln>
        </p:spPr>
      </p:pic>
      <p:pic>
        <p:nvPicPr>
          <p:cNvPr id="4" name="Picture 3" descr="Shape&#10;&#10;Description automatically generated with medium confidence">
            <a:extLst>
              <a:ext uri="{FF2B5EF4-FFF2-40B4-BE49-F238E27FC236}">
                <a16:creationId xmlns:a16="http://schemas.microsoft.com/office/drawing/2014/main" id="{E0188B7B-002A-064B-8180-68707B383ECD}"/>
              </a:ext>
            </a:extLst>
          </p:cNvPr>
          <p:cNvPicPr>
            <a:picLocks noChangeAspect="1"/>
          </p:cNvPicPr>
          <p:nvPr/>
        </p:nvPicPr>
        <p:blipFill>
          <a:blip r:embed="rId4"/>
          <a:stretch>
            <a:fillRect/>
          </a:stretch>
        </p:blipFill>
        <p:spPr>
          <a:xfrm>
            <a:off x="7169732" y="2900251"/>
            <a:ext cx="4192997" cy="1432608"/>
          </a:xfrm>
          <a:prstGeom prst="rect">
            <a:avLst/>
          </a:prstGeom>
        </p:spPr>
      </p:pic>
    </p:spTree>
    <p:extLst>
      <p:ext uri="{BB962C8B-B14F-4D97-AF65-F5344CB8AC3E}">
        <p14:creationId xmlns:p14="http://schemas.microsoft.com/office/powerpoint/2010/main" val="4692426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F206051E-86ED-9347-A435-BD02DB253D1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29" t="9467" r="7148"/>
          <a:stretch/>
        </p:blipFill>
        <p:spPr bwMode="auto">
          <a:xfrm>
            <a:off x="6095998" y="1558887"/>
            <a:ext cx="5653089" cy="3740226"/>
          </a:xfrm>
          <a:prstGeom prst="rect">
            <a:avLst/>
          </a:prstGeom>
          <a:noFill/>
          <a:extLst>
            <a:ext uri="{909E8E84-426E-40DD-AFC4-6F175D3DCCD1}">
              <a14:hiddenFill xmlns:a14="http://schemas.microsoft.com/office/drawing/2010/main">
                <a:solidFill>
                  <a:srgbClr val="FFFFFF"/>
                </a:solidFill>
              </a14:hiddenFill>
            </a:ext>
          </a:extLst>
        </p:spPr>
      </p:pic>
      <p:sp>
        <p:nvSpPr>
          <p:cNvPr id="31" name="Rectangle 30">
            <a:extLst>
              <a:ext uri="{FF2B5EF4-FFF2-40B4-BE49-F238E27FC236}">
                <a16:creationId xmlns:a16="http://schemas.microsoft.com/office/drawing/2014/main" id="{A8EB3227-EE64-0C44-8AD3-C309D9E3CA4C}"/>
              </a:ext>
            </a:extLst>
          </p:cNvPr>
          <p:cNvSpPr/>
          <p:nvPr/>
        </p:nvSpPr>
        <p:spPr>
          <a:xfrm>
            <a:off x="0" y="3811836"/>
            <a:ext cx="7991061" cy="1487277"/>
          </a:xfrm>
          <a:prstGeom prst="rect">
            <a:avLst/>
          </a:prstGeom>
          <a:gradFill flip="none" rotWithShape="1">
            <a:gsLst>
              <a:gs pos="0">
                <a:schemeClr val="accent1">
                  <a:lumMod val="5000"/>
                  <a:lumOff val="95000"/>
                  <a:alpha val="0"/>
                </a:schemeClr>
              </a:gs>
              <a:gs pos="20000">
                <a:srgbClr val="FF61FA"/>
              </a:gs>
              <a:gs pos="81000">
                <a:srgbClr val="FF61FA"/>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Google Shape;158;p28">
            <a:extLst>
              <a:ext uri="{FF2B5EF4-FFF2-40B4-BE49-F238E27FC236}">
                <a16:creationId xmlns:a16="http://schemas.microsoft.com/office/drawing/2014/main" id="{AD2D4C2E-84E9-C54C-B44D-D626EE607469}"/>
              </a:ext>
            </a:extLst>
          </p:cNvPr>
          <p:cNvSpPr txBox="1">
            <a:spLocks/>
          </p:cNvSpPr>
          <p:nvPr/>
        </p:nvSpPr>
        <p:spPr>
          <a:xfrm>
            <a:off x="442910" y="1442270"/>
            <a:ext cx="5552101" cy="2219510"/>
          </a:xfrm>
          <a:prstGeom prst="rect">
            <a:avLst/>
          </a:prstGeom>
          <a:no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115000"/>
              </a:lnSpc>
              <a:buClr>
                <a:schemeClr val="dk1"/>
              </a:buClr>
              <a:buSzPts val="1400"/>
            </a:pPr>
            <a:r>
              <a:rPr lang="en-GB" sz="1900" b="1" dirty="0">
                <a:solidFill>
                  <a:schemeClr val="tx1"/>
                </a:solidFill>
                <a:latin typeface="Oswald" pitchFamily="2" charset="77"/>
                <a:ea typeface="Poppins"/>
                <a:cs typeface="Poppins"/>
                <a:sym typeface="Poppins"/>
              </a:rPr>
              <a:t>Any recreational drug use is likely to carry a </a:t>
            </a:r>
            <a:br>
              <a:rPr lang="en-GB" sz="1900" b="1" dirty="0">
                <a:solidFill>
                  <a:schemeClr val="tx1"/>
                </a:solidFill>
                <a:latin typeface="Oswald" pitchFamily="2" charset="77"/>
                <a:ea typeface="Poppins"/>
                <a:cs typeface="Poppins"/>
                <a:sym typeface="Poppins"/>
              </a:rPr>
            </a:br>
            <a:r>
              <a:rPr lang="en-GB" sz="1900" b="1" dirty="0">
                <a:solidFill>
                  <a:schemeClr val="tx1"/>
                </a:solidFill>
                <a:latin typeface="Oswald" pitchFamily="2" charset="77"/>
                <a:ea typeface="Poppins"/>
                <a:cs typeface="Poppins"/>
                <a:sym typeface="Poppins"/>
              </a:rPr>
              <a:t>degree of risk. </a:t>
            </a:r>
            <a:br>
              <a:rPr lang="en-GB" sz="1900" b="1" dirty="0">
                <a:solidFill>
                  <a:srgbClr val="FF6659"/>
                </a:solidFill>
                <a:highlight>
                  <a:schemeClr val="lt1"/>
                </a:highlight>
                <a:latin typeface="Oswald" pitchFamily="2" charset="77"/>
                <a:ea typeface="Poppins"/>
                <a:cs typeface="Poppins"/>
                <a:sym typeface="Poppins"/>
              </a:rPr>
            </a:br>
            <a:br>
              <a:rPr lang="en-GB" sz="1900" b="1" dirty="0">
                <a:solidFill>
                  <a:srgbClr val="FF6659"/>
                </a:solidFill>
                <a:highlight>
                  <a:schemeClr val="lt1"/>
                </a:highlight>
                <a:latin typeface="Oswald" pitchFamily="2" charset="77"/>
                <a:ea typeface="Poppins"/>
                <a:cs typeface="Poppins"/>
                <a:sym typeface="Poppins"/>
              </a:rPr>
            </a:br>
            <a:r>
              <a:rPr lang="en-GB" sz="1900" dirty="0">
                <a:solidFill>
                  <a:schemeClr val="tx1"/>
                </a:solidFill>
                <a:latin typeface="Oswald Light" pitchFamily="2" charset="77"/>
                <a:ea typeface="Poppins"/>
                <a:cs typeface="Poppins"/>
                <a:sym typeface="Poppins"/>
              </a:rPr>
              <a:t>This includes legal highs such as alcohol and tobacco but is especially true of illegal drugs due to </a:t>
            </a:r>
            <a:r>
              <a:rPr lang="en-GB" sz="1900" b="1" dirty="0">
                <a:solidFill>
                  <a:srgbClr val="FF61FA"/>
                </a:solidFill>
                <a:latin typeface="Oswald Light" pitchFamily="2" charset="77"/>
                <a:ea typeface="Poppins"/>
                <a:cs typeface="Poppins"/>
                <a:sym typeface="Poppins"/>
              </a:rPr>
              <a:t>lack of regulation </a:t>
            </a:r>
            <a:r>
              <a:rPr lang="en-GB" sz="1900" dirty="0">
                <a:solidFill>
                  <a:schemeClr val="tx1"/>
                </a:solidFill>
                <a:latin typeface="Oswald Light" pitchFamily="2" charset="77"/>
                <a:ea typeface="Poppins"/>
                <a:cs typeface="Poppins"/>
                <a:sym typeface="Poppins"/>
              </a:rPr>
              <a:t>and the often unsafe context in which they may be consumed</a:t>
            </a:r>
            <a:r>
              <a:rPr lang="en-GB" sz="1900" dirty="0">
                <a:solidFill>
                  <a:schemeClr val="tx1"/>
                </a:solidFill>
                <a:highlight>
                  <a:schemeClr val="lt1"/>
                </a:highlight>
                <a:latin typeface="Oswald Light" pitchFamily="2" charset="77"/>
                <a:ea typeface="Poppins"/>
                <a:cs typeface="Poppins"/>
                <a:sym typeface="Poppins"/>
              </a:rPr>
              <a:t>. </a:t>
            </a:r>
            <a:endParaRPr lang="en-GB" sz="1900" dirty="0">
              <a:solidFill>
                <a:schemeClr val="tx1"/>
              </a:solidFill>
              <a:highlight>
                <a:schemeClr val="lt1"/>
              </a:highlight>
              <a:latin typeface="Oswald Light" pitchFamily="2" charset="77"/>
            </a:endParaRPr>
          </a:p>
          <a:p>
            <a:pPr>
              <a:lnSpc>
                <a:spcPct val="115000"/>
              </a:lnSpc>
              <a:spcBef>
                <a:spcPts val="800"/>
              </a:spcBef>
              <a:spcAft>
                <a:spcPts val="1200"/>
              </a:spcAft>
              <a:buClr>
                <a:schemeClr val="dk1"/>
              </a:buClr>
              <a:buSzPts val="1400"/>
            </a:pPr>
            <a:endParaRPr lang="en-GB" sz="1800" dirty="0">
              <a:highlight>
                <a:schemeClr val="lt1"/>
              </a:highlight>
              <a:latin typeface="Poppins"/>
              <a:ea typeface="Poppins"/>
              <a:cs typeface="Poppins"/>
              <a:sym typeface="Poppins"/>
            </a:endParaRPr>
          </a:p>
        </p:txBody>
      </p:sp>
      <p:sp>
        <p:nvSpPr>
          <p:cNvPr id="30" name="Google Shape;157;p28">
            <a:extLst>
              <a:ext uri="{FF2B5EF4-FFF2-40B4-BE49-F238E27FC236}">
                <a16:creationId xmlns:a16="http://schemas.microsoft.com/office/drawing/2014/main" id="{275DF6C9-4FBC-1449-971C-2E00D684D317}"/>
              </a:ext>
            </a:extLst>
          </p:cNvPr>
          <p:cNvSpPr txBox="1"/>
          <p:nvPr/>
        </p:nvSpPr>
        <p:spPr>
          <a:xfrm>
            <a:off x="442912" y="3925675"/>
            <a:ext cx="5653087" cy="1223382"/>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Clr>
                <a:srgbClr val="FF33CC"/>
              </a:buClr>
              <a:buSzPts val="1800"/>
              <a:buFont typeface="Poppins"/>
              <a:buNone/>
            </a:pPr>
            <a:r>
              <a:rPr lang="en-GB" sz="2500" dirty="0">
                <a:solidFill>
                  <a:schemeClr val="bg1"/>
                </a:solidFill>
                <a:latin typeface="Oswald" pitchFamily="2" charset="77"/>
                <a:ea typeface="Poppins"/>
                <a:cs typeface="Poppins"/>
                <a:sym typeface="Poppins"/>
              </a:rPr>
              <a:t>Harm reduction refers to policies and practices that try to reduce the harm that people do to themselves or others from their drug use.</a:t>
            </a:r>
            <a:endParaRPr sz="2500" dirty="0">
              <a:solidFill>
                <a:schemeClr val="bg1"/>
              </a:solidFill>
              <a:latin typeface="Oswald" pitchFamily="2" charset="77"/>
            </a:endParaRPr>
          </a:p>
        </p:txBody>
      </p:sp>
      <p:sp>
        <p:nvSpPr>
          <p:cNvPr id="2" name="Text Placeholder 1">
            <a:extLst>
              <a:ext uri="{FF2B5EF4-FFF2-40B4-BE49-F238E27FC236}">
                <a16:creationId xmlns:a16="http://schemas.microsoft.com/office/drawing/2014/main" id="{FB366D3B-6918-6D45-94C9-8BE5DDA0E4C6}"/>
              </a:ext>
            </a:extLst>
          </p:cNvPr>
          <p:cNvSpPr>
            <a:spLocks noGrp="1"/>
          </p:cNvSpPr>
          <p:nvPr>
            <p:ph type="body" sz="quarter" idx="10"/>
          </p:nvPr>
        </p:nvSpPr>
        <p:spPr>
          <a:xfrm>
            <a:off x="368300" y="378010"/>
            <a:ext cx="11380788" cy="508000"/>
          </a:xfrm>
          <a:prstGeom prst="rect">
            <a:avLst/>
          </a:prstGeom>
        </p:spPr>
        <p:txBody>
          <a:bodyPr/>
          <a:lstStyle/>
          <a:p>
            <a:r>
              <a:rPr lang="en-US" dirty="0"/>
              <a:t>What is harm reduction in the context of drugs education?</a:t>
            </a:r>
          </a:p>
        </p:txBody>
      </p:sp>
    </p:spTree>
    <p:extLst>
      <p:ext uri="{BB962C8B-B14F-4D97-AF65-F5344CB8AC3E}">
        <p14:creationId xmlns:p14="http://schemas.microsoft.com/office/powerpoint/2010/main" val="41094168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166;p29">
            <a:extLst>
              <a:ext uri="{FF2B5EF4-FFF2-40B4-BE49-F238E27FC236}">
                <a16:creationId xmlns:a16="http://schemas.microsoft.com/office/drawing/2014/main" id="{2B0549EC-D024-4B4D-A50F-58358F1989D3}"/>
              </a:ext>
            </a:extLst>
          </p:cNvPr>
          <p:cNvSpPr txBox="1"/>
          <p:nvPr/>
        </p:nvSpPr>
        <p:spPr>
          <a:xfrm>
            <a:off x="442911" y="2064245"/>
            <a:ext cx="3157023" cy="2364900"/>
          </a:xfrm>
          <a:prstGeom prst="rect">
            <a:avLst/>
          </a:prstGeom>
          <a:solidFill>
            <a:srgbClr val="FF61FA"/>
          </a:solidFill>
          <a:ln w="12700" cap="flat" cmpd="sng">
            <a:noFill/>
            <a:prstDash val="solid"/>
            <a:miter lim="800000"/>
            <a:headEnd type="none" w="sm" len="sm"/>
            <a:tailEnd type="none" w="sm" len="sm"/>
          </a:ln>
        </p:spPr>
        <p:txBody>
          <a:bodyPr spcFirstLastPara="1" wrap="square" lIns="180000" tIns="34275" rIns="180000" bIns="34275" anchor="t" anchorCtr="0">
            <a:normAutofit/>
          </a:bodyPr>
          <a:lstStyle/>
          <a:p>
            <a:pPr marL="0" marR="0" lvl="0" indent="0" algn="l" rtl="0">
              <a:lnSpc>
                <a:spcPct val="115000"/>
              </a:lnSpc>
              <a:spcBef>
                <a:spcPts val="0"/>
              </a:spcBef>
              <a:spcAft>
                <a:spcPts val="0"/>
              </a:spcAft>
              <a:buClr>
                <a:schemeClr val="dk1"/>
              </a:buClr>
              <a:buSzPts val="1500"/>
              <a:buFont typeface="Arial"/>
              <a:buNone/>
            </a:pPr>
            <a:endParaRPr sz="1500" dirty="0">
              <a:solidFill>
                <a:schemeClr val="dk1"/>
              </a:solidFill>
              <a:latin typeface="Montserrat" pitchFamily="2" charset="77"/>
              <a:ea typeface="Poppins"/>
              <a:cs typeface="Poppins"/>
              <a:sym typeface="Poppins"/>
            </a:endParaRPr>
          </a:p>
          <a:p>
            <a:pPr marL="0" marR="0" lvl="0" indent="0" algn="l" rtl="0">
              <a:lnSpc>
                <a:spcPct val="115000"/>
              </a:lnSpc>
              <a:spcBef>
                <a:spcPts val="0"/>
              </a:spcBef>
              <a:spcAft>
                <a:spcPts val="0"/>
              </a:spcAft>
              <a:buClr>
                <a:schemeClr val="dk1"/>
              </a:buClr>
              <a:buSzPts val="1500"/>
              <a:buFont typeface="Arial"/>
              <a:buNone/>
            </a:pPr>
            <a:r>
              <a:rPr lang="en-GB" sz="1600" b="1" dirty="0">
                <a:solidFill>
                  <a:schemeClr val="bg1"/>
                </a:solidFill>
                <a:latin typeface="Oswald" pitchFamily="2" charset="77"/>
                <a:ea typeface="Poppins"/>
                <a:cs typeface="Poppins"/>
                <a:sym typeface="Poppins"/>
              </a:rPr>
              <a:t>Profile</a:t>
            </a:r>
            <a:endParaRPr sz="1600" b="1" dirty="0">
              <a:solidFill>
                <a:schemeClr val="bg1"/>
              </a:solidFill>
              <a:latin typeface="Oswald" pitchFamily="2" charset="77"/>
              <a:ea typeface="Poppins"/>
              <a:cs typeface="Poppins"/>
              <a:sym typeface="Poppins"/>
            </a:endParaRPr>
          </a:p>
          <a:p>
            <a:pPr marL="292100" marR="0" lvl="0" indent="-285750" algn="l" rtl="0">
              <a:lnSpc>
                <a:spcPct val="115000"/>
              </a:lnSpc>
              <a:spcBef>
                <a:spcPts val="800"/>
              </a:spcBef>
              <a:spcAft>
                <a:spcPts val="0"/>
              </a:spcAft>
              <a:buClr>
                <a:schemeClr val="bg1"/>
              </a:buClr>
              <a:buSzPts val="1500"/>
              <a:buFont typeface="Arial" panose="020B0604020202020204" pitchFamily="34" charset="0"/>
              <a:buChar char="•"/>
            </a:pPr>
            <a:r>
              <a:rPr lang="en-GB" sz="1500" dirty="0">
                <a:solidFill>
                  <a:schemeClr val="bg1"/>
                </a:solidFill>
                <a:latin typeface="Oswald" pitchFamily="2" charset="77"/>
                <a:ea typeface="Poppins"/>
                <a:cs typeface="Poppins"/>
                <a:sym typeface="Poppins"/>
              </a:rPr>
              <a:t>16 year old boy</a:t>
            </a:r>
            <a:endParaRPr sz="1100" dirty="0">
              <a:solidFill>
                <a:schemeClr val="bg1"/>
              </a:solidFill>
              <a:latin typeface="Oswald" pitchFamily="2" charset="77"/>
            </a:endParaRPr>
          </a:p>
          <a:p>
            <a:pPr marL="292100" marR="0" lvl="0" indent="-285750" algn="l" rtl="0">
              <a:lnSpc>
                <a:spcPct val="115000"/>
              </a:lnSpc>
              <a:spcBef>
                <a:spcPts val="800"/>
              </a:spcBef>
              <a:spcAft>
                <a:spcPts val="0"/>
              </a:spcAft>
              <a:buClr>
                <a:schemeClr val="bg1"/>
              </a:buClr>
              <a:buSzPts val="1500"/>
              <a:buFont typeface="Arial" panose="020B0604020202020204" pitchFamily="34" charset="0"/>
              <a:buChar char="•"/>
            </a:pPr>
            <a:r>
              <a:rPr lang="en-GB" sz="1500" dirty="0">
                <a:solidFill>
                  <a:schemeClr val="bg1"/>
                </a:solidFill>
                <a:latin typeface="Oswald" pitchFamily="2" charset="77"/>
                <a:ea typeface="Poppins"/>
                <a:cs typeface="Poppins"/>
                <a:sym typeface="Poppins"/>
              </a:rPr>
              <a:t>Slim build</a:t>
            </a:r>
            <a:endParaRPr sz="1100" dirty="0">
              <a:solidFill>
                <a:schemeClr val="bg1"/>
              </a:solidFill>
              <a:latin typeface="Oswald" pitchFamily="2" charset="77"/>
            </a:endParaRPr>
          </a:p>
          <a:p>
            <a:pPr marL="292100" marR="0" lvl="0" indent="-285750" algn="l" rtl="0">
              <a:lnSpc>
                <a:spcPct val="115000"/>
              </a:lnSpc>
              <a:spcBef>
                <a:spcPts val="800"/>
              </a:spcBef>
              <a:spcAft>
                <a:spcPts val="0"/>
              </a:spcAft>
              <a:buClr>
                <a:schemeClr val="bg1"/>
              </a:buClr>
              <a:buSzPts val="1500"/>
              <a:buFont typeface="Arial" panose="020B0604020202020204" pitchFamily="34" charset="0"/>
              <a:buChar char="•"/>
            </a:pPr>
            <a:r>
              <a:rPr lang="en-GB" sz="1500" dirty="0">
                <a:solidFill>
                  <a:schemeClr val="bg1"/>
                </a:solidFill>
                <a:latin typeface="Oswald" pitchFamily="2" charset="77"/>
                <a:ea typeface="Poppins"/>
                <a:cs typeface="Poppins"/>
                <a:sym typeface="Poppins"/>
              </a:rPr>
              <a:t>Taking prescribed Prozac (an antidepressant) on prescription from his doctor</a:t>
            </a:r>
            <a:endParaRPr sz="1500" dirty="0">
              <a:solidFill>
                <a:schemeClr val="bg1"/>
              </a:solidFill>
              <a:latin typeface="Oswald" pitchFamily="2" charset="77"/>
              <a:ea typeface="Poppins"/>
              <a:cs typeface="Poppins"/>
              <a:sym typeface="Poppins"/>
            </a:endParaRPr>
          </a:p>
        </p:txBody>
      </p:sp>
      <p:sp>
        <p:nvSpPr>
          <p:cNvPr id="2" name="Text Placeholder 1">
            <a:extLst>
              <a:ext uri="{FF2B5EF4-FFF2-40B4-BE49-F238E27FC236}">
                <a16:creationId xmlns:a16="http://schemas.microsoft.com/office/drawing/2014/main" id="{ADCC7113-D51D-804C-9336-0C8754452D50}"/>
              </a:ext>
            </a:extLst>
          </p:cNvPr>
          <p:cNvSpPr>
            <a:spLocks noGrp="1"/>
          </p:cNvSpPr>
          <p:nvPr>
            <p:ph type="body" sz="quarter" idx="10"/>
          </p:nvPr>
        </p:nvSpPr>
        <p:spPr>
          <a:prstGeom prst="rect">
            <a:avLst/>
          </a:prstGeom>
        </p:spPr>
        <p:txBody>
          <a:bodyPr/>
          <a:lstStyle/>
          <a:p>
            <a:r>
              <a:rPr lang="en-US" dirty="0"/>
              <a:t>Scenario…</a:t>
            </a:r>
          </a:p>
        </p:txBody>
      </p:sp>
      <p:pic>
        <p:nvPicPr>
          <p:cNvPr id="5" name="Picture 4" descr="A picture containing doll&#10;&#10;Description automatically generated">
            <a:extLst>
              <a:ext uri="{FF2B5EF4-FFF2-40B4-BE49-F238E27FC236}">
                <a16:creationId xmlns:a16="http://schemas.microsoft.com/office/drawing/2014/main" id="{3F9D75CC-F6F1-494B-AE9E-C618B81DC1ED}"/>
              </a:ext>
            </a:extLst>
          </p:cNvPr>
          <p:cNvPicPr>
            <a:picLocks noChangeAspect="1"/>
          </p:cNvPicPr>
          <p:nvPr/>
        </p:nvPicPr>
        <p:blipFill>
          <a:blip r:embed="rId3"/>
          <a:stretch>
            <a:fillRect/>
          </a:stretch>
        </p:blipFill>
        <p:spPr>
          <a:xfrm>
            <a:off x="3117713" y="0"/>
            <a:ext cx="1722396" cy="5871804"/>
          </a:xfrm>
          <a:prstGeom prst="rect">
            <a:avLst/>
          </a:prstGeom>
        </p:spPr>
      </p:pic>
      <p:sp>
        <p:nvSpPr>
          <p:cNvPr id="7" name="Google Shape;164;p29">
            <a:extLst>
              <a:ext uri="{FF2B5EF4-FFF2-40B4-BE49-F238E27FC236}">
                <a16:creationId xmlns:a16="http://schemas.microsoft.com/office/drawing/2014/main" id="{F9D3660F-3290-084C-A911-18FBC29542C1}"/>
              </a:ext>
            </a:extLst>
          </p:cNvPr>
          <p:cNvSpPr txBox="1">
            <a:spLocks/>
          </p:cNvSpPr>
          <p:nvPr/>
        </p:nvSpPr>
        <p:spPr>
          <a:xfrm>
            <a:off x="4792836" y="1537641"/>
            <a:ext cx="3810313" cy="4052931"/>
          </a:xfrm>
          <a:prstGeom prst="rect">
            <a:avLst/>
          </a:prstGeom>
          <a:noFill/>
          <a:ln>
            <a:noFill/>
          </a:ln>
        </p:spPr>
        <p:txBody>
          <a:bodyPr spcFirstLastPara="1" wrap="square" lIns="68575" tIns="34275" rIns="68575" bIns="34275"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ts val="1980"/>
              </a:lnSpc>
              <a:buClr>
                <a:schemeClr val="dk1"/>
              </a:buClr>
              <a:buSzPct val="100000"/>
            </a:pPr>
            <a:r>
              <a:rPr lang="en-GB" sz="1700" dirty="0">
                <a:solidFill>
                  <a:schemeClr val="tx1">
                    <a:lumMod val="65000"/>
                    <a:lumOff val="35000"/>
                  </a:schemeClr>
                </a:solidFill>
                <a:latin typeface="Oswald Light" pitchFamily="2" charset="77"/>
                <a:ea typeface="Poppins"/>
                <a:cs typeface="Poppins"/>
                <a:sym typeface="Poppins"/>
              </a:rPr>
              <a:t>Ben is struggling with the pressure of his GCSEs. He has never taken drugs before but he is desperate to relax and is looking for a way to switch off. He sneaks out to the park on Friday evening (telling his mum that he was going to the cinema) and meets up with some friends who are drinking beers. They are approached by a drug dealer who offers them ‘K’ (Ketamine). </a:t>
            </a:r>
            <a:br>
              <a:rPr lang="en-GB" sz="1700" dirty="0">
                <a:solidFill>
                  <a:schemeClr val="tx1"/>
                </a:solidFill>
                <a:latin typeface="Oswald" pitchFamily="2" charset="77"/>
                <a:ea typeface="Poppins"/>
                <a:cs typeface="Poppins"/>
                <a:sym typeface="Poppins"/>
              </a:rPr>
            </a:br>
            <a:endParaRPr lang="en-GB" sz="1700" dirty="0">
              <a:solidFill>
                <a:schemeClr val="tx1"/>
              </a:solidFill>
              <a:latin typeface="Oswald" pitchFamily="2" charset="77"/>
              <a:ea typeface="Poppins"/>
              <a:cs typeface="Poppins"/>
              <a:sym typeface="Poppins"/>
            </a:endParaRPr>
          </a:p>
          <a:p>
            <a:pPr>
              <a:lnSpc>
                <a:spcPts val="1980"/>
              </a:lnSpc>
              <a:spcBef>
                <a:spcPts val="800"/>
              </a:spcBef>
              <a:buClr>
                <a:schemeClr val="dk1"/>
              </a:buClr>
              <a:buSzPct val="100000"/>
            </a:pPr>
            <a:r>
              <a:rPr lang="en-GB" sz="1700" b="1" dirty="0">
                <a:solidFill>
                  <a:schemeClr val="tx1"/>
                </a:solidFill>
                <a:latin typeface="Oswald" pitchFamily="2" charset="77"/>
                <a:ea typeface="Poppins"/>
                <a:cs typeface="Poppins"/>
                <a:sym typeface="Poppins"/>
              </a:rPr>
              <a:t>His friends buy a gram for £21 and offer Ben some saying it will help him relax. Ben is reluctant but his friends tease him for being pathetic. Ben gives in and snorts some.</a:t>
            </a:r>
            <a:endParaRPr lang="en-GB" sz="1700" b="1" dirty="0">
              <a:solidFill>
                <a:schemeClr val="tx1"/>
              </a:solidFill>
              <a:latin typeface="Oswald" pitchFamily="2" charset="77"/>
            </a:endParaRPr>
          </a:p>
        </p:txBody>
      </p:sp>
      <p:sp>
        <p:nvSpPr>
          <p:cNvPr id="8" name="Google Shape;166;p29">
            <a:extLst>
              <a:ext uri="{FF2B5EF4-FFF2-40B4-BE49-F238E27FC236}">
                <a16:creationId xmlns:a16="http://schemas.microsoft.com/office/drawing/2014/main" id="{CAA949DB-BE0C-6D43-BEE9-E19EA661278D}"/>
              </a:ext>
            </a:extLst>
          </p:cNvPr>
          <p:cNvSpPr txBox="1"/>
          <p:nvPr/>
        </p:nvSpPr>
        <p:spPr>
          <a:xfrm>
            <a:off x="8927155" y="1566532"/>
            <a:ext cx="2821934" cy="4024039"/>
          </a:xfrm>
          <a:prstGeom prst="rect">
            <a:avLst/>
          </a:prstGeom>
          <a:solidFill>
            <a:srgbClr val="FF61FA">
              <a:alpha val="9804"/>
            </a:srgbClr>
          </a:solidFill>
          <a:ln w="12700" cap="flat" cmpd="sng">
            <a:noFill/>
            <a:prstDash val="solid"/>
            <a:miter lim="800000"/>
            <a:headEnd type="none" w="sm" len="sm"/>
            <a:tailEnd type="none" w="sm" len="sm"/>
          </a:ln>
        </p:spPr>
        <p:txBody>
          <a:bodyPr spcFirstLastPara="1" wrap="square" lIns="288000" tIns="288000" rIns="288000" bIns="288000" anchor="t" anchorCtr="0">
            <a:normAutofit fontScale="85000" lnSpcReduction="10000"/>
          </a:bodyPr>
          <a:lstStyle/>
          <a:p>
            <a:pPr lvl="0">
              <a:lnSpc>
                <a:spcPct val="120000"/>
              </a:lnSpc>
              <a:buClr>
                <a:schemeClr val="dk1"/>
              </a:buClr>
              <a:buSzPts val="1500"/>
            </a:pPr>
            <a:r>
              <a:rPr lang="en-GB" sz="2000" dirty="0">
                <a:solidFill>
                  <a:schemeClr val="tx1"/>
                </a:solidFill>
                <a:latin typeface="Oswald" pitchFamily="2" charset="77"/>
                <a:ea typeface="Poppins"/>
                <a:cs typeface="Poppins"/>
                <a:sym typeface="Poppins"/>
              </a:rPr>
              <a:t>Think back to last lesson. Based on what you know about the drug, the set and the setting, what are the possible dangers in this situation? </a:t>
            </a:r>
          </a:p>
          <a:p>
            <a:pPr lvl="0">
              <a:lnSpc>
                <a:spcPct val="120000"/>
              </a:lnSpc>
              <a:buClr>
                <a:schemeClr val="dk1"/>
              </a:buClr>
              <a:buSzPts val="1500"/>
            </a:pPr>
            <a:endParaRPr lang="en-GB" sz="2000" dirty="0">
              <a:solidFill>
                <a:schemeClr val="tx1"/>
              </a:solidFill>
              <a:latin typeface="Oswald" pitchFamily="2" charset="77"/>
              <a:ea typeface="Poppins"/>
              <a:cs typeface="Poppins"/>
              <a:sym typeface="Poppins"/>
            </a:endParaRPr>
          </a:p>
          <a:p>
            <a:pPr lvl="0">
              <a:lnSpc>
                <a:spcPct val="120000"/>
              </a:lnSpc>
              <a:buClr>
                <a:schemeClr val="dk1"/>
              </a:buClr>
              <a:buSzPts val="1500"/>
            </a:pPr>
            <a:r>
              <a:rPr lang="en-GB" sz="2000" dirty="0">
                <a:solidFill>
                  <a:schemeClr val="tx1"/>
                </a:solidFill>
                <a:latin typeface="Oswald" pitchFamily="2" charset="77"/>
                <a:ea typeface="Poppins"/>
                <a:cs typeface="Poppins"/>
                <a:sym typeface="Poppins"/>
              </a:rPr>
              <a:t>If we were to replay this scenario, what advice would you give Ben in order to reduce the possibility of harm?</a:t>
            </a:r>
          </a:p>
        </p:txBody>
      </p:sp>
      <p:pic>
        <p:nvPicPr>
          <p:cNvPr id="10" name="Graphic 9">
            <a:extLst>
              <a:ext uri="{FF2B5EF4-FFF2-40B4-BE49-F238E27FC236}">
                <a16:creationId xmlns:a16="http://schemas.microsoft.com/office/drawing/2014/main" id="{9A41B5DA-46E8-D643-BD1C-3F14B1C5FC6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278273" y="4400988"/>
            <a:ext cx="1470816" cy="1470816"/>
          </a:xfrm>
          <a:prstGeom prst="rect">
            <a:avLst/>
          </a:prstGeom>
        </p:spPr>
      </p:pic>
    </p:spTree>
    <p:extLst>
      <p:ext uri="{BB962C8B-B14F-4D97-AF65-F5344CB8AC3E}">
        <p14:creationId xmlns:p14="http://schemas.microsoft.com/office/powerpoint/2010/main" val="25271514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DD0C210-271B-3947-AEFA-95180E4E5C9E}"/>
              </a:ext>
            </a:extLst>
          </p:cNvPr>
          <p:cNvSpPr>
            <a:spLocks noGrp="1"/>
          </p:cNvSpPr>
          <p:nvPr>
            <p:ph type="body" sz="quarter" idx="10"/>
          </p:nvPr>
        </p:nvSpPr>
        <p:spPr>
          <a:xfrm>
            <a:off x="356725" y="342398"/>
            <a:ext cx="11835275" cy="508000"/>
          </a:xfrm>
          <a:prstGeom prst="rect">
            <a:avLst/>
          </a:prstGeom>
        </p:spPr>
        <p:txBody>
          <a:bodyPr/>
          <a:lstStyle/>
          <a:p>
            <a:r>
              <a:rPr lang="en-US" sz="3000" dirty="0"/>
              <a:t>Due to the illicit nature of drug use there is </a:t>
            </a:r>
            <a:r>
              <a:rPr lang="en-US" sz="3000" u="sng" dirty="0"/>
              <a:t>no quality </a:t>
            </a:r>
            <a:r>
              <a:rPr lang="en-US" sz="3000" dirty="0"/>
              <a:t>control over street drugs. </a:t>
            </a:r>
          </a:p>
          <a:p>
            <a:endParaRPr lang="en-US" dirty="0"/>
          </a:p>
        </p:txBody>
      </p:sp>
      <p:sp>
        <p:nvSpPr>
          <p:cNvPr id="18" name="Text Placeholder 17">
            <a:extLst>
              <a:ext uri="{FF2B5EF4-FFF2-40B4-BE49-F238E27FC236}">
                <a16:creationId xmlns:a16="http://schemas.microsoft.com/office/drawing/2014/main" id="{1CCE4800-8932-D348-936A-4B1D75965586}"/>
              </a:ext>
            </a:extLst>
          </p:cNvPr>
          <p:cNvSpPr>
            <a:spLocks noGrp="1"/>
          </p:cNvSpPr>
          <p:nvPr>
            <p:ph type="body" sz="quarter" idx="11"/>
          </p:nvPr>
        </p:nvSpPr>
        <p:spPr>
          <a:prstGeom prst="rect">
            <a:avLst/>
          </a:prstGeom>
        </p:spPr>
        <p:txBody>
          <a:bodyPr/>
          <a:lstStyle/>
          <a:p>
            <a:r>
              <a:rPr lang="en-US" dirty="0"/>
              <a:t>How do you know what you are taking?</a:t>
            </a:r>
          </a:p>
          <a:p>
            <a:endParaRPr lang="en-US" dirty="0"/>
          </a:p>
        </p:txBody>
      </p:sp>
      <p:sp>
        <p:nvSpPr>
          <p:cNvPr id="34" name="Google Shape;126;p3">
            <a:extLst>
              <a:ext uri="{FF2B5EF4-FFF2-40B4-BE49-F238E27FC236}">
                <a16:creationId xmlns:a16="http://schemas.microsoft.com/office/drawing/2014/main" id="{FAA54689-1B41-F54E-8CD3-C95CCB47C3BE}"/>
              </a:ext>
            </a:extLst>
          </p:cNvPr>
          <p:cNvSpPr txBox="1"/>
          <p:nvPr/>
        </p:nvSpPr>
        <p:spPr>
          <a:xfrm>
            <a:off x="442913" y="1824238"/>
            <a:ext cx="5297488" cy="2554505"/>
          </a:xfrm>
          <a:prstGeom prst="rect">
            <a:avLst/>
          </a:prstGeom>
          <a:noFill/>
          <a:ln>
            <a:noFill/>
          </a:ln>
        </p:spPr>
        <p:txBody>
          <a:bodyPr spcFirstLastPara="1" wrap="square" lIns="91425" tIns="45700" rIns="91425" bIns="45700" anchor="t" anchorCtr="0">
            <a:spAutoFit/>
          </a:bodyPr>
          <a:lstStyle/>
          <a:p>
            <a:pPr lvl="0"/>
            <a:r>
              <a:rPr lang="en-GB" sz="2000" dirty="0">
                <a:solidFill>
                  <a:schemeClr val="tx1">
                    <a:lumMod val="65000"/>
                    <a:lumOff val="35000"/>
                  </a:schemeClr>
                </a:solidFill>
                <a:latin typeface="Oswald Light" pitchFamily="2" charset="77"/>
                <a:ea typeface="Poppins"/>
                <a:cs typeface="Poppins"/>
                <a:sym typeface="Poppins"/>
              </a:rPr>
              <a:t>The biggest risk when it comes to taking illegal drugs is the fact that these drugs are made by people involved in the illegal drugs trade with the motive of </a:t>
            </a:r>
            <a:r>
              <a:rPr lang="en-GB" sz="2000" b="1" dirty="0">
                <a:solidFill>
                  <a:schemeClr val="tx1">
                    <a:lumMod val="65000"/>
                    <a:lumOff val="35000"/>
                  </a:schemeClr>
                </a:solidFill>
                <a:latin typeface="Oswald Light" pitchFamily="2" charset="77"/>
                <a:ea typeface="Poppins"/>
                <a:cs typeface="Poppins"/>
                <a:sym typeface="Poppins"/>
              </a:rPr>
              <a:t>profit</a:t>
            </a:r>
            <a:r>
              <a:rPr lang="en-GB" sz="2000" dirty="0">
                <a:solidFill>
                  <a:schemeClr val="tx1">
                    <a:lumMod val="65000"/>
                    <a:lumOff val="35000"/>
                  </a:schemeClr>
                </a:solidFill>
                <a:latin typeface="Oswald Light" pitchFamily="2" charset="77"/>
                <a:ea typeface="Poppins"/>
                <a:cs typeface="Poppins"/>
                <a:sym typeface="Poppins"/>
              </a:rPr>
              <a:t>, not with the motive of your safety! </a:t>
            </a:r>
          </a:p>
          <a:p>
            <a:pPr lvl="0"/>
            <a:endParaRPr lang="en-GB" sz="1500" dirty="0">
              <a:solidFill>
                <a:schemeClr val="tx1">
                  <a:lumMod val="65000"/>
                  <a:lumOff val="35000"/>
                </a:schemeClr>
              </a:solidFill>
              <a:latin typeface="Oswald Light" pitchFamily="2" charset="77"/>
              <a:ea typeface="Poppins"/>
              <a:cs typeface="Poppins"/>
              <a:sym typeface="Poppins"/>
            </a:endParaRPr>
          </a:p>
          <a:p>
            <a:pPr lvl="0"/>
            <a:r>
              <a:rPr lang="en-GB" sz="2000" dirty="0">
                <a:solidFill>
                  <a:schemeClr val="tx1">
                    <a:lumMod val="65000"/>
                    <a:lumOff val="35000"/>
                  </a:schemeClr>
                </a:solidFill>
                <a:latin typeface="Oswald Light" pitchFamily="2" charset="77"/>
                <a:ea typeface="Poppins"/>
                <a:cs typeface="Poppins"/>
                <a:sym typeface="Poppins"/>
              </a:rPr>
              <a:t>Without getting them professionally checked, there is no way you can possibly know exactly what chemicals, or how much of them, is in a drug from an illegal source. </a:t>
            </a:r>
          </a:p>
        </p:txBody>
      </p:sp>
      <p:sp>
        <p:nvSpPr>
          <p:cNvPr id="35" name="Rectangle 34">
            <a:extLst>
              <a:ext uri="{FF2B5EF4-FFF2-40B4-BE49-F238E27FC236}">
                <a16:creationId xmlns:a16="http://schemas.microsoft.com/office/drawing/2014/main" id="{8538299A-F3EC-DE44-809D-F26DCD23FD17}"/>
              </a:ext>
            </a:extLst>
          </p:cNvPr>
          <p:cNvSpPr/>
          <p:nvPr/>
        </p:nvSpPr>
        <p:spPr>
          <a:xfrm>
            <a:off x="1" y="4427182"/>
            <a:ext cx="6933234" cy="1240597"/>
          </a:xfrm>
          <a:prstGeom prst="rect">
            <a:avLst/>
          </a:prstGeom>
          <a:gradFill flip="none" rotWithShape="1">
            <a:gsLst>
              <a:gs pos="0">
                <a:schemeClr val="accent1">
                  <a:lumMod val="5000"/>
                  <a:lumOff val="95000"/>
                  <a:alpha val="0"/>
                </a:schemeClr>
              </a:gs>
              <a:gs pos="20000">
                <a:srgbClr val="FF61FA"/>
              </a:gs>
              <a:gs pos="81000">
                <a:srgbClr val="FF61FA"/>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Google Shape;157;p28">
            <a:extLst>
              <a:ext uri="{FF2B5EF4-FFF2-40B4-BE49-F238E27FC236}">
                <a16:creationId xmlns:a16="http://schemas.microsoft.com/office/drawing/2014/main" id="{2E68D8D9-DC1A-724D-A924-653F6710CC84}"/>
              </a:ext>
            </a:extLst>
          </p:cNvPr>
          <p:cNvSpPr txBox="1"/>
          <p:nvPr/>
        </p:nvSpPr>
        <p:spPr>
          <a:xfrm>
            <a:off x="442912" y="4597372"/>
            <a:ext cx="5020339" cy="900216"/>
          </a:xfrm>
          <a:prstGeom prst="rect">
            <a:avLst/>
          </a:prstGeom>
          <a:noFill/>
          <a:ln>
            <a:noFill/>
          </a:ln>
        </p:spPr>
        <p:txBody>
          <a:bodyPr spcFirstLastPara="1" wrap="square" lIns="68575" tIns="34275" rIns="68575" bIns="34275" anchor="t" anchorCtr="0">
            <a:spAutoFit/>
          </a:bodyPr>
          <a:lstStyle/>
          <a:p>
            <a:pPr lvl="0">
              <a:buClr>
                <a:srgbClr val="FF33CC"/>
              </a:buClr>
              <a:buSzPts val="1800"/>
            </a:pPr>
            <a:r>
              <a:rPr lang="en-GB" sz="1800" dirty="0">
                <a:solidFill>
                  <a:schemeClr val="bg1"/>
                </a:solidFill>
                <a:latin typeface="Oswald" pitchFamily="2" charset="77"/>
                <a:ea typeface="Poppins"/>
                <a:cs typeface="Poppins"/>
                <a:sym typeface="Poppins"/>
              </a:rPr>
              <a:t>*Drug dealers are not medically or pharmaceutically trained to synthesise drugs. Even if you know your drug dealer, they might not even know what they're giving you. </a:t>
            </a:r>
          </a:p>
        </p:txBody>
      </p:sp>
      <p:pic>
        <p:nvPicPr>
          <p:cNvPr id="5" name="Online Media 4" title="Due to ilicit nature of drug use Lesson 2">
            <a:hlinkClick r:id="" action="ppaction://media"/>
            <a:extLst>
              <a:ext uri="{FF2B5EF4-FFF2-40B4-BE49-F238E27FC236}">
                <a16:creationId xmlns:a16="http://schemas.microsoft.com/office/drawing/2014/main" id="{531235E9-972E-40DD-AC65-821DD13C2B52}"/>
              </a:ext>
            </a:extLst>
          </p:cNvPr>
          <p:cNvPicPr>
            <a:picLocks noRot="1" noChangeAspect="1"/>
          </p:cNvPicPr>
          <p:nvPr>
            <a:videoFile r:link="rId1"/>
          </p:nvPr>
        </p:nvPicPr>
        <p:blipFill>
          <a:blip r:embed="rId3"/>
          <a:stretch>
            <a:fillRect/>
          </a:stretch>
        </p:blipFill>
        <p:spPr>
          <a:xfrm>
            <a:off x="6728751" y="2529843"/>
            <a:ext cx="4576762" cy="2585871"/>
          </a:xfrm>
          <a:prstGeom prst="rect">
            <a:avLst/>
          </a:prstGeom>
        </p:spPr>
      </p:pic>
    </p:spTree>
    <p:extLst>
      <p:ext uri="{BB962C8B-B14F-4D97-AF65-F5344CB8AC3E}">
        <p14:creationId xmlns:p14="http://schemas.microsoft.com/office/powerpoint/2010/main" val="905530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DCC7113-D51D-804C-9336-0C8754452D50}"/>
              </a:ext>
            </a:extLst>
          </p:cNvPr>
          <p:cNvSpPr>
            <a:spLocks noGrp="1"/>
          </p:cNvSpPr>
          <p:nvPr>
            <p:ph type="body" sz="quarter" idx="10"/>
          </p:nvPr>
        </p:nvSpPr>
        <p:spPr/>
        <p:txBody>
          <a:bodyPr/>
          <a:lstStyle/>
          <a:p>
            <a:r>
              <a:rPr lang="en-US" dirty="0"/>
              <a:t>Drug testing… </a:t>
            </a:r>
          </a:p>
        </p:txBody>
      </p:sp>
      <p:sp>
        <p:nvSpPr>
          <p:cNvPr id="9" name="Google Shape;126;p3">
            <a:extLst>
              <a:ext uri="{FF2B5EF4-FFF2-40B4-BE49-F238E27FC236}">
                <a16:creationId xmlns:a16="http://schemas.microsoft.com/office/drawing/2014/main" id="{5BF6B169-DA5B-5744-B399-67396241CE61}"/>
              </a:ext>
            </a:extLst>
          </p:cNvPr>
          <p:cNvSpPr txBox="1"/>
          <p:nvPr/>
        </p:nvSpPr>
        <p:spPr>
          <a:xfrm>
            <a:off x="442913" y="1967080"/>
            <a:ext cx="6052480" cy="2923837"/>
          </a:xfrm>
          <a:prstGeom prst="rect">
            <a:avLst/>
          </a:prstGeom>
          <a:noFill/>
          <a:ln>
            <a:noFill/>
          </a:ln>
        </p:spPr>
        <p:txBody>
          <a:bodyPr spcFirstLastPara="1" wrap="square" lIns="91425" tIns="45700" rIns="91425" bIns="45700" anchor="t" anchorCtr="0">
            <a:spAutoFit/>
          </a:bodyPr>
          <a:lstStyle/>
          <a:p>
            <a:pPr lvl="0"/>
            <a:r>
              <a:rPr lang="en-GB" sz="1800" dirty="0">
                <a:solidFill>
                  <a:schemeClr val="tx1">
                    <a:lumMod val="65000"/>
                    <a:lumOff val="35000"/>
                  </a:schemeClr>
                </a:solidFill>
                <a:latin typeface="Oswald Light" pitchFamily="2" charset="77"/>
                <a:ea typeface="Poppins"/>
                <a:cs typeface="Poppins"/>
                <a:sym typeface="Poppins"/>
              </a:rPr>
              <a:t>The Loop are an organisation that test drug samples at a number of festivals and clubs. If they find a significant number of pills or powders that have been cut with dangerous substances, or if there is a particularly ‘pure’ drug at a festival, they put out warnings on social media like this. </a:t>
            </a:r>
          </a:p>
          <a:p>
            <a:pPr lvl="0"/>
            <a:endParaRPr lang="en-GB" sz="1700" dirty="0">
              <a:solidFill>
                <a:schemeClr val="tx1"/>
              </a:solidFill>
              <a:latin typeface="Montserrat Light" pitchFamily="2" charset="77"/>
              <a:ea typeface="Poppins"/>
              <a:cs typeface="Poppins"/>
              <a:sym typeface="Poppins"/>
            </a:endParaRPr>
          </a:p>
          <a:p>
            <a:pPr lvl="0"/>
            <a:r>
              <a:rPr lang="en-GB" sz="2600" dirty="0">
                <a:solidFill>
                  <a:srgbClr val="FF61FA"/>
                </a:solidFill>
                <a:latin typeface="Oswald" pitchFamily="2" charset="77"/>
                <a:ea typeface="Poppins"/>
                <a:cs typeface="Poppins"/>
                <a:sym typeface="Poppins"/>
              </a:rPr>
              <a:t>Have a read </a:t>
            </a:r>
            <a:br>
              <a:rPr lang="en-GB" sz="2600" b="1" dirty="0">
                <a:solidFill>
                  <a:srgbClr val="FF61FA"/>
                </a:solidFill>
                <a:latin typeface="Oswald" pitchFamily="2" charset="77"/>
                <a:ea typeface="Poppins"/>
                <a:cs typeface="Poppins"/>
                <a:sym typeface="Poppins"/>
              </a:rPr>
            </a:br>
            <a:r>
              <a:rPr lang="en-GB" sz="2600" b="1" dirty="0">
                <a:solidFill>
                  <a:srgbClr val="FF61FA"/>
                </a:solidFill>
                <a:latin typeface="Oswald" pitchFamily="2" charset="77"/>
                <a:ea typeface="Poppins"/>
                <a:cs typeface="Poppins"/>
                <a:sym typeface="Poppins"/>
              </a:rPr>
              <a:t>What is the issue </a:t>
            </a:r>
            <a:br>
              <a:rPr lang="en-GB" sz="2600" b="1" dirty="0">
                <a:solidFill>
                  <a:srgbClr val="FF61FA"/>
                </a:solidFill>
                <a:latin typeface="Oswald" pitchFamily="2" charset="77"/>
                <a:ea typeface="Poppins"/>
                <a:cs typeface="Poppins"/>
                <a:sym typeface="Poppins"/>
              </a:rPr>
            </a:br>
            <a:r>
              <a:rPr lang="en-GB" sz="2600" b="1" dirty="0">
                <a:solidFill>
                  <a:srgbClr val="FF61FA"/>
                </a:solidFill>
                <a:latin typeface="Oswald" pitchFamily="2" charset="77"/>
                <a:ea typeface="Poppins"/>
                <a:cs typeface="Poppins"/>
                <a:sym typeface="Poppins"/>
              </a:rPr>
              <a:t>with MDMA now?</a:t>
            </a:r>
          </a:p>
          <a:p>
            <a:pPr lvl="0"/>
            <a:endParaRPr lang="en-GB" sz="1700" dirty="0">
              <a:solidFill>
                <a:schemeClr val="tx1"/>
              </a:solidFill>
              <a:latin typeface="Montserrat Light" pitchFamily="2" charset="77"/>
              <a:ea typeface="Poppins"/>
              <a:cs typeface="Poppins"/>
              <a:sym typeface="Poppins"/>
            </a:endParaRPr>
          </a:p>
        </p:txBody>
      </p:sp>
      <p:pic>
        <p:nvPicPr>
          <p:cNvPr id="5" name="Google Shape;192;p32">
            <a:extLst>
              <a:ext uri="{FF2B5EF4-FFF2-40B4-BE49-F238E27FC236}">
                <a16:creationId xmlns:a16="http://schemas.microsoft.com/office/drawing/2014/main" id="{CBC6157C-32D6-9C4A-9FE4-7B5E617E5451}"/>
              </a:ext>
            </a:extLst>
          </p:cNvPr>
          <p:cNvPicPr preferRelativeResize="0"/>
          <p:nvPr/>
        </p:nvPicPr>
        <p:blipFill rotWithShape="1">
          <a:blip r:embed="rId2">
            <a:alphaModFix/>
          </a:blip>
          <a:srcRect l="45417" t="28642" r="27151" b="14266"/>
          <a:stretch/>
        </p:blipFill>
        <p:spPr>
          <a:xfrm>
            <a:off x="7508242" y="1503817"/>
            <a:ext cx="3504327" cy="4102613"/>
          </a:xfrm>
          <a:prstGeom prst="rect">
            <a:avLst/>
          </a:prstGeom>
          <a:noFill/>
          <a:ln>
            <a:noFill/>
          </a:ln>
        </p:spPr>
      </p:pic>
    </p:spTree>
    <p:extLst>
      <p:ext uri="{BB962C8B-B14F-4D97-AF65-F5344CB8AC3E}">
        <p14:creationId xmlns:p14="http://schemas.microsoft.com/office/powerpoint/2010/main" val="14644177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270E8FCD-A416-104E-BACF-8546FF1ECC42}"/>
              </a:ext>
            </a:extLst>
          </p:cNvPr>
          <p:cNvSpPr txBox="1"/>
          <p:nvPr/>
        </p:nvSpPr>
        <p:spPr>
          <a:xfrm>
            <a:off x="333487" y="716799"/>
            <a:ext cx="4726194" cy="1938992"/>
          </a:xfrm>
          <a:prstGeom prst="rect">
            <a:avLst/>
          </a:prstGeom>
          <a:noFill/>
        </p:spPr>
        <p:txBody>
          <a:bodyPr wrap="square" rtlCol="0">
            <a:spAutoFit/>
          </a:bodyPr>
          <a:lstStyle/>
          <a:p>
            <a:pPr lvl="0"/>
            <a:r>
              <a:rPr lang="en-US" sz="4000" b="1" dirty="0">
                <a:solidFill>
                  <a:schemeClr val="tx1"/>
                </a:solidFill>
                <a:latin typeface="Oswald Light" pitchFamily="2" charset="77"/>
              </a:rPr>
              <a:t>Have a listen to Professor David Nutt talk about the </a:t>
            </a:r>
            <a:br>
              <a:rPr lang="en-US" sz="4000" b="1" dirty="0">
                <a:solidFill>
                  <a:schemeClr val="tx1"/>
                </a:solidFill>
                <a:latin typeface="Oswald Light" pitchFamily="2" charset="77"/>
              </a:rPr>
            </a:br>
            <a:r>
              <a:rPr lang="en-US" sz="4000" b="1" dirty="0">
                <a:solidFill>
                  <a:schemeClr val="tx1"/>
                </a:solidFill>
                <a:latin typeface="Oswald Light" pitchFamily="2" charset="77"/>
              </a:rPr>
              <a:t>work of The Loop.</a:t>
            </a:r>
            <a:endParaRPr lang="en-US" sz="3000" b="1" dirty="0">
              <a:solidFill>
                <a:schemeClr val="tx1"/>
              </a:solidFill>
              <a:latin typeface="Oswald Light" pitchFamily="2" charset="77"/>
            </a:endParaRPr>
          </a:p>
        </p:txBody>
      </p:sp>
      <p:sp>
        <p:nvSpPr>
          <p:cNvPr id="3" name="Google Shape;126;p3">
            <a:extLst>
              <a:ext uri="{FF2B5EF4-FFF2-40B4-BE49-F238E27FC236}">
                <a16:creationId xmlns:a16="http://schemas.microsoft.com/office/drawing/2014/main" id="{73FA17D7-C793-DB40-86B2-42FE2CE374D0}"/>
              </a:ext>
            </a:extLst>
          </p:cNvPr>
          <p:cNvSpPr txBox="1"/>
          <p:nvPr/>
        </p:nvSpPr>
        <p:spPr>
          <a:xfrm>
            <a:off x="442914" y="3024985"/>
            <a:ext cx="5785166" cy="2416006"/>
          </a:xfrm>
          <a:prstGeom prst="rect">
            <a:avLst/>
          </a:prstGeom>
          <a:noFill/>
          <a:ln>
            <a:noFill/>
          </a:ln>
        </p:spPr>
        <p:txBody>
          <a:bodyPr spcFirstLastPara="1" wrap="square" lIns="91425" tIns="45700" rIns="91425" bIns="45700" anchor="t" anchorCtr="0">
            <a:spAutoFit/>
          </a:bodyPr>
          <a:lstStyle/>
          <a:p>
            <a:pPr lvl="0"/>
            <a:r>
              <a:rPr lang="en-GB" sz="2000" b="1" dirty="0">
                <a:solidFill>
                  <a:srgbClr val="FF61FA"/>
                </a:solidFill>
                <a:latin typeface="Oswald" pitchFamily="2" charset="77"/>
                <a:ea typeface="Poppins"/>
                <a:cs typeface="Poppins"/>
                <a:sym typeface="Poppins"/>
              </a:rPr>
              <a:t>Discussion</a:t>
            </a:r>
          </a:p>
          <a:p>
            <a:pPr lvl="0"/>
            <a:endParaRPr lang="en-GB" sz="1700" b="1" dirty="0">
              <a:solidFill>
                <a:schemeClr val="tx1"/>
              </a:solidFill>
              <a:latin typeface="Oswald" pitchFamily="2" charset="77"/>
              <a:ea typeface="Poppins"/>
              <a:cs typeface="Poppins"/>
              <a:sym typeface="Poppins"/>
            </a:endParaRPr>
          </a:p>
          <a:p>
            <a:pPr marL="457200" lvl="0" indent="-457200">
              <a:buClr>
                <a:srgbClr val="FF61FA"/>
              </a:buClr>
              <a:buFont typeface="+mj-lt"/>
              <a:buAutoNum type="arabicPeriod"/>
            </a:pPr>
            <a:r>
              <a:rPr lang="en-GB" sz="1800" dirty="0">
                <a:solidFill>
                  <a:schemeClr val="tx1"/>
                </a:solidFill>
                <a:latin typeface="Oswald" pitchFamily="2" charset="77"/>
                <a:ea typeface="Poppins"/>
                <a:cs typeface="Poppins"/>
                <a:sym typeface="Poppins"/>
              </a:rPr>
              <a:t>What do you think about taking illegal drugs to a tent </a:t>
            </a:r>
            <a:br>
              <a:rPr lang="en-GB" sz="1800" dirty="0">
                <a:solidFill>
                  <a:schemeClr val="tx1"/>
                </a:solidFill>
                <a:latin typeface="Oswald" pitchFamily="2" charset="77"/>
                <a:ea typeface="Poppins"/>
                <a:cs typeface="Poppins"/>
                <a:sym typeface="Poppins"/>
              </a:rPr>
            </a:br>
            <a:r>
              <a:rPr lang="en-GB" sz="1800" dirty="0">
                <a:solidFill>
                  <a:schemeClr val="tx1"/>
                </a:solidFill>
                <a:latin typeface="Oswald" pitchFamily="2" charset="77"/>
                <a:ea typeface="Poppins"/>
                <a:cs typeface="Poppins"/>
                <a:sym typeface="Poppins"/>
              </a:rPr>
              <a:t>at a festival to get them tested?</a:t>
            </a:r>
          </a:p>
          <a:p>
            <a:pPr marL="457200" lvl="0" indent="-457200">
              <a:buClr>
                <a:srgbClr val="FF61FA"/>
              </a:buClr>
              <a:buFont typeface="+mj-lt"/>
              <a:buAutoNum type="arabicPeriod"/>
            </a:pPr>
            <a:endParaRPr lang="en-GB" sz="1200" dirty="0">
              <a:solidFill>
                <a:schemeClr val="tx1"/>
              </a:solidFill>
              <a:latin typeface="Oswald" pitchFamily="2" charset="77"/>
              <a:ea typeface="Poppins"/>
              <a:cs typeface="Poppins"/>
              <a:sym typeface="Poppins"/>
            </a:endParaRPr>
          </a:p>
          <a:p>
            <a:pPr marL="457200" lvl="0" indent="-457200">
              <a:buClr>
                <a:srgbClr val="FF61FA"/>
              </a:buClr>
              <a:buFont typeface="+mj-lt"/>
              <a:buAutoNum type="arabicPeriod"/>
            </a:pPr>
            <a:r>
              <a:rPr lang="en-GB" sz="1800" dirty="0">
                <a:solidFill>
                  <a:schemeClr val="tx1"/>
                </a:solidFill>
                <a:latin typeface="Oswald" pitchFamily="2" charset="77"/>
                <a:ea typeface="Poppins"/>
                <a:cs typeface="Poppins"/>
                <a:sym typeface="Poppins"/>
              </a:rPr>
              <a:t>Why do you think the government are encouraging this approach?</a:t>
            </a:r>
          </a:p>
          <a:p>
            <a:pPr marL="457200" lvl="0" indent="-457200">
              <a:buClr>
                <a:srgbClr val="FF61FA"/>
              </a:buClr>
              <a:buFont typeface="+mj-lt"/>
              <a:buAutoNum type="arabicPeriod"/>
            </a:pPr>
            <a:endParaRPr lang="en-GB" sz="1200" dirty="0">
              <a:solidFill>
                <a:schemeClr val="tx1"/>
              </a:solidFill>
              <a:latin typeface="Oswald" pitchFamily="2" charset="77"/>
              <a:ea typeface="Poppins"/>
              <a:cs typeface="Poppins"/>
              <a:sym typeface="Poppins"/>
            </a:endParaRPr>
          </a:p>
          <a:p>
            <a:pPr marL="457200" lvl="0" indent="-457200">
              <a:buClr>
                <a:srgbClr val="FF61FA"/>
              </a:buClr>
              <a:buFont typeface="+mj-lt"/>
              <a:buAutoNum type="arabicPeriod"/>
            </a:pPr>
            <a:r>
              <a:rPr lang="en-GB" sz="1800" dirty="0">
                <a:solidFill>
                  <a:schemeClr val="tx1"/>
                </a:solidFill>
                <a:latin typeface="Oswald" pitchFamily="2" charset="77"/>
                <a:ea typeface="Poppins"/>
                <a:cs typeface="Poppins"/>
                <a:sym typeface="Poppins"/>
              </a:rPr>
              <a:t>Do you think it’s right?</a:t>
            </a:r>
          </a:p>
        </p:txBody>
      </p:sp>
      <p:pic>
        <p:nvPicPr>
          <p:cNvPr id="4" name="Online Media 3" title="Have a listen to Professor Lesson 2">
            <a:hlinkClick r:id="" action="ppaction://media"/>
            <a:extLst>
              <a:ext uri="{FF2B5EF4-FFF2-40B4-BE49-F238E27FC236}">
                <a16:creationId xmlns:a16="http://schemas.microsoft.com/office/drawing/2014/main" id="{28E232B0-3B3D-40B6-B3E2-6D6F7010786C}"/>
              </a:ext>
            </a:extLst>
          </p:cNvPr>
          <p:cNvPicPr>
            <a:picLocks noRot="1" noChangeAspect="1"/>
          </p:cNvPicPr>
          <p:nvPr>
            <a:videoFile r:link="rId1"/>
          </p:nvPr>
        </p:nvPicPr>
        <p:blipFill>
          <a:blip r:embed="rId4"/>
          <a:stretch>
            <a:fillRect/>
          </a:stretch>
        </p:blipFill>
        <p:spPr>
          <a:xfrm>
            <a:off x="6397625" y="1995092"/>
            <a:ext cx="5075779" cy="2867815"/>
          </a:xfrm>
          <a:prstGeom prst="rect">
            <a:avLst/>
          </a:prstGeom>
        </p:spPr>
      </p:pic>
    </p:spTree>
    <p:extLst>
      <p:ext uri="{BB962C8B-B14F-4D97-AF65-F5344CB8AC3E}">
        <p14:creationId xmlns:p14="http://schemas.microsoft.com/office/powerpoint/2010/main" val="3006735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a:hlinkClick r:id="rId3"/>
            <a:extLst>
              <a:ext uri="{FF2B5EF4-FFF2-40B4-BE49-F238E27FC236}">
                <a16:creationId xmlns:a16="http://schemas.microsoft.com/office/drawing/2014/main" id="{8FAD065A-682A-184C-8442-BFEE722C29F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6973" t="15907" r="6711" b="3392"/>
          <a:stretch/>
        </p:blipFill>
        <p:spPr bwMode="auto">
          <a:xfrm>
            <a:off x="4280605" y="2182535"/>
            <a:ext cx="3304673" cy="3238956"/>
          </a:xfrm>
          <a:prstGeom prst="rect">
            <a:avLst/>
          </a:prstGeom>
          <a:noFill/>
          <a:extLst>
            <a:ext uri="{909E8E84-426E-40DD-AFC4-6F175D3DCCD1}">
              <a14:hiddenFill xmlns:a14="http://schemas.microsoft.com/office/drawing/2010/main">
                <a:solidFill>
                  <a:srgbClr val="FFFFFF"/>
                </a:solidFill>
              </a14:hiddenFill>
            </a:ext>
          </a:extLst>
        </p:spPr>
      </p:pic>
      <p:sp>
        <p:nvSpPr>
          <p:cNvPr id="2" name="Text Placeholder 1">
            <a:extLst>
              <a:ext uri="{FF2B5EF4-FFF2-40B4-BE49-F238E27FC236}">
                <a16:creationId xmlns:a16="http://schemas.microsoft.com/office/drawing/2014/main" id="{ADCC7113-D51D-804C-9336-0C8754452D50}"/>
              </a:ext>
            </a:extLst>
          </p:cNvPr>
          <p:cNvSpPr>
            <a:spLocks noGrp="1"/>
          </p:cNvSpPr>
          <p:nvPr>
            <p:ph type="body" sz="quarter" idx="10"/>
          </p:nvPr>
        </p:nvSpPr>
        <p:spPr/>
        <p:txBody>
          <a:bodyPr/>
          <a:lstStyle/>
          <a:p>
            <a:r>
              <a:rPr lang="en-US" dirty="0"/>
              <a:t>Stay safe…</a:t>
            </a:r>
          </a:p>
        </p:txBody>
      </p:sp>
      <p:sp>
        <p:nvSpPr>
          <p:cNvPr id="5" name="Google Shape;126;p3">
            <a:extLst>
              <a:ext uri="{FF2B5EF4-FFF2-40B4-BE49-F238E27FC236}">
                <a16:creationId xmlns:a16="http://schemas.microsoft.com/office/drawing/2014/main" id="{B6529E06-2DE1-6F4F-8139-1C04543FD477}"/>
              </a:ext>
            </a:extLst>
          </p:cNvPr>
          <p:cNvSpPr txBox="1"/>
          <p:nvPr/>
        </p:nvSpPr>
        <p:spPr>
          <a:xfrm>
            <a:off x="442913" y="1824238"/>
            <a:ext cx="4163811" cy="3585557"/>
          </a:xfrm>
          <a:prstGeom prst="rect">
            <a:avLst/>
          </a:prstGeom>
          <a:noFill/>
          <a:ln>
            <a:noFill/>
          </a:ln>
        </p:spPr>
        <p:txBody>
          <a:bodyPr spcFirstLastPara="1" wrap="square" lIns="91425" tIns="45700" rIns="91425" bIns="45700" anchor="t" anchorCtr="0">
            <a:spAutoFit/>
          </a:bodyPr>
          <a:lstStyle/>
          <a:p>
            <a:pPr lvl="0"/>
            <a:r>
              <a:rPr lang="en-GB" sz="2500" b="1" dirty="0">
                <a:solidFill>
                  <a:schemeClr val="tx1"/>
                </a:solidFill>
                <a:latin typeface="Oswald" pitchFamily="2" charset="77"/>
                <a:ea typeface="Poppins"/>
                <a:cs typeface="Poppins"/>
                <a:sym typeface="Poppins"/>
              </a:rPr>
              <a:t>DO YOU KNOW THE </a:t>
            </a:r>
            <a:br>
              <a:rPr lang="en-GB" sz="2500" b="1" dirty="0">
                <a:solidFill>
                  <a:schemeClr val="tx1"/>
                </a:solidFill>
                <a:latin typeface="Oswald" pitchFamily="2" charset="77"/>
                <a:ea typeface="Poppins"/>
                <a:cs typeface="Poppins"/>
                <a:sym typeface="Poppins"/>
              </a:rPr>
            </a:br>
            <a:r>
              <a:rPr lang="en-GB" sz="2500" b="1" dirty="0">
                <a:solidFill>
                  <a:schemeClr val="tx1"/>
                </a:solidFill>
                <a:latin typeface="Oswald" pitchFamily="2" charset="77"/>
                <a:ea typeface="Poppins"/>
                <a:cs typeface="Poppins"/>
                <a:sym typeface="Poppins"/>
              </a:rPr>
              <a:t>RECOVERY POSITION?</a:t>
            </a:r>
          </a:p>
          <a:p>
            <a:pPr lvl="0"/>
            <a:endParaRPr lang="en-GB" sz="1800" dirty="0">
              <a:solidFill>
                <a:schemeClr val="tx1"/>
              </a:solidFill>
              <a:latin typeface="Oswald" pitchFamily="2" charset="77"/>
              <a:ea typeface="Poppins"/>
              <a:cs typeface="Poppins"/>
              <a:sym typeface="Poppins"/>
            </a:endParaRPr>
          </a:p>
          <a:p>
            <a:pPr lvl="0"/>
            <a:r>
              <a:rPr lang="en-GB" sz="1800" dirty="0">
                <a:solidFill>
                  <a:schemeClr val="tx1">
                    <a:lumMod val="65000"/>
                    <a:lumOff val="35000"/>
                  </a:schemeClr>
                </a:solidFill>
                <a:latin typeface="Oswald" pitchFamily="2" charset="77"/>
                <a:ea typeface="Poppins"/>
                <a:cs typeface="Poppins"/>
                <a:sym typeface="Poppins"/>
              </a:rPr>
              <a:t>If the patient is unresponsive (check by gently pinching them and calling their name) but breathing with a pulse, you should put them </a:t>
            </a:r>
            <a:br>
              <a:rPr lang="en-GB" sz="1800" dirty="0">
                <a:solidFill>
                  <a:schemeClr val="tx1">
                    <a:lumMod val="65000"/>
                    <a:lumOff val="35000"/>
                  </a:schemeClr>
                </a:solidFill>
                <a:latin typeface="Oswald" pitchFamily="2" charset="77"/>
                <a:ea typeface="Poppins"/>
                <a:cs typeface="Poppins"/>
                <a:sym typeface="Poppins"/>
              </a:rPr>
            </a:br>
            <a:r>
              <a:rPr lang="en-GB" sz="1800" dirty="0">
                <a:solidFill>
                  <a:schemeClr val="tx1">
                    <a:lumMod val="65000"/>
                    <a:lumOff val="35000"/>
                  </a:schemeClr>
                </a:solidFill>
                <a:latin typeface="Oswald" pitchFamily="2" charset="77"/>
                <a:ea typeface="Poppins"/>
                <a:cs typeface="Poppins"/>
                <a:sym typeface="Poppins"/>
              </a:rPr>
              <a:t>in the recovery position. </a:t>
            </a:r>
            <a:br>
              <a:rPr lang="en-GB" sz="1800" dirty="0">
                <a:solidFill>
                  <a:schemeClr val="tx1">
                    <a:lumMod val="65000"/>
                    <a:lumOff val="35000"/>
                  </a:schemeClr>
                </a:solidFill>
                <a:latin typeface="Oswald" pitchFamily="2" charset="77"/>
                <a:ea typeface="Poppins"/>
                <a:cs typeface="Poppins"/>
                <a:sym typeface="Poppins"/>
              </a:rPr>
            </a:br>
            <a:br>
              <a:rPr lang="en-GB" sz="1200" dirty="0">
                <a:solidFill>
                  <a:schemeClr val="tx1">
                    <a:lumMod val="65000"/>
                    <a:lumOff val="35000"/>
                  </a:schemeClr>
                </a:solidFill>
                <a:latin typeface="Oswald" pitchFamily="2" charset="77"/>
                <a:ea typeface="Poppins"/>
                <a:cs typeface="Poppins"/>
                <a:sym typeface="Poppins"/>
              </a:rPr>
            </a:br>
            <a:r>
              <a:rPr lang="en-GB" sz="1800" dirty="0">
                <a:solidFill>
                  <a:schemeClr val="tx1">
                    <a:lumMod val="65000"/>
                    <a:lumOff val="35000"/>
                  </a:schemeClr>
                </a:solidFill>
                <a:latin typeface="Oswald" pitchFamily="2" charset="77"/>
                <a:ea typeface="Poppins"/>
                <a:cs typeface="Poppins"/>
                <a:sym typeface="Poppins"/>
              </a:rPr>
              <a:t>It stops them choking on their own tongue</a:t>
            </a:r>
            <a:br>
              <a:rPr lang="en-GB" sz="1800" dirty="0">
                <a:solidFill>
                  <a:schemeClr val="tx1">
                    <a:lumMod val="65000"/>
                    <a:lumOff val="35000"/>
                  </a:schemeClr>
                </a:solidFill>
                <a:latin typeface="Oswald" pitchFamily="2" charset="77"/>
                <a:ea typeface="Poppins"/>
                <a:cs typeface="Poppins"/>
                <a:sym typeface="Poppins"/>
              </a:rPr>
            </a:br>
            <a:r>
              <a:rPr lang="en-GB" sz="1800" dirty="0">
                <a:solidFill>
                  <a:schemeClr val="tx1">
                    <a:lumMod val="65000"/>
                    <a:lumOff val="35000"/>
                  </a:schemeClr>
                </a:solidFill>
                <a:latin typeface="Oswald" pitchFamily="2" charset="77"/>
                <a:ea typeface="Poppins"/>
                <a:cs typeface="Poppins"/>
                <a:sym typeface="Poppins"/>
              </a:rPr>
              <a:t>and their vomit. </a:t>
            </a:r>
          </a:p>
          <a:p>
            <a:pPr lvl="0"/>
            <a:endParaRPr lang="en-GB" sz="2200" b="1" dirty="0">
              <a:solidFill>
                <a:schemeClr val="tx1"/>
              </a:solidFill>
              <a:latin typeface="Montserrat" pitchFamily="2" charset="77"/>
              <a:ea typeface="Poppins"/>
              <a:cs typeface="Poppins"/>
              <a:sym typeface="Poppins"/>
            </a:endParaRPr>
          </a:p>
          <a:p>
            <a:pPr lvl="0"/>
            <a:endParaRPr lang="en-GB" sz="1700" dirty="0">
              <a:solidFill>
                <a:schemeClr val="tx1"/>
              </a:solidFill>
              <a:latin typeface="Montserrat Light" pitchFamily="2" charset="77"/>
              <a:ea typeface="Poppins"/>
              <a:cs typeface="Poppins"/>
              <a:sym typeface="Poppins"/>
            </a:endParaRPr>
          </a:p>
        </p:txBody>
      </p:sp>
      <p:sp>
        <p:nvSpPr>
          <p:cNvPr id="8" name="Google Shape;126;p3">
            <a:extLst>
              <a:ext uri="{FF2B5EF4-FFF2-40B4-BE49-F238E27FC236}">
                <a16:creationId xmlns:a16="http://schemas.microsoft.com/office/drawing/2014/main" id="{2152E632-4E60-9D4E-ADFE-2A3872630B11}"/>
              </a:ext>
            </a:extLst>
          </p:cNvPr>
          <p:cNvSpPr txBox="1"/>
          <p:nvPr/>
        </p:nvSpPr>
        <p:spPr>
          <a:xfrm>
            <a:off x="7917083" y="3251707"/>
            <a:ext cx="3832004" cy="2169784"/>
          </a:xfrm>
          <a:prstGeom prst="rect">
            <a:avLst/>
          </a:prstGeom>
          <a:noFill/>
          <a:ln>
            <a:noFill/>
          </a:ln>
        </p:spPr>
        <p:txBody>
          <a:bodyPr spcFirstLastPara="1" wrap="square" lIns="91425" tIns="45700" rIns="91425" bIns="45700" anchor="t" anchorCtr="0">
            <a:spAutoFit/>
          </a:bodyPr>
          <a:lstStyle/>
          <a:p>
            <a:pPr lvl="0"/>
            <a:endParaRPr lang="en-GB" sz="1800" dirty="0">
              <a:solidFill>
                <a:schemeClr val="tx1"/>
              </a:solidFill>
              <a:latin typeface="Montserrat Light" pitchFamily="2" charset="77"/>
              <a:ea typeface="Poppins"/>
              <a:cs typeface="Poppins"/>
              <a:sym typeface="Poppins"/>
            </a:endParaRPr>
          </a:p>
          <a:p>
            <a:pPr lvl="0"/>
            <a:r>
              <a:rPr lang="en-GB" sz="2500" b="1" dirty="0">
                <a:solidFill>
                  <a:schemeClr val="tx1"/>
                </a:solidFill>
                <a:latin typeface="Oswald" pitchFamily="2" charset="77"/>
                <a:ea typeface="Poppins"/>
                <a:cs typeface="Poppins"/>
                <a:sym typeface="Poppins"/>
              </a:rPr>
              <a:t>IS YOUR PHONE CHARGED? </a:t>
            </a:r>
            <a:br>
              <a:rPr lang="en-GB" sz="2500" b="1" dirty="0">
                <a:solidFill>
                  <a:schemeClr val="tx1"/>
                </a:solidFill>
                <a:latin typeface="Oswald" pitchFamily="2" charset="77"/>
                <a:ea typeface="Poppins"/>
                <a:cs typeface="Poppins"/>
                <a:sym typeface="Poppins"/>
              </a:rPr>
            </a:br>
            <a:r>
              <a:rPr lang="en-GB" sz="2500" b="1" dirty="0">
                <a:solidFill>
                  <a:schemeClr val="tx1"/>
                </a:solidFill>
                <a:latin typeface="Oswald" pitchFamily="2" charset="77"/>
                <a:ea typeface="Poppins"/>
                <a:cs typeface="Poppins"/>
                <a:sym typeface="Poppins"/>
              </a:rPr>
              <a:t>ARE YOU SAFE? ARE YOU </a:t>
            </a:r>
            <a:br>
              <a:rPr lang="en-GB" sz="2500" b="1" dirty="0">
                <a:solidFill>
                  <a:schemeClr val="tx1"/>
                </a:solidFill>
                <a:latin typeface="Oswald" pitchFamily="2" charset="77"/>
                <a:ea typeface="Poppins"/>
                <a:cs typeface="Poppins"/>
                <a:sym typeface="Poppins"/>
              </a:rPr>
            </a:br>
            <a:r>
              <a:rPr lang="en-GB" sz="2500" b="1" dirty="0">
                <a:solidFill>
                  <a:schemeClr val="tx1"/>
                </a:solidFill>
                <a:latin typeface="Oswald" pitchFamily="2" charset="77"/>
                <a:ea typeface="Poppins"/>
                <a:cs typeface="Poppins"/>
                <a:sym typeface="Poppins"/>
              </a:rPr>
              <a:t>WITH PEOPLE YOU CAN TRUST?</a:t>
            </a:r>
            <a:endParaRPr lang="en-GB" sz="2200" b="1" dirty="0">
              <a:solidFill>
                <a:schemeClr val="tx1"/>
              </a:solidFill>
              <a:latin typeface="Oswald" pitchFamily="2" charset="77"/>
              <a:ea typeface="Poppins"/>
              <a:cs typeface="Poppins"/>
              <a:sym typeface="Poppins"/>
            </a:endParaRPr>
          </a:p>
          <a:p>
            <a:pPr lvl="0"/>
            <a:endParaRPr lang="en-GB" sz="1700" dirty="0">
              <a:solidFill>
                <a:schemeClr val="tx1"/>
              </a:solidFill>
              <a:latin typeface="Montserrat Light" pitchFamily="2" charset="77"/>
              <a:ea typeface="Poppins"/>
              <a:cs typeface="Poppins"/>
              <a:sym typeface="Poppins"/>
            </a:endParaRPr>
          </a:p>
        </p:txBody>
      </p:sp>
      <p:pic>
        <p:nvPicPr>
          <p:cNvPr id="6" name="Graphic 5">
            <a:extLst>
              <a:ext uri="{FF2B5EF4-FFF2-40B4-BE49-F238E27FC236}">
                <a16:creationId xmlns:a16="http://schemas.microsoft.com/office/drawing/2014/main" id="{18967090-F716-CC4B-AC4A-128256AFC38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497321" y="1743642"/>
            <a:ext cx="1623531" cy="1623531"/>
          </a:xfrm>
          <a:prstGeom prst="rect">
            <a:avLst/>
          </a:prstGeom>
        </p:spPr>
      </p:pic>
      <p:sp>
        <p:nvSpPr>
          <p:cNvPr id="12" name="Google Shape;126;p3">
            <a:extLst>
              <a:ext uri="{FF2B5EF4-FFF2-40B4-BE49-F238E27FC236}">
                <a16:creationId xmlns:a16="http://schemas.microsoft.com/office/drawing/2014/main" id="{AE5BE29E-9178-5242-B8D8-3E306464E293}"/>
              </a:ext>
            </a:extLst>
          </p:cNvPr>
          <p:cNvSpPr txBox="1"/>
          <p:nvPr/>
        </p:nvSpPr>
        <p:spPr>
          <a:xfrm>
            <a:off x="8893216" y="1743642"/>
            <a:ext cx="3402956" cy="1508065"/>
          </a:xfrm>
          <a:prstGeom prst="rect">
            <a:avLst/>
          </a:prstGeom>
          <a:noFill/>
          <a:ln>
            <a:noFill/>
          </a:ln>
        </p:spPr>
        <p:txBody>
          <a:bodyPr spcFirstLastPara="1" wrap="square" lIns="91425" tIns="45700" rIns="91425" bIns="45700" anchor="t" anchorCtr="0">
            <a:spAutoFit/>
          </a:bodyPr>
          <a:lstStyle/>
          <a:p>
            <a:pPr lvl="0"/>
            <a:r>
              <a:rPr lang="en-GB" sz="2500" b="1" dirty="0">
                <a:solidFill>
                  <a:srgbClr val="FF61FA"/>
                </a:solidFill>
                <a:latin typeface="Oswald" pitchFamily="2" charset="77"/>
                <a:ea typeface="Poppins"/>
                <a:cs typeface="Poppins"/>
                <a:sym typeface="Poppins"/>
              </a:rPr>
              <a:t>Call 999</a:t>
            </a:r>
            <a:br>
              <a:rPr lang="en-GB" sz="2500" b="1" dirty="0">
                <a:solidFill>
                  <a:schemeClr val="tx1"/>
                </a:solidFill>
                <a:latin typeface="Oswald" pitchFamily="2" charset="77"/>
                <a:ea typeface="Poppins"/>
                <a:cs typeface="Poppins"/>
                <a:sym typeface="Poppins"/>
              </a:rPr>
            </a:br>
            <a:r>
              <a:rPr lang="en-GB" sz="2500" b="1" dirty="0">
                <a:solidFill>
                  <a:schemeClr val="tx1"/>
                </a:solidFill>
                <a:latin typeface="Oswald" pitchFamily="2" charset="77"/>
                <a:ea typeface="Poppins"/>
                <a:cs typeface="Poppins"/>
                <a:sym typeface="Poppins"/>
              </a:rPr>
              <a:t>YOU COULD SAVE SOMEBODY’S LIFE!</a:t>
            </a:r>
          </a:p>
          <a:p>
            <a:pPr lvl="0"/>
            <a:endParaRPr lang="en-GB" sz="1700" dirty="0">
              <a:solidFill>
                <a:schemeClr val="tx1"/>
              </a:solidFill>
              <a:latin typeface="Montserrat Light" pitchFamily="2" charset="77"/>
              <a:ea typeface="Poppins"/>
              <a:cs typeface="Poppins"/>
              <a:sym typeface="Poppins"/>
            </a:endParaRPr>
          </a:p>
        </p:txBody>
      </p:sp>
      <p:cxnSp>
        <p:nvCxnSpPr>
          <p:cNvPr id="11" name="Straight Connector 10">
            <a:extLst>
              <a:ext uri="{FF2B5EF4-FFF2-40B4-BE49-F238E27FC236}">
                <a16:creationId xmlns:a16="http://schemas.microsoft.com/office/drawing/2014/main" id="{18E888BD-AE5A-DF41-B246-02CC37476B4D}"/>
              </a:ext>
            </a:extLst>
          </p:cNvPr>
          <p:cNvCxnSpPr/>
          <p:nvPr/>
        </p:nvCxnSpPr>
        <p:spPr>
          <a:xfrm>
            <a:off x="7917083" y="3251707"/>
            <a:ext cx="3832005" cy="0"/>
          </a:xfrm>
          <a:prstGeom prst="line">
            <a:avLst/>
          </a:prstGeom>
          <a:ln w="12700">
            <a:solidFill>
              <a:srgbClr val="FF61FA"/>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23014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DCC7113-D51D-804C-9336-0C8754452D50}"/>
              </a:ext>
            </a:extLst>
          </p:cNvPr>
          <p:cNvSpPr>
            <a:spLocks noGrp="1"/>
          </p:cNvSpPr>
          <p:nvPr>
            <p:ph type="body" sz="quarter" idx="10"/>
          </p:nvPr>
        </p:nvSpPr>
        <p:spPr/>
        <p:txBody>
          <a:bodyPr/>
          <a:lstStyle/>
          <a:p>
            <a:r>
              <a:rPr lang="en-US" dirty="0"/>
              <a:t>Stay safe…</a:t>
            </a:r>
          </a:p>
        </p:txBody>
      </p:sp>
      <p:graphicFrame>
        <p:nvGraphicFramePr>
          <p:cNvPr id="4" name="Table 6">
            <a:extLst>
              <a:ext uri="{FF2B5EF4-FFF2-40B4-BE49-F238E27FC236}">
                <a16:creationId xmlns:a16="http://schemas.microsoft.com/office/drawing/2014/main" id="{2DD6AD88-DC49-EF4B-A9BD-CCAF49C5E815}"/>
              </a:ext>
            </a:extLst>
          </p:cNvPr>
          <p:cNvGraphicFramePr>
            <a:graphicFrameLocks noGrp="1"/>
          </p:cNvGraphicFramePr>
          <p:nvPr>
            <p:extLst>
              <p:ext uri="{D42A27DB-BD31-4B8C-83A1-F6EECF244321}">
                <p14:modId xmlns:p14="http://schemas.microsoft.com/office/powerpoint/2010/main" val="1892684357"/>
              </p:ext>
            </p:extLst>
          </p:nvPr>
        </p:nvGraphicFramePr>
        <p:xfrm>
          <a:off x="442912" y="1356450"/>
          <a:ext cx="11306175" cy="5536080"/>
        </p:xfrm>
        <a:graphic>
          <a:graphicData uri="http://schemas.openxmlformats.org/drawingml/2006/table">
            <a:tbl>
              <a:tblPr firstRow="1" bandRow="1">
                <a:tableStyleId>{04892AD9-3086-404D-B4AF-361398A627A4}</a:tableStyleId>
              </a:tblPr>
              <a:tblGrid>
                <a:gridCol w="11306175">
                  <a:extLst>
                    <a:ext uri="{9D8B030D-6E8A-4147-A177-3AD203B41FA5}">
                      <a16:colId xmlns:a16="http://schemas.microsoft.com/office/drawing/2014/main" val="1235339753"/>
                    </a:ext>
                  </a:extLst>
                </a:gridCol>
              </a:tblGrid>
              <a:tr h="612000">
                <a:tc>
                  <a:txBody>
                    <a:bodyPr/>
                    <a:lstStyle/>
                    <a:p>
                      <a:pPr marL="342900" marR="0" lvl="0" indent="-342900" algn="l" defTabSz="914400" rtl="0" eaLnBrk="1" fontAlgn="auto" latinLnBrk="0" hangingPunct="1">
                        <a:lnSpc>
                          <a:spcPct val="100000"/>
                        </a:lnSpc>
                        <a:spcBef>
                          <a:spcPts val="0"/>
                        </a:spcBef>
                        <a:spcAft>
                          <a:spcPts val="0"/>
                        </a:spcAft>
                        <a:buClr>
                          <a:srgbClr val="FF61FA"/>
                        </a:buClr>
                        <a:buSzTx/>
                        <a:buFont typeface="Arial" panose="020B0604020202020204" pitchFamily="34" charset="0"/>
                        <a:buChar char="•"/>
                        <a:tabLst/>
                        <a:defRPr/>
                      </a:pPr>
                      <a:r>
                        <a:rPr lang="en-US" sz="1800" b="0" i="0" dirty="0">
                          <a:solidFill>
                            <a:schemeClr val="tx1"/>
                          </a:solidFill>
                          <a:latin typeface="Oswald Light" pitchFamily="2" charset="77"/>
                        </a:rPr>
                        <a:t>THE BEST WAY TO STAY SAFE IS TO NOT TAKE DRUGS AT ALL!</a:t>
                      </a:r>
                    </a:p>
                  </a:txBody>
                  <a:tcPr anchor="ctr">
                    <a:lnB w="12700" cap="flat" cmpd="sng" algn="ctr">
                      <a:solidFill>
                        <a:srgbClr val="FF61FA"/>
                      </a:solidFill>
                      <a:prstDash val="sysDot"/>
                      <a:round/>
                      <a:headEnd type="none" w="med" len="med"/>
                      <a:tailEnd type="none" w="med" len="med"/>
                    </a:lnB>
                    <a:noFill/>
                  </a:tcPr>
                </a:tc>
                <a:extLst>
                  <a:ext uri="{0D108BD9-81ED-4DB2-BD59-A6C34878D82A}">
                    <a16:rowId xmlns:a16="http://schemas.microsoft.com/office/drawing/2014/main" val="3461487780"/>
                  </a:ext>
                </a:extLst>
              </a:tr>
              <a:tr h="612000">
                <a:tc>
                  <a:txBody>
                    <a:bodyPr/>
                    <a:lstStyle/>
                    <a:p>
                      <a:pPr marL="342900" marR="0" lvl="0" indent="-342900" algn="l" defTabSz="914400" rtl="0" eaLnBrk="1" fontAlgn="auto" latinLnBrk="0" hangingPunct="1">
                        <a:lnSpc>
                          <a:spcPct val="100000"/>
                        </a:lnSpc>
                        <a:spcBef>
                          <a:spcPts val="0"/>
                        </a:spcBef>
                        <a:spcAft>
                          <a:spcPts val="0"/>
                        </a:spcAft>
                        <a:buClr>
                          <a:srgbClr val="FF61FA"/>
                        </a:buClr>
                        <a:buSzTx/>
                        <a:buFont typeface="Arial" panose="020B0604020202020204" pitchFamily="34" charset="0"/>
                        <a:buChar char="•"/>
                        <a:tabLst/>
                        <a:defRPr/>
                      </a:pPr>
                      <a:r>
                        <a:rPr lang="en-US" sz="1800" b="0" i="0" dirty="0">
                          <a:solidFill>
                            <a:schemeClr val="tx1"/>
                          </a:solidFill>
                          <a:latin typeface="Oswald Light" pitchFamily="2" charset="77"/>
                        </a:rPr>
                        <a:t>Don’t be afraid to call 999 and ask for an ambulance</a:t>
                      </a:r>
                      <a:r>
                        <a:rPr lang="en-US" sz="1800" b="1" i="0" dirty="0">
                          <a:solidFill>
                            <a:schemeClr val="tx1"/>
                          </a:solidFill>
                          <a:latin typeface="Oswald Light" pitchFamily="2" charset="77"/>
                        </a:rPr>
                        <a:t> if you are worried about your friend</a:t>
                      </a:r>
                      <a:endParaRPr lang="en-US" sz="1800" b="0" i="0" dirty="0">
                        <a:solidFill>
                          <a:schemeClr val="tx1"/>
                        </a:solidFill>
                        <a:latin typeface="Oswald Light" pitchFamily="2" charset="77"/>
                      </a:endParaRPr>
                    </a:p>
                  </a:txBody>
                  <a:tcPr anchor="ctr">
                    <a:lnT w="12700" cap="flat" cmpd="sng" algn="ctr">
                      <a:solidFill>
                        <a:srgbClr val="FF61FA"/>
                      </a:solidFill>
                      <a:prstDash val="sysDot"/>
                      <a:round/>
                      <a:headEnd type="none" w="med" len="med"/>
                      <a:tailEnd type="none" w="med" len="med"/>
                    </a:lnT>
                    <a:lnB w="12700" cap="flat" cmpd="sng" algn="ctr">
                      <a:solidFill>
                        <a:srgbClr val="FF61FA"/>
                      </a:solidFill>
                      <a:prstDash val="sysDot"/>
                      <a:round/>
                      <a:headEnd type="none" w="med" len="med"/>
                      <a:tailEnd type="none" w="med" len="med"/>
                    </a:lnB>
                    <a:noFill/>
                  </a:tcPr>
                </a:tc>
                <a:extLst>
                  <a:ext uri="{0D108BD9-81ED-4DB2-BD59-A6C34878D82A}">
                    <a16:rowId xmlns:a16="http://schemas.microsoft.com/office/drawing/2014/main" val="3715488490"/>
                  </a:ext>
                </a:extLst>
              </a:tr>
              <a:tr h="612000">
                <a:tc>
                  <a:txBody>
                    <a:bodyPr/>
                    <a:lstStyle/>
                    <a:p>
                      <a:pPr marL="285750" indent="-285750">
                        <a:buClr>
                          <a:srgbClr val="FF61FA"/>
                        </a:buClr>
                        <a:buFont typeface="Arial" panose="020B0604020202020204" pitchFamily="34" charset="0"/>
                        <a:buChar char="•"/>
                      </a:pPr>
                      <a:r>
                        <a:rPr lang="en-US" sz="1800" b="0" i="0" dirty="0">
                          <a:solidFill>
                            <a:schemeClr val="tx1"/>
                          </a:solidFill>
                          <a:latin typeface="Oswald Light" pitchFamily="2" charset="77"/>
                        </a:rPr>
                        <a:t>Make sure you know where you can get help if things go wrong </a:t>
                      </a:r>
                    </a:p>
                  </a:txBody>
                  <a:tcPr anchor="ctr">
                    <a:lnT w="12700" cap="flat" cmpd="sng" algn="ctr">
                      <a:solidFill>
                        <a:srgbClr val="FF61FA"/>
                      </a:solidFill>
                      <a:prstDash val="sysDot"/>
                      <a:round/>
                      <a:headEnd type="none" w="med" len="med"/>
                      <a:tailEnd type="none" w="med" len="med"/>
                    </a:lnT>
                    <a:lnB w="12700" cap="flat" cmpd="sng" algn="ctr">
                      <a:solidFill>
                        <a:srgbClr val="FF61FA"/>
                      </a:solidFill>
                      <a:prstDash val="sysDot"/>
                      <a:round/>
                      <a:headEnd type="none" w="med" len="med"/>
                      <a:tailEnd type="none" w="med" len="med"/>
                    </a:lnB>
                    <a:noFill/>
                  </a:tcPr>
                </a:tc>
                <a:extLst>
                  <a:ext uri="{0D108BD9-81ED-4DB2-BD59-A6C34878D82A}">
                    <a16:rowId xmlns:a16="http://schemas.microsoft.com/office/drawing/2014/main" val="1770199925"/>
                  </a:ext>
                </a:extLst>
              </a:tr>
              <a:tr h="612000">
                <a:tc>
                  <a:txBody>
                    <a:bodyPr/>
                    <a:lstStyle/>
                    <a:p>
                      <a:pPr marL="285750" indent="-285750">
                        <a:buClr>
                          <a:srgbClr val="FF61FA"/>
                        </a:buClr>
                        <a:buFont typeface="Arial" panose="020B0604020202020204" pitchFamily="34" charset="0"/>
                        <a:buChar char="•"/>
                      </a:pPr>
                      <a:r>
                        <a:rPr lang="en-US" sz="1800" b="0" i="0" dirty="0">
                          <a:solidFill>
                            <a:schemeClr val="tx1"/>
                          </a:solidFill>
                          <a:latin typeface="Oswald Light" pitchFamily="2" charset="77"/>
                        </a:rPr>
                        <a:t>It’s important that a person researches what they are taking (The </a:t>
                      </a:r>
                      <a:r>
                        <a:rPr lang="en-US" sz="1800" b="1" i="0" dirty="0">
                          <a:solidFill>
                            <a:schemeClr val="tx1"/>
                          </a:solidFill>
                          <a:latin typeface="Oswald Light" pitchFamily="2" charset="77"/>
                          <a:hlinkClick r:id="rId3">
                            <a:extLst>
                              <a:ext uri="{A12FA001-AC4F-418D-AE19-62706E023703}">
                                <ahyp:hlinkClr xmlns:ahyp="http://schemas.microsoft.com/office/drawing/2018/hyperlinkcolor" val="tx"/>
                              </a:ext>
                            </a:extLst>
                          </a:hlinkClick>
                        </a:rPr>
                        <a:t>Drug Science website</a:t>
                      </a:r>
                      <a:r>
                        <a:rPr lang="en-US" sz="1800" b="1" i="0" dirty="0">
                          <a:solidFill>
                            <a:schemeClr val="tx1"/>
                          </a:solidFill>
                          <a:latin typeface="Oswald Light" pitchFamily="2" charset="77"/>
                        </a:rPr>
                        <a:t> </a:t>
                      </a:r>
                      <a:r>
                        <a:rPr lang="en-US" sz="1800" b="0" i="0" dirty="0">
                          <a:solidFill>
                            <a:schemeClr val="tx1"/>
                          </a:solidFill>
                          <a:latin typeface="Oswald Light" pitchFamily="2" charset="77"/>
                        </a:rPr>
                        <a:t>is great and </a:t>
                      </a:r>
                      <a:r>
                        <a:rPr lang="en-US" sz="1800" b="1" i="0" dirty="0">
                          <a:solidFill>
                            <a:schemeClr val="tx1"/>
                          </a:solidFill>
                          <a:latin typeface="Oswald Light" pitchFamily="2" charset="77"/>
                          <a:hlinkClick r:id="rId4">
                            <a:extLst>
                              <a:ext uri="{A12FA001-AC4F-418D-AE19-62706E023703}">
                                <ahyp:hlinkClr xmlns:ahyp="http://schemas.microsoft.com/office/drawing/2018/hyperlinkcolor" val="tx"/>
                              </a:ext>
                            </a:extLst>
                          </a:hlinkClick>
                        </a:rPr>
                        <a:t>The Loop</a:t>
                      </a:r>
                      <a:r>
                        <a:rPr lang="en-US" sz="1800" b="1" i="0" dirty="0">
                          <a:solidFill>
                            <a:schemeClr val="tx1"/>
                          </a:solidFill>
                          <a:latin typeface="Oswald Light" pitchFamily="2" charset="77"/>
                        </a:rPr>
                        <a:t> </a:t>
                      </a:r>
                      <a:r>
                        <a:rPr lang="en-US" sz="1800" b="0" i="0" dirty="0">
                          <a:solidFill>
                            <a:schemeClr val="tx1"/>
                          </a:solidFill>
                          <a:latin typeface="Oswald Light" pitchFamily="2" charset="77"/>
                        </a:rPr>
                        <a:t>will test a person’s drugs at festivals)</a:t>
                      </a:r>
                    </a:p>
                  </a:txBody>
                  <a:tcPr anchor="ctr">
                    <a:lnT w="12700" cap="flat" cmpd="sng" algn="ctr">
                      <a:solidFill>
                        <a:srgbClr val="FF61FA"/>
                      </a:solidFill>
                      <a:prstDash val="sysDot"/>
                      <a:round/>
                      <a:headEnd type="none" w="med" len="med"/>
                      <a:tailEnd type="none" w="med" len="med"/>
                    </a:lnT>
                    <a:lnB w="12700" cap="flat" cmpd="sng" algn="ctr">
                      <a:solidFill>
                        <a:srgbClr val="FF61FA"/>
                      </a:solidFill>
                      <a:prstDash val="sysDot"/>
                      <a:round/>
                      <a:headEnd type="none" w="med" len="med"/>
                      <a:tailEnd type="none" w="med" len="med"/>
                    </a:lnB>
                    <a:noFill/>
                  </a:tcPr>
                </a:tc>
                <a:extLst>
                  <a:ext uri="{0D108BD9-81ED-4DB2-BD59-A6C34878D82A}">
                    <a16:rowId xmlns:a16="http://schemas.microsoft.com/office/drawing/2014/main" val="3582565613"/>
                  </a:ext>
                </a:extLst>
              </a:tr>
              <a:tr h="612000">
                <a:tc>
                  <a:txBody>
                    <a:bodyPr/>
                    <a:lstStyle/>
                    <a:p>
                      <a:pPr marL="285750" indent="-285750">
                        <a:buClr>
                          <a:srgbClr val="FF61FA"/>
                        </a:buClr>
                        <a:buFont typeface="Arial" panose="020B0604020202020204" pitchFamily="34" charset="0"/>
                        <a:buChar char="•"/>
                      </a:pPr>
                      <a:r>
                        <a:rPr lang="en-US" sz="1800" b="0" i="0" dirty="0">
                          <a:solidFill>
                            <a:schemeClr val="tx1"/>
                          </a:solidFill>
                          <a:latin typeface="Oswald Light" pitchFamily="2" charset="77"/>
                        </a:rPr>
                        <a:t>Remember that ‘pure’ doesn’t necessarily mean safe</a:t>
                      </a:r>
                    </a:p>
                  </a:txBody>
                  <a:tcPr anchor="ctr">
                    <a:lnT w="12700" cap="flat" cmpd="sng" algn="ctr">
                      <a:solidFill>
                        <a:srgbClr val="FF61FA"/>
                      </a:solidFill>
                      <a:prstDash val="sysDot"/>
                      <a:round/>
                      <a:headEnd type="none" w="med" len="med"/>
                      <a:tailEnd type="none" w="med" len="med"/>
                    </a:lnT>
                    <a:lnB w="12700" cap="flat" cmpd="sng" algn="ctr">
                      <a:solidFill>
                        <a:srgbClr val="FF61FA"/>
                      </a:solidFill>
                      <a:prstDash val="sysDot"/>
                      <a:round/>
                      <a:headEnd type="none" w="med" len="med"/>
                      <a:tailEnd type="none" w="med" len="med"/>
                    </a:lnB>
                    <a:noFill/>
                  </a:tcPr>
                </a:tc>
                <a:extLst>
                  <a:ext uri="{0D108BD9-81ED-4DB2-BD59-A6C34878D82A}">
                    <a16:rowId xmlns:a16="http://schemas.microsoft.com/office/drawing/2014/main" val="683210170"/>
                  </a:ext>
                </a:extLst>
              </a:tr>
              <a:tr h="612000">
                <a:tc>
                  <a:txBody>
                    <a:bodyPr/>
                    <a:lstStyle/>
                    <a:p>
                      <a:pPr marL="285750" marR="0" lvl="0" indent="-285750" algn="l" defTabSz="914400" rtl="0" eaLnBrk="1" fontAlgn="auto" latinLnBrk="0" hangingPunct="1">
                        <a:lnSpc>
                          <a:spcPct val="100000"/>
                        </a:lnSpc>
                        <a:spcBef>
                          <a:spcPts val="0"/>
                        </a:spcBef>
                        <a:spcAft>
                          <a:spcPts val="0"/>
                        </a:spcAft>
                        <a:buClr>
                          <a:srgbClr val="FF61FA"/>
                        </a:buClr>
                        <a:buSzTx/>
                        <a:buFont typeface="Arial" panose="020B0604020202020204" pitchFamily="34" charset="0"/>
                        <a:buChar char="•"/>
                        <a:tabLst/>
                        <a:defRPr/>
                      </a:pPr>
                      <a:r>
                        <a:rPr lang="en-US" sz="1800" b="0" i="0" dirty="0">
                          <a:solidFill>
                            <a:schemeClr val="tx1"/>
                          </a:solidFill>
                          <a:latin typeface="Oswald Light" pitchFamily="2" charset="77"/>
                        </a:rPr>
                        <a:t>If a person chooses to take drugs, it’s better that they </a:t>
                      </a:r>
                      <a:r>
                        <a:rPr lang="en-US" sz="1800" b="1" i="0" dirty="0">
                          <a:solidFill>
                            <a:schemeClr val="tx1"/>
                          </a:solidFill>
                          <a:latin typeface="Oswald Light" pitchFamily="2" charset="77"/>
                        </a:rPr>
                        <a:t>take a quarter </a:t>
                      </a:r>
                      <a:r>
                        <a:rPr lang="en-US" sz="1800" b="0" i="0" dirty="0">
                          <a:solidFill>
                            <a:schemeClr val="tx1"/>
                          </a:solidFill>
                          <a:latin typeface="Oswald Light" pitchFamily="2" charset="77"/>
                        </a:rPr>
                        <a:t>of what they are given and </a:t>
                      </a:r>
                      <a:r>
                        <a:rPr lang="en-US" sz="1800" b="1" i="0" dirty="0">
                          <a:solidFill>
                            <a:schemeClr val="tx1"/>
                          </a:solidFill>
                          <a:latin typeface="Oswald Light" pitchFamily="2" charset="77"/>
                        </a:rPr>
                        <a:t>don’t re-dose for at least an hour</a:t>
                      </a:r>
                    </a:p>
                  </a:txBody>
                  <a:tcPr anchor="ctr">
                    <a:lnT w="12700" cap="flat" cmpd="sng" algn="ctr">
                      <a:solidFill>
                        <a:srgbClr val="FF61FA"/>
                      </a:solidFill>
                      <a:prstDash val="sysDot"/>
                      <a:round/>
                      <a:headEnd type="none" w="med" len="med"/>
                      <a:tailEnd type="none" w="med" len="med"/>
                    </a:lnT>
                    <a:lnB w="12700" cap="flat" cmpd="sng" algn="ctr">
                      <a:solidFill>
                        <a:srgbClr val="FF61FA"/>
                      </a:solidFill>
                      <a:prstDash val="sysDot"/>
                      <a:round/>
                      <a:headEnd type="none" w="med" len="med"/>
                      <a:tailEnd type="none" w="med" len="med"/>
                    </a:lnB>
                    <a:noFill/>
                  </a:tcPr>
                </a:tc>
                <a:extLst>
                  <a:ext uri="{0D108BD9-81ED-4DB2-BD59-A6C34878D82A}">
                    <a16:rowId xmlns:a16="http://schemas.microsoft.com/office/drawing/2014/main" val="132699928"/>
                  </a:ext>
                </a:extLst>
              </a:tr>
              <a:tr h="612000">
                <a:tc>
                  <a:txBody>
                    <a:bodyPr/>
                    <a:lstStyle/>
                    <a:p>
                      <a:pPr marL="285750" indent="-285750">
                        <a:buClr>
                          <a:srgbClr val="FF61FA"/>
                        </a:buClr>
                        <a:buFont typeface="Arial" panose="020B0604020202020204" pitchFamily="34" charset="0"/>
                        <a:buChar char="•"/>
                      </a:pPr>
                      <a:r>
                        <a:rPr lang="en-US" sz="1800" b="0" i="0" dirty="0">
                          <a:solidFill>
                            <a:schemeClr val="tx1"/>
                          </a:solidFill>
                          <a:latin typeface="Oswald Light" pitchFamily="2" charset="77"/>
                        </a:rPr>
                        <a:t>Don’t mix drugs</a:t>
                      </a:r>
                    </a:p>
                  </a:txBody>
                  <a:tcPr anchor="ctr">
                    <a:lnT w="12700" cap="flat" cmpd="sng" algn="ctr">
                      <a:solidFill>
                        <a:srgbClr val="FF61FA"/>
                      </a:solidFill>
                      <a:prstDash val="sysDot"/>
                      <a:round/>
                      <a:headEnd type="none" w="med" len="med"/>
                      <a:tailEnd type="none" w="med" len="med"/>
                    </a:lnT>
                    <a:lnB w="12700" cap="flat" cmpd="sng" algn="ctr">
                      <a:solidFill>
                        <a:srgbClr val="FF61FA"/>
                      </a:solidFill>
                      <a:prstDash val="sysDot"/>
                      <a:round/>
                      <a:headEnd type="none" w="med" len="med"/>
                      <a:tailEnd type="none" w="med" len="med"/>
                    </a:lnB>
                    <a:noFill/>
                  </a:tcPr>
                </a:tc>
                <a:extLst>
                  <a:ext uri="{0D108BD9-81ED-4DB2-BD59-A6C34878D82A}">
                    <a16:rowId xmlns:a16="http://schemas.microsoft.com/office/drawing/2014/main" val="706556955"/>
                  </a:ext>
                </a:extLst>
              </a:tr>
              <a:tr h="612000">
                <a:tc>
                  <a:txBody>
                    <a:bodyPr/>
                    <a:lstStyle/>
                    <a:p>
                      <a:pPr marL="285750" indent="-285750">
                        <a:buClr>
                          <a:srgbClr val="FF61FA"/>
                        </a:buClr>
                        <a:buFont typeface="Arial" panose="020B0604020202020204" pitchFamily="34" charset="0"/>
                        <a:buChar char="•"/>
                      </a:pPr>
                      <a:r>
                        <a:rPr lang="en-US" sz="1800" b="0" i="0" dirty="0">
                          <a:solidFill>
                            <a:schemeClr val="tx1"/>
                          </a:solidFill>
                          <a:latin typeface="Oswald Light" pitchFamily="2" charset="77"/>
                        </a:rPr>
                        <a:t>Anyone taking drugs should ensure they are with a safe person and in a safe place</a:t>
                      </a:r>
                    </a:p>
                  </a:txBody>
                  <a:tcPr anchor="ctr">
                    <a:lnT w="12700" cap="flat" cmpd="sng" algn="ctr">
                      <a:solidFill>
                        <a:srgbClr val="FF61FA"/>
                      </a:solidFill>
                      <a:prstDash val="sysDot"/>
                      <a:round/>
                      <a:headEnd type="none" w="med" len="med"/>
                      <a:tailEnd type="none" w="med" len="med"/>
                    </a:lnT>
                    <a:lnB w="12700" cap="flat" cmpd="sng" algn="ctr">
                      <a:solidFill>
                        <a:srgbClr val="FF61FA"/>
                      </a:solidFill>
                      <a:prstDash val="sysDot"/>
                      <a:round/>
                      <a:headEnd type="none" w="med" len="med"/>
                      <a:tailEnd type="none" w="med" len="med"/>
                    </a:lnB>
                    <a:noFill/>
                  </a:tcPr>
                </a:tc>
                <a:extLst>
                  <a:ext uri="{0D108BD9-81ED-4DB2-BD59-A6C34878D82A}">
                    <a16:rowId xmlns:a16="http://schemas.microsoft.com/office/drawing/2014/main" val="370944092"/>
                  </a:ext>
                </a:extLst>
              </a:tr>
              <a:tr h="612000">
                <a:tc>
                  <a:txBody>
                    <a:bodyPr/>
                    <a:lstStyle/>
                    <a:p>
                      <a:pPr marL="285750" indent="-285750">
                        <a:buClr>
                          <a:srgbClr val="FF61FA"/>
                        </a:buClr>
                        <a:buFont typeface="Arial" panose="020B0604020202020204" pitchFamily="34" charset="0"/>
                        <a:buChar char="•"/>
                      </a:pPr>
                      <a:endParaRPr lang="en-US" sz="1800" b="0" i="0" dirty="0">
                        <a:solidFill>
                          <a:schemeClr val="tx1"/>
                        </a:solidFill>
                        <a:latin typeface="Oswald Light" pitchFamily="2" charset="77"/>
                      </a:endParaRPr>
                    </a:p>
                  </a:txBody>
                  <a:tcPr anchor="ctr">
                    <a:lnT w="12700" cap="flat" cmpd="sng" algn="ctr">
                      <a:solidFill>
                        <a:srgbClr val="FF61FA"/>
                      </a:solidFill>
                      <a:prstDash val="sysDot"/>
                      <a:round/>
                      <a:headEnd type="none" w="med" len="med"/>
                      <a:tailEnd type="none" w="med" len="med"/>
                    </a:lnT>
                    <a:noFill/>
                  </a:tcPr>
                </a:tc>
                <a:extLst>
                  <a:ext uri="{0D108BD9-81ED-4DB2-BD59-A6C34878D82A}">
                    <a16:rowId xmlns:a16="http://schemas.microsoft.com/office/drawing/2014/main" val="883406866"/>
                  </a:ext>
                </a:extLst>
              </a:tr>
            </a:tbl>
          </a:graphicData>
        </a:graphic>
      </p:graphicFrame>
    </p:spTree>
    <p:extLst>
      <p:ext uri="{BB962C8B-B14F-4D97-AF65-F5344CB8AC3E}">
        <p14:creationId xmlns:p14="http://schemas.microsoft.com/office/powerpoint/2010/main" val="22662358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270E8FCD-A416-104E-BACF-8546FF1ECC42}"/>
              </a:ext>
            </a:extLst>
          </p:cNvPr>
          <p:cNvSpPr txBox="1"/>
          <p:nvPr/>
        </p:nvSpPr>
        <p:spPr>
          <a:xfrm>
            <a:off x="333486" y="2408466"/>
            <a:ext cx="5083465" cy="1323439"/>
          </a:xfrm>
          <a:prstGeom prst="rect">
            <a:avLst/>
          </a:prstGeom>
          <a:noFill/>
        </p:spPr>
        <p:txBody>
          <a:bodyPr wrap="square" rtlCol="0">
            <a:spAutoFit/>
          </a:bodyPr>
          <a:lstStyle/>
          <a:p>
            <a:pPr lvl="0"/>
            <a:r>
              <a:rPr lang="en-US" sz="4000" b="1" dirty="0">
                <a:solidFill>
                  <a:schemeClr val="tx1"/>
                </a:solidFill>
                <a:latin typeface="Oswald Light" pitchFamily="2" charset="77"/>
              </a:rPr>
              <a:t>Watch the video for Zoe’s top tips on harm reduction.</a:t>
            </a:r>
            <a:endParaRPr lang="en-US" sz="3000" b="1" dirty="0">
              <a:solidFill>
                <a:schemeClr val="tx1"/>
              </a:solidFill>
              <a:latin typeface="Oswald Light" pitchFamily="2" charset="77"/>
            </a:endParaRPr>
          </a:p>
        </p:txBody>
      </p:sp>
      <p:pic>
        <p:nvPicPr>
          <p:cNvPr id="2" name="Online Media 1" title="Video Zoe top tips on harm reduction">
            <a:hlinkClick r:id="" action="ppaction://media"/>
            <a:extLst>
              <a:ext uri="{FF2B5EF4-FFF2-40B4-BE49-F238E27FC236}">
                <a16:creationId xmlns:a16="http://schemas.microsoft.com/office/drawing/2014/main" id="{CD3F61BC-0329-41AF-9A58-07A1A997D518}"/>
              </a:ext>
            </a:extLst>
          </p:cNvPr>
          <p:cNvPicPr>
            <a:picLocks noRot="1" noChangeAspect="1"/>
          </p:cNvPicPr>
          <p:nvPr>
            <a:videoFile r:link="rId1"/>
          </p:nvPr>
        </p:nvPicPr>
        <p:blipFill>
          <a:blip r:embed="rId4"/>
          <a:stretch>
            <a:fillRect/>
          </a:stretch>
        </p:blipFill>
        <p:spPr>
          <a:xfrm>
            <a:off x="6490964" y="2028031"/>
            <a:ext cx="4959182" cy="2801938"/>
          </a:xfrm>
          <a:prstGeom prst="rect">
            <a:avLst/>
          </a:prstGeom>
        </p:spPr>
      </p:pic>
    </p:spTree>
    <p:extLst>
      <p:ext uri="{BB962C8B-B14F-4D97-AF65-F5344CB8AC3E}">
        <p14:creationId xmlns:p14="http://schemas.microsoft.com/office/powerpoint/2010/main" val="2215373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3EB7F05-60E4-0D47-8440-0DC8236E3E63}"/>
              </a:ext>
            </a:extLst>
          </p:cNvPr>
          <p:cNvSpPr txBox="1"/>
          <p:nvPr/>
        </p:nvSpPr>
        <p:spPr>
          <a:xfrm>
            <a:off x="333486" y="2011858"/>
            <a:ext cx="4911614" cy="2400657"/>
          </a:xfrm>
          <a:prstGeom prst="rect">
            <a:avLst/>
          </a:prstGeom>
          <a:noFill/>
        </p:spPr>
        <p:txBody>
          <a:bodyPr wrap="square" rtlCol="0">
            <a:spAutoFit/>
          </a:bodyPr>
          <a:lstStyle/>
          <a:p>
            <a:r>
              <a:rPr lang="en-US" sz="3000" b="1" dirty="0">
                <a:solidFill>
                  <a:schemeClr val="tx1"/>
                </a:solidFill>
                <a:latin typeface="Oswald Light" pitchFamily="2" charset="77"/>
              </a:rPr>
              <a:t>*If the topic of regulation vs </a:t>
            </a:r>
            <a:r>
              <a:rPr lang="en-US" sz="3000" b="1" dirty="0" err="1">
                <a:solidFill>
                  <a:schemeClr val="tx1"/>
                </a:solidFill>
                <a:latin typeface="Oswald Light" pitchFamily="2" charset="77"/>
              </a:rPr>
              <a:t>criminalisation</a:t>
            </a:r>
            <a:r>
              <a:rPr lang="en-US" sz="3000" b="1" dirty="0">
                <a:solidFill>
                  <a:schemeClr val="tx1"/>
                </a:solidFill>
                <a:latin typeface="Oswald Light" pitchFamily="2" charset="77"/>
              </a:rPr>
              <a:t> of drugs arises </a:t>
            </a:r>
            <a:br>
              <a:rPr lang="en-US" sz="3000" b="1" dirty="0">
                <a:solidFill>
                  <a:schemeClr val="tx1"/>
                </a:solidFill>
                <a:latin typeface="Oswald Light" pitchFamily="2" charset="77"/>
              </a:rPr>
            </a:br>
            <a:r>
              <a:rPr lang="en-US" sz="3000" b="1" dirty="0">
                <a:solidFill>
                  <a:schemeClr val="tx1"/>
                </a:solidFill>
                <a:latin typeface="Oswald Light" pitchFamily="2" charset="77"/>
              </a:rPr>
              <a:t>in the lesson, please use this </a:t>
            </a:r>
            <a:br>
              <a:rPr lang="en-US" sz="3000" b="1" dirty="0">
                <a:solidFill>
                  <a:schemeClr val="tx1"/>
                </a:solidFill>
                <a:latin typeface="Oswald Light" pitchFamily="2" charset="77"/>
              </a:rPr>
            </a:br>
            <a:r>
              <a:rPr lang="en-US" sz="3000" b="1" dirty="0">
                <a:solidFill>
                  <a:schemeClr val="tx1"/>
                </a:solidFill>
                <a:latin typeface="Oswald Light" pitchFamily="2" charset="77"/>
              </a:rPr>
              <a:t>5 minute clip with David Nutt as a way of starting a discussion.</a:t>
            </a:r>
          </a:p>
        </p:txBody>
      </p:sp>
      <p:sp>
        <p:nvSpPr>
          <p:cNvPr id="4" name="TextBox 3">
            <a:extLst>
              <a:ext uri="{FF2B5EF4-FFF2-40B4-BE49-F238E27FC236}">
                <a16:creationId xmlns:a16="http://schemas.microsoft.com/office/drawing/2014/main" id="{D80BE207-EEAA-6A4C-AAF2-A9E586A47E0E}"/>
              </a:ext>
            </a:extLst>
          </p:cNvPr>
          <p:cNvSpPr txBox="1"/>
          <p:nvPr/>
        </p:nvSpPr>
        <p:spPr>
          <a:xfrm>
            <a:off x="6419649" y="842815"/>
            <a:ext cx="4911614" cy="553998"/>
          </a:xfrm>
          <a:prstGeom prst="rect">
            <a:avLst/>
          </a:prstGeom>
          <a:noFill/>
        </p:spPr>
        <p:txBody>
          <a:bodyPr wrap="square" rtlCol="0">
            <a:spAutoFit/>
          </a:bodyPr>
          <a:lstStyle/>
          <a:p>
            <a:pPr algn="ctr"/>
            <a:r>
              <a:rPr lang="en-US" sz="3000" dirty="0">
                <a:solidFill>
                  <a:schemeClr val="tx1"/>
                </a:solidFill>
                <a:latin typeface="Oswald Light" pitchFamily="2" charset="77"/>
              </a:rPr>
              <a:t>Extension Task</a:t>
            </a:r>
          </a:p>
        </p:txBody>
      </p:sp>
      <p:pic>
        <p:nvPicPr>
          <p:cNvPr id="5" name="Online Media 4" title="If the topic of regulation vs criminalisation Lesson 2">
            <a:hlinkClick r:id="" action="ppaction://media"/>
            <a:extLst>
              <a:ext uri="{FF2B5EF4-FFF2-40B4-BE49-F238E27FC236}">
                <a16:creationId xmlns:a16="http://schemas.microsoft.com/office/drawing/2014/main" id="{C92F8136-BE13-43B7-B1CC-B24D395BF8E8}"/>
              </a:ext>
            </a:extLst>
          </p:cNvPr>
          <p:cNvPicPr>
            <a:picLocks noRot="1" noChangeAspect="1"/>
          </p:cNvPicPr>
          <p:nvPr>
            <a:videoFile r:link="rId1"/>
          </p:nvPr>
        </p:nvPicPr>
        <p:blipFill>
          <a:blip r:embed="rId4"/>
          <a:stretch>
            <a:fillRect/>
          </a:stretch>
        </p:blipFill>
        <p:spPr>
          <a:xfrm>
            <a:off x="6280665" y="2015073"/>
            <a:ext cx="5189581" cy="2932113"/>
          </a:xfrm>
          <a:prstGeom prst="rect">
            <a:avLst/>
          </a:prstGeom>
        </p:spPr>
      </p:pic>
    </p:spTree>
    <p:extLst>
      <p:ext uri="{BB962C8B-B14F-4D97-AF65-F5344CB8AC3E}">
        <p14:creationId xmlns:p14="http://schemas.microsoft.com/office/powerpoint/2010/main" val="3796315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Google Shape;326;g10a9d0a9122_0_14">
            <a:extLst>
              <a:ext uri="{FF2B5EF4-FFF2-40B4-BE49-F238E27FC236}">
                <a16:creationId xmlns:a16="http://schemas.microsoft.com/office/drawing/2014/main" id="{5F0DF5E1-4613-A544-81FA-9F7C2A5CD8F3}"/>
              </a:ext>
            </a:extLst>
          </p:cNvPr>
          <p:cNvPicPr preferRelativeResize="0"/>
          <p:nvPr/>
        </p:nvPicPr>
        <p:blipFill rotWithShape="1">
          <a:blip r:embed="rId3">
            <a:alphaModFix/>
          </a:blip>
          <a:srcRect/>
          <a:stretch/>
        </p:blipFill>
        <p:spPr>
          <a:xfrm>
            <a:off x="951162" y="1901446"/>
            <a:ext cx="1993743" cy="814961"/>
          </a:xfrm>
          <a:prstGeom prst="rect">
            <a:avLst/>
          </a:prstGeom>
          <a:noFill/>
          <a:ln>
            <a:noFill/>
          </a:ln>
        </p:spPr>
      </p:pic>
      <p:pic>
        <p:nvPicPr>
          <p:cNvPr id="21" name="Google Shape;316;g10a9d0a9122_0_14" descr="Image result for talk about alcohol">
            <a:extLst>
              <a:ext uri="{FF2B5EF4-FFF2-40B4-BE49-F238E27FC236}">
                <a16:creationId xmlns:a16="http://schemas.microsoft.com/office/drawing/2014/main" id="{BE591D34-8A84-9445-9B1B-CDB076B89754}"/>
              </a:ext>
            </a:extLst>
          </p:cNvPr>
          <p:cNvPicPr preferRelativeResize="0"/>
          <p:nvPr/>
        </p:nvPicPr>
        <p:blipFill rotWithShape="1">
          <a:blip r:embed="rId4">
            <a:clrChange>
              <a:clrFrom>
                <a:srgbClr val="FFFFFF"/>
              </a:clrFrom>
              <a:clrTo>
                <a:srgbClr val="FFFFFF">
                  <a:alpha val="0"/>
                </a:srgbClr>
              </a:clrTo>
            </a:clrChange>
            <a:alphaModFix/>
          </a:blip>
          <a:srcRect/>
          <a:stretch/>
        </p:blipFill>
        <p:spPr>
          <a:xfrm>
            <a:off x="6694255" y="1100614"/>
            <a:ext cx="1669816" cy="1669816"/>
          </a:xfrm>
          <a:prstGeom prst="rect">
            <a:avLst/>
          </a:prstGeom>
          <a:noFill/>
          <a:ln>
            <a:noFill/>
          </a:ln>
        </p:spPr>
      </p:pic>
      <p:pic>
        <p:nvPicPr>
          <p:cNvPr id="22" name="Google Shape;324;g10a9d0a9122_0_14">
            <a:extLst>
              <a:ext uri="{FF2B5EF4-FFF2-40B4-BE49-F238E27FC236}">
                <a16:creationId xmlns:a16="http://schemas.microsoft.com/office/drawing/2014/main" id="{61C66985-5D4D-7542-BA0E-73C1122BF342}"/>
              </a:ext>
            </a:extLst>
          </p:cNvPr>
          <p:cNvPicPr preferRelativeResize="0"/>
          <p:nvPr/>
        </p:nvPicPr>
        <p:blipFill rotWithShape="1">
          <a:blip r:embed="rId5">
            <a:clrChange>
              <a:clrFrom>
                <a:srgbClr val="FFFFFF"/>
              </a:clrFrom>
              <a:clrTo>
                <a:srgbClr val="FFFFFF">
                  <a:alpha val="0"/>
                </a:srgbClr>
              </a:clrTo>
            </a:clrChange>
            <a:alphaModFix/>
          </a:blip>
          <a:srcRect t="41067" b="12934"/>
          <a:stretch/>
        </p:blipFill>
        <p:spPr>
          <a:xfrm>
            <a:off x="9116258" y="1928575"/>
            <a:ext cx="2477889" cy="814961"/>
          </a:xfrm>
          <a:prstGeom prst="rect">
            <a:avLst/>
          </a:prstGeom>
          <a:noFill/>
          <a:ln>
            <a:noFill/>
          </a:ln>
        </p:spPr>
      </p:pic>
      <p:pic>
        <p:nvPicPr>
          <p:cNvPr id="23" name="Google Shape;330;g10a9d0a9122_0_14" descr="See the source image">
            <a:extLst>
              <a:ext uri="{FF2B5EF4-FFF2-40B4-BE49-F238E27FC236}">
                <a16:creationId xmlns:a16="http://schemas.microsoft.com/office/drawing/2014/main" id="{0B53DC7D-994B-B249-AE8A-C9D4F250D121}"/>
              </a:ext>
            </a:extLst>
          </p:cNvPr>
          <p:cNvPicPr preferRelativeResize="0"/>
          <p:nvPr/>
        </p:nvPicPr>
        <p:blipFill rotWithShape="1">
          <a:blip r:embed="rId6">
            <a:alphaModFix/>
          </a:blip>
          <a:srcRect/>
          <a:stretch/>
        </p:blipFill>
        <p:spPr>
          <a:xfrm>
            <a:off x="929222" y="4134273"/>
            <a:ext cx="1993744" cy="994504"/>
          </a:xfrm>
          <a:prstGeom prst="rect">
            <a:avLst/>
          </a:prstGeom>
          <a:noFill/>
          <a:ln>
            <a:noFill/>
          </a:ln>
        </p:spPr>
      </p:pic>
      <p:grpSp>
        <p:nvGrpSpPr>
          <p:cNvPr id="24" name="Group 23">
            <a:extLst>
              <a:ext uri="{FF2B5EF4-FFF2-40B4-BE49-F238E27FC236}">
                <a16:creationId xmlns:a16="http://schemas.microsoft.com/office/drawing/2014/main" id="{A3B9DC72-8B30-7045-A9EC-79B7A4F0D792}"/>
              </a:ext>
            </a:extLst>
          </p:cNvPr>
          <p:cNvGrpSpPr/>
          <p:nvPr/>
        </p:nvGrpSpPr>
        <p:grpSpPr>
          <a:xfrm>
            <a:off x="3761261" y="4383383"/>
            <a:ext cx="1841703" cy="496283"/>
            <a:chOff x="277305" y="5278364"/>
            <a:chExt cx="3459911" cy="932341"/>
          </a:xfrm>
        </p:grpSpPr>
        <p:pic>
          <p:nvPicPr>
            <p:cNvPr id="25" name="Google Shape;319;g10a9d0a9122_0_14">
              <a:extLst>
                <a:ext uri="{FF2B5EF4-FFF2-40B4-BE49-F238E27FC236}">
                  <a16:creationId xmlns:a16="http://schemas.microsoft.com/office/drawing/2014/main" id="{3F346946-98CF-1B44-B9CA-CE2063FCDE8B}"/>
                </a:ext>
              </a:extLst>
            </p:cNvPr>
            <p:cNvPicPr preferRelativeResize="0"/>
            <p:nvPr/>
          </p:nvPicPr>
          <p:blipFill rotWithShape="1">
            <a:blip r:embed="rId7">
              <a:alphaModFix/>
            </a:blip>
            <a:srcRect/>
            <a:stretch/>
          </p:blipFill>
          <p:spPr>
            <a:xfrm>
              <a:off x="277305" y="5278364"/>
              <a:ext cx="1866676" cy="777782"/>
            </a:xfrm>
            <a:prstGeom prst="rect">
              <a:avLst/>
            </a:prstGeom>
            <a:noFill/>
            <a:ln>
              <a:noFill/>
            </a:ln>
          </p:spPr>
        </p:pic>
        <p:pic>
          <p:nvPicPr>
            <p:cNvPr id="26" name="Google Shape;320;g10a9d0a9122_0_14">
              <a:extLst>
                <a:ext uri="{FF2B5EF4-FFF2-40B4-BE49-F238E27FC236}">
                  <a16:creationId xmlns:a16="http://schemas.microsoft.com/office/drawing/2014/main" id="{7C0A7923-F66E-884C-995C-55BFCBE4816D}"/>
                </a:ext>
              </a:extLst>
            </p:cNvPr>
            <p:cNvPicPr preferRelativeResize="0"/>
            <p:nvPr/>
          </p:nvPicPr>
          <p:blipFill rotWithShape="1">
            <a:blip r:embed="rId8">
              <a:alphaModFix/>
            </a:blip>
            <a:srcRect/>
            <a:stretch/>
          </p:blipFill>
          <p:spPr>
            <a:xfrm>
              <a:off x="2212989" y="5358449"/>
              <a:ext cx="1524227" cy="852256"/>
            </a:xfrm>
            <a:prstGeom prst="rect">
              <a:avLst/>
            </a:prstGeom>
            <a:noFill/>
            <a:ln>
              <a:noFill/>
            </a:ln>
          </p:spPr>
        </p:pic>
      </p:grpSp>
      <p:pic>
        <p:nvPicPr>
          <p:cNvPr id="27" name="Google Shape;322;g10a9d0a9122_0_14" descr="A black sign with white text&#10;&#10;Description automatically generated">
            <a:extLst>
              <a:ext uri="{FF2B5EF4-FFF2-40B4-BE49-F238E27FC236}">
                <a16:creationId xmlns:a16="http://schemas.microsoft.com/office/drawing/2014/main" id="{D018CF2A-0DFD-BF48-9ECD-C9E26D640C48}"/>
              </a:ext>
            </a:extLst>
          </p:cNvPr>
          <p:cNvPicPr preferRelativeResize="0"/>
          <p:nvPr/>
        </p:nvPicPr>
        <p:blipFill rotWithShape="1">
          <a:blip r:embed="rId9">
            <a:alphaModFix/>
          </a:blip>
          <a:srcRect/>
          <a:stretch/>
        </p:blipFill>
        <p:spPr>
          <a:xfrm>
            <a:off x="6874841" y="3901815"/>
            <a:ext cx="1377147" cy="1377147"/>
          </a:xfrm>
          <a:prstGeom prst="rect">
            <a:avLst/>
          </a:prstGeom>
          <a:noFill/>
          <a:ln>
            <a:noFill/>
          </a:ln>
        </p:spPr>
      </p:pic>
      <p:pic>
        <p:nvPicPr>
          <p:cNvPr id="28" name="Google Shape;317;g10a9d0a9122_0_14">
            <a:extLst>
              <a:ext uri="{FF2B5EF4-FFF2-40B4-BE49-F238E27FC236}">
                <a16:creationId xmlns:a16="http://schemas.microsoft.com/office/drawing/2014/main" id="{6D436E0C-E897-684F-92B9-F93FD575E330}"/>
              </a:ext>
            </a:extLst>
          </p:cNvPr>
          <p:cNvPicPr preferRelativeResize="0"/>
          <p:nvPr/>
        </p:nvPicPr>
        <p:blipFill rotWithShape="1">
          <a:blip r:embed="rId10">
            <a:alphaModFix/>
          </a:blip>
          <a:srcRect/>
          <a:stretch/>
        </p:blipFill>
        <p:spPr>
          <a:xfrm>
            <a:off x="9305428" y="4282360"/>
            <a:ext cx="2133023" cy="503678"/>
          </a:xfrm>
          <a:prstGeom prst="rect">
            <a:avLst/>
          </a:prstGeom>
          <a:noFill/>
          <a:ln>
            <a:noFill/>
          </a:ln>
        </p:spPr>
      </p:pic>
      <p:sp>
        <p:nvSpPr>
          <p:cNvPr id="29" name="Google Shape;327;g10a9d0a9122_0_14">
            <a:extLst>
              <a:ext uri="{FF2B5EF4-FFF2-40B4-BE49-F238E27FC236}">
                <a16:creationId xmlns:a16="http://schemas.microsoft.com/office/drawing/2014/main" id="{73EDD1B4-CED1-D145-85AA-F952495F3AAF}"/>
              </a:ext>
            </a:extLst>
          </p:cNvPr>
          <p:cNvSpPr txBox="1"/>
          <p:nvPr/>
        </p:nvSpPr>
        <p:spPr>
          <a:xfrm>
            <a:off x="402571" y="2940894"/>
            <a:ext cx="3059982" cy="32312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500" b="1" u="sng" dirty="0">
                <a:solidFill>
                  <a:schemeClr val="tx1"/>
                </a:solidFill>
                <a:latin typeface="Oswald" pitchFamily="2" charset="77"/>
                <a:ea typeface="Poppins"/>
                <a:cs typeface="Poppins"/>
                <a:sym typeface="Poppins"/>
                <a:hlinkClick r:id="rId11">
                  <a:extLst>
                    <a:ext uri="{A12FA001-AC4F-418D-AE19-62706E023703}">
                      <ahyp:hlinkClr xmlns:ahyp="http://schemas.microsoft.com/office/drawing/2018/hyperlinkcolor" val="tx"/>
                    </a:ext>
                  </a:extLst>
                </a:hlinkClick>
              </a:rPr>
              <a:t>dsmfoundation.org.uk</a:t>
            </a:r>
            <a:r>
              <a:rPr lang="en-GB" sz="1500" b="1" dirty="0">
                <a:solidFill>
                  <a:schemeClr val="tx1"/>
                </a:solidFill>
                <a:latin typeface="Oswald" pitchFamily="2" charset="77"/>
                <a:ea typeface="Poppins"/>
                <a:cs typeface="Poppins"/>
                <a:sym typeface="Poppins"/>
              </a:rPr>
              <a:t> </a:t>
            </a:r>
            <a:endParaRPr sz="1500" b="1" dirty="0">
              <a:solidFill>
                <a:schemeClr val="tx1"/>
              </a:solidFill>
              <a:latin typeface="Oswald" pitchFamily="2" charset="77"/>
            </a:endParaRPr>
          </a:p>
        </p:txBody>
      </p:sp>
      <p:sp>
        <p:nvSpPr>
          <p:cNvPr id="30" name="Google Shape;327;g10a9d0a9122_0_14">
            <a:extLst>
              <a:ext uri="{FF2B5EF4-FFF2-40B4-BE49-F238E27FC236}">
                <a16:creationId xmlns:a16="http://schemas.microsoft.com/office/drawing/2014/main" id="{F3158DAB-1813-A242-A9D8-A563B9D10245}"/>
              </a:ext>
            </a:extLst>
          </p:cNvPr>
          <p:cNvSpPr txBox="1"/>
          <p:nvPr/>
        </p:nvSpPr>
        <p:spPr>
          <a:xfrm>
            <a:off x="3118877" y="2940894"/>
            <a:ext cx="3059982" cy="323125"/>
          </a:xfrm>
          <a:prstGeom prst="rect">
            <a:avLst/>
          </a:prstGeom>
          <a:noFill/>
          <a:ln>
            <a:noFill/>
          </a:ln>
        </p:spPr>
        <p:txBody>
          <a:bodyPr spcFirstLastPara="1" wrap="square" lIns="91425" tIns="45700" rIns="91425" bIns="45700" anchor="t" anchorCtr="0">
            <a:spAutoFit/>
          </a:bodyPr>
          <a:lstStyle/>
          <a:p>
            <a:pPr lvl="0" algn="ctr"/>
            <a:r>
              <a:rPr lang="en-GB" sz="1500" b="1" u="sng" dirty="0" err="1">
                <a:solidFill>
                  <a:schemeClr val="tx1"/>
                </a:solidFill>
                <a:latin typeface="Oswald" pitchFamily="2" charset="77"/>
                <a:ea typeface="Poppins"/>
                <a:cs typeface="Poppins"/>
                <a:sym typeface="Poppins"/>
                <a:hlinkClick r:id="rId12">
                  <a:extLst>
                    <a:ext uri="{A12FA001-AC4F-418D-AE19-62706E023703}">
                      <ahyp:hlinkClr xmlns:ahyp="http://schemas.microsoft.com/office/drawing/2018/hyperlinkcolor" val="tx"/>
                    </a:ext>
                  </a:extLst>
                </a:hlinkClick>
              </a:rPr>
              <a:t>drugscience.org.uk</a:t>
            </a:r>
            <a:r>
              <a:rPr lang="en-GB" sz="1500" b="1" u="sng" dirty="0">
                <a:solidFill>
                  <a:schemeClr val="tx1"/>
                </a:solidFill>
                <a:latin typeface="Oswald" pitchFamily="2" charset="77"/>
                <a:ea typeface="Poppins"/>
                <a:cs typeface="Poppins"/>
                <a:sym typeface="Poppins"/>
                <a:hlinkClick r:id="rId12">
                  <a:extLst>
                    <a:ext uri="{A12FA001-AC4F-418D-AE19-62706E023703}">
                      <ahyp:hlinkClr xmlns:ahyp="http://schemas.microsoft.com/office/drawing/2018/hyperlinkcolor" val="tx"/>
                    </a:ext>
                  </a:extLst>
                </a:hlinkClick>
              </a:rPr>
              <a:t> </a:t>
            </a:r>
            <a:endParaRPr lang="en-GB" sz="1500" b="1" u="sng" dirty="0">
              <a:solidFill>
                <a:schemeClr val="tx1"/>
              </a:solidFill>
              <a:latin typeface="Oswald" pitchFamily="2" charset="77"/>
              <a:ea typeface="Poppins"/>
              <a:cs typeface="Poppins"/>
              <a:sym typeface="Poppins"/>
            </a:endParaRPr>
          </a:p>
        </p:txBody>
      </p:sp>
      <p:sp>
        <p:nvSpPr>
          <p:cNvPr id="31" name="Google Shape;327;g10a9d0a9122_0_14">
            <a:extLst>
              <a:ext uri="{FF2B5EF4-FFF2-40B4-BE49-F238E27FC236}">
                <a16:creationId xmlns:a16="http://schemas.microsoft.com/office/drawing/2014/main" id="{43BEC135-36D0-E049-8C78-6A9C8D5B718A}"/>
              </a:ext>
            </a:extLst>
          </p:cNvPr>
          <p:cNvSpPr txBox="1"/>
          <p:nvPr/>
        </p:nvSpPr>
        <p:spPr>
          <a:xfrm>
            <a:off x="5989041" y="2940894"/>
            <a:ext cx="3059982" cy="323125"/>
          </a:xfrm>
          <a:prstGeom prst="rect">
            <a:avLst/>
          </a:prstGeom>
          <a:noFill/>
          <a:ln>
            <a:noFill/>
          </a:ln>
        </p:spPr>
        <p:txBody>
          <a:bodyPr spcFirstLastPara="1" wrap="square" lIns="91425" tIns="45700" rIns="91425" bIns="45700" anchor="t" anchorCtr="0">
            <a:spAutoFit/>
          </a:bodyPr>
          <a:lstStyle/>
          <a:p>
            <a:pPr lvl="0" algn="ctr"/>
            <a:r>
              <a:rPr lang="en-GB" sz="1500" b="1" u="sng" dirty="0" err="1">
                <a:solidFill>
                  <a:schemeClr val="tx1"/>
                </a:solidFill>
                <a:latin typeface="Oswald" pitchFamily="2" charset="77"/>
                <a:ea typeface="Poppins"/>
                <a:cs typeface="Poppins"/>
                <a:sym typeface="Poppins"/>
                <a:hlinkClick r:id="rId13">
                  <a:extLst>
                    <a:ext uri="{A12FA001-AC4F-418D-AE19-62706E023703}">
                      <ahyp:hlinkClr xmlns:ahyp="http://schemas.microsoft.com/office/drawing/2018/hyperlinkcolor" val="tx"/>
                    </a:ext>
                  </a:extLst>
                </a:hlinkClick>
              </a:rPr>
              <a:t>talkaboutalcohol.com</a:t>
            </a:r>
            <a:endParaRPr lang="en-GB" sz="1500" b="1" u="sng" dirty="0">
              <a:solidFill>
                <a:schemeClr val="tx1"/>
              </a:solidFill>
              <a:latin typeface="Oswald" pitchFamily="2" charset="77"/>
              <a:ea typeface="Poppins"/>
              <a:cs typeface="Poppins"/>
              <a:sym typeface="Poppins"/>
            </a:endParaRPr>
          </a:p>
        </p:txBody>
      </p:sp>
      <p:sp>
        <p:nvSpPr>
          <p:cNvPr id="33" name="Google Shape;327;g10a9d0a9122_0_14">
            <a:extLst>
              <a:ext uri="{FF2B5EF4-FFF2-40B4-BE49-F238E27FC236}">
                <a16:creationId xmlns:a16="http://schemas.microsoft.com/office/drawing/2014/main" id="{404ECCDF-39FE-1244-BD70-244B7F2D28D3}"/>
              </a:ext>
            </a:extLst>
          </p:cNvPr>
          <p:cNvSpPr txBox="1"/>
          <p:nvPr/>
        </p:nvSpPr>
        <p:spPr>
          <a:xfrm>
            <a:off x="8895165" y="2940894"/>
            <a:ext cx="3059982" cy="323125"/>
          </a:xfrm>
          <a:prstGeom prst="rect">
            <a:avLst/>
          </a:prstGeom>
          <a:noFill/>
          <a:ln>
            <a:noFill/>
          </a:ln>
        </p:spPr>
        <p:txBody>
          <a:bodyPr spcFirstLastPara="1" wrap="square" lIns="91425" tIns="45700" rIns="91425" bIns="45700" anchor="t" anchorCtr="0">
            <a:spAutoFit/>
          </a:bodyPr>
          <a:lstStyle/>
          <a:p>
            <a:pPr lvl="0" algn="ctr"/>
            <a:r>
              <a:rPr lang="en-GB" sz="1500" b="1" u="sng" dirty="0" err="1">
                <a:solidFill>
                  <a:schemeClr val="tx1"/>
                </a:solidFill>
                <a:latin typeface="Oswald" pitchFamily="2" charset="77"/>
                <a:ea typeface="Poppins"/>
                <a:cs typeface="Poppins"/>
                <a:sym typeface="Poppins"/>
                <a:hlinkClick r:id="rId14">
                  <a:extLst>
                    <a:ext uri="{A12FA001-AC4F-418D-AE19-62706E023703}">
                      <ahyp:hlinkClr xmlns:ahyp="http://schemas.microsoft.com/office/drawing/2018/hyperlinkcolor" val="tx"/>
                    </a:ext>
                  </a:extLst>
                </a:hlinkClick>
              </a:rPr>
              <a:t>themix.org.uk</a:t>
            </a:r>
            <a:r>
              <a:rPr lang="en-GB" sz="1500" b="1" u="sng" dirty="0">
                <a:solidFill>
                  <a:schemeClr val="tx1"/>
                </a:solidFill>
                <a:latin typeface="Oswald" pitchFamily="2" charset="77"/>
                <a:ea typeface="Poppins"/>
                <a:cs typeface="Poppins"/>
                <a:sym typeface="Poppins"/>
                <a:hlinkClick r:id="rId14">
                  <a:extLst>
                    <a:ext uri="{A12FA001-AC4F-418D-AE19-62706E023703}">
                      <ahyp:hlinkClr xmlns:ahyp="http://schemas.microsoft.com/office/drawing/2018/hyperlinkcolor" val="tx"/>
                    </a:ext>
                  </a:extLst>
                </a:hlinkClick>
              </a:rPr>
              <a:t> </a:t>
            </a:r>
            <a:endParaRPr lang="en-GB" sz="1500" b="1" u="sng" dirty="0">
              <a:solidFill>
                <a:schemeClr val="tx1"/>
              </a:solidFill>
              <a:latin typeface="Oswald" pitchFamily="2" charset="77"/>
              <a:ea typeface="Poppins"/>
              <a:cs typeface="Poppins"/>
              <a:sym typeface="Poppins"/>
            </a:endParaRPr>
          </a:p>
        </p:txBody>
      </p:sp>
      <p:sp>
        <p:nvSpPr>
          <p:cNvPr id="50" name="Google Shape;327;g10a9d0a9122_0_14">
            <a:extLst>
              <a:ext uri="{FF2B5EF4-FFF2-40B4-BE49-F238E27FC236}">
                <a16:creationId xmlns:a16="http://schemas.microsoft.com/office/drawing/2014/main" id="{CEB94E04-3D5A-BF4F-8CEA-1ADB53CD52FA}"/>
              </a:ext>
            </a:extLst>
          </p:cNvPr>
          <p:cNvSpPr txBox="1"/>
          <p:nvPr/>
        </p:nvSpPr>
        <p:spPr>
          <a:xfrm>
            <a:off x="402571" y="5204100"/>
            <a:ext cx="3059982" cy="323125"/>
          </a:xfrm>
          <a:prstGeom prst="rect">
            <a:avLst/>
          </a:prstGeom>
          <a:noFill/>
          <a:ln>
            <a:noFill/>
          </a:ln>
        </p:spPr>
        <p:txBody>
          <a:bodyPr spcFirstLastPara="1" wrap="square" lIns="91425" tIns="45700" rIns="91425" bIns="45700" anchor="t" anchorCtr="0">
            <a:spAutoFit/>
          </a:bodyPr>
          <a:lstStyle/>
          <a:p>
            <a:pPr lvl="0" algn="ctr"/>
            <a:r>
              <a:rPr lang="en-GB" sz="1500" b="1" u="sng" dirty="0" err="1">
                <a:solidFill>
                  <a:schemeClr val="tx1"/>
                </a:solidFill>
                <a:latin typeface="Oswald" pitchFamily="2" charset="77"/>
                <a:ea typeface="Poppins"/>
                <a:cs typeface="Poppins"/>
                <a:sym typeface="Poppins"/>
                <a:hlinkClick r:id="rId15">
                  <a:extLst>
                    <a:ext uri="{A12FA001-AC4F-418D-AE19-62706E023703}">
                      <ahyp:hlinkClr xmlns:ahyp="http://schemas.microsoft.com/office/drawing/2018/hyperlinkcolor" val="tx"/>
                    </a:ext>
                  </a:extLst>
                </a:hlinkClick>
              </a:rPr>
              <a:t>ithappens.education</a:t>
            </a:r>
            <a:endParaRPr sz="1500" b="1" dirty="0">
              <a:solidFill>
                <a:schemeClr val="tx1"/>
              </a:solidFill>
              <a:latin typeface="Oswald" pitchFamily="2" charset="77"/>
            </a:endParaRPr>
          </a:p>
        </p:txBody>
      </p:sp>
      <p:sp>
        <p:nvSpPr>
          <p:cNvPr id="52" name="Google Shape;327;g10a9d0a9122_0_14">
            <a:extLst>
              <a:ext uri="{FF2B5EF4-FFF2-40B4-BE49-F238E27FC236}">
                <a16:creationId xmlns:a16="http://schemas.microsoft.com/office/drawing/2014/main" id="{E3D21455-80D6-904B-956E-B45616BAEFD9}"/>
              </a:ext>
            </a:extLst>
          </p:cNvPr>
          <p:cNvSpPr txBox="1"/>
          <p:nvPr/>
        </p:nvSpPr>
        <p:spPr>
          <a:xfrm>
            <a:off x="3118877" y="5204100"/>
            <a:ext cx="3059982" cy="323125"/>
          </a:xfrm>
          <a:prstGeom prst="rect">
            <a:avLst/>
          </a:prstGeom>
          <a:noFill/>
          <a:ln>
            <a:noFill/>
          </a:ln>
        </p:spPr>
        <p:txBody>
          <a:bodyPr spcFirstLastPara="1" wrap="square" lIns="91425" tIns="45700" rIns="91425" bIns="45700" anchor="t" anchorCtr="0">
            <a:spAutoFit/>
          </a:bodyPr>
          <a:lstStyle/>
          <a:p>
            <a:pPr lvl="0" algn="ctr"/>
            <a:r>
              <a:rPr lang="en-GB" sz="1500" b="1" u="sng" dirty="0" err="1">
                <a:solidFill>
                  <a:schemeClr val="tx1"/>
                </a:solidFill>
                <a:latin typeface="Oswald" pitchFamily="2" charset="77"/>
                <a:ea typeface="Poppins"/>
                <a:cs typeface="Poppins"/>
                <a:sym typeface="Poppins"/>
                <a:hlinkClick r:id="rId16">
                  <a:extLst>
                    <a:ext uri="{A12FA001-AC4F-418D-AE19-62706E023703}">
                      <ahyp:hlinkClr xmlns:ahyp="http://schemas.microsoft.com/office/drawing/2018/hyperlinkcolor" val="tx"/>
                    </a:ext>
                  </a:extLst>
                </a:hlinkClick>
              </a:rPr>
              <a:t>nhsgo.uk</a:t>
            </a:r>
            <a:r>
              <a:rPr lang="en-GB" sz="1500" b="1" u="sng" dirty="0">
                <a:solidFill>
                  <a:schemeClr val="tx1"/>
                </a:solidFill>
                <a:latin typeface="Oswald" pitchFamily="2" charset="77"/>
                <a:ea typeface="Poppins"/>
                <a:cs typeface="Poppins"/>
                <a:sym typeface="Poppins"/>
                <a:hlinkClick r:id="rId16">
                  <a:extLst>
                    <a:ext uri="{A12FA001-AC4F-418D-AE19-62706E023703}">
                      <ahyp:hlinkClr xmlns:ahyp="http://schemas.microsoft.com/office/drawing/2018/hyperlinkcolor" val="tx"/>
                    </a:ext>
                  </a:extLst>
                </a:hlinkClick>
              </a:rPr>
              <a:t> </a:t>
            </a:r>
            <a:endParaRPr lang="en-GB" sz="1500" b="1" u="sng" dirty="0">
              <a:solidFill>
                <a:schemeClr val="tx1"/>
              </a:solidFill>
              <a:latin typeface="Oswald" pitchFamily="2" charset="77"/>
              <a:ea typeface="Poppins"/>
              <a:cs typeface="Poppins"/>
              <a:sym typeface="Poppins"/>
            </a:endParaRPr>
          </a:p>
        </p:txBody>
      </p:sp>
      <p:sp>
        <p:nvSpPr>
          <p:cNvPr id="53" name="Google Shape;327;g10a9d0a9122_0_14">
            <a:extLst>
              <a:ext uri="{FF2B5EF4-FFF2-40B4-BE49-F238E27FC236}">
                <a16:creationId xmlns:a16="http://schemas.microsoft.com/office/drawing/2014/main" id="{0EB66ABB-5C69-CE4A-BEDF-528BD94EDC60}"/>
              </a:ext>
            </a:extLst>
          </p:cNvPr>
          <p:cNvSpPr txBox="1"/>
          <p:nvPr/>
        </p:nvSpPr>
        <p:spPr>
          <a:xfrm>
            <a:off x="5989041" y="5204100"/>
            <a:ext cx="3059982" cy="323125"/>
          </a:xfrm>
          <a:prstGeom prst="rect">
            <a:avLst/>
          </a:prstGeom>
          <a:noFill/>
          <a:ln>
            <a:noFill/>
          </a:ln>
        </p:spPr>
        <p:txBody>
          <a:bodyPr spcFirstLastPara="1" wrap="square" lIns="91425" tIns="45700" rIns="91425" bIns="45700" anchor="t" anchorCtr="0">
            <a:spAutoFit/>
          </a:bodyPr>
          <a:lstStyle/>
          <a:p>
            <a:pPr lvl="0" algn="ctr"/>
            <a:r>
              <a:rPr lang="en-GB" sz="1500" b="1" u="sng" dirty="0" err="1">
                <a:solidFill>
                  <a:schemeClr val="tx1"/>
                </a:solidFill>
                <a:latin typeface="Oswald" pitchFamily="2" charset="77"/>
                <a:ea typeface="Poppins"/>
                <a:cs typeface="Poppins"/>
                <a:sym typeface="Poppins"/>
                <a:hlinkClick r:id="rId17">
                  <a:extLst>
                    <a:ext uri="{A12FA001-AC4F-418D-AE19-62706E023703}">
                      <ahyp:hlinkClr xmlns:ahyp="http://schemas.microsoft.com/office/drawing/2018/hyperlinkcolor" val="tx"/>
                    </a:ext>
                  </a:extLst>
                </a:hlinkClick>
              </a:rPr>
              <a:t>riseabove.org.uk</a:t>
            </a:r>
            <a:r>
              <a:rPr lang="en-GB" sz="1500" b="1" u="sng" dirty="0">
                <a:solidFill>
                  <a:schemeClr val="tx1"/>
                </a:solidFill>
                <a:latin typeface="Oswald" pitchFamily="2" charset="77"/>
                <a:ea typeface="Poppins"/>
                <a:cs typeface="Poppins"/>
                <a:sym typeface="Poppins"/>
                <a:hlinkClick r:id="rId17">
                  <a:extLst>
                    <a:ext uri="{A12FA001-AC4F-418D-AE19-62706E023703}">
                      <ahyp:hlinkClr xmlns:ahyp="http://schemas.microsoft.com/office/drawing/2018/hyperlinkcolor" val="tx"/>
                    </a:ext>
                  </a:extLst>
                </a:hlinkClick>
              </a:rPr>
              <a:t> </a:t>
            </a:r>
            <a:endParaRPr lang="en-GB" sz="1500" b="1" u="sng" dirty="0">
              <a:solidFill>
                <a:schemeClr val="tx1"/>
              </a:solidFill>
              <a:latin typeface="Oswald" pitchFamily="2" charset="77"/>
              <a:ea typeface="Poppins"/>
              <a:cs typeface="Poppins"/>
              <a:sym typeface="Poppins"/>
            </a:endParaRPr>
          </a:p>
        </p:txBody>
      </p:sp>
      <p:sp>
        <p:nvSpPr>
          <p:cNvPr id="54" name="Google Shape;327;g10a9d0a9122_0_14">
            <a:extLst>
              <a:ext uri="{FF2B5EF4-FFF2-40B4-BE49-F238E27FC236}">
                <a16:creationId xmlns:a16="http://schemas.microsoft.com/office/drawing/2014/main" id="{E12C8684-47FB-A04B-9CBC-80DEA2A54A0B}"/>
              </a:ext>
            </a:extLst>
          </p:cNvPr>
          <p:cNvSpPr txBox="1"/>
          <p:nvPr/>
        </p:nvSpPr>
        <p:spPr>
          <a:xfrm>
            <a:off x="8895165" y="5204100"/>
            <a:ext cx="3059982" cy="323125"/>
          </a:xfrm>
          <a:prstGeom prst="rect">
            <a:avLst/>
          </a:prstGeom>
          <a:noFill/>
          <a:ln>
            <a:noFill/>
          </a:ln>
        </p:spPr>
        <p:txBody>
          <a:bodyPr spcFirstLastPara="1" wrap="square" lIns="91425" tIns="45700" rIns="91425" bIns="45700" anchor="t" anchorCtr="0">
            <a:spAutoFit/>
          </a:bodyPr>
          <a:lstStyle/>
          <a:p>
            <a:pPr lvl="0" algn="ctr"/>
            <a:r>
              <a:rPr lang="en-GB" sz="1500" b="1" u="sng" dirty="0" err="1">
                <a:solidFill>
                  <a:schemeClr val="tx1"/>
                </a:solidFill>
                <a:latin typeface="Oswald" pitchFamily="2" charset="77"/>
                <a:ea typeface="Poppins"/>
                <a:cs typeface="Poppins"/>
                <a:sym typeface="Poppins"/>
                <a:hlinkClick r:id="rId18">
                  <a:extLst>
                    <a:ext uri="{A12FA001-AC4F-418D-AE19-62706E023703}">
                      <ahyp:hlinkClr xmlns:ahyp="http://schemas.microsoft.com/office/drawing/2018/hyperlinkcolor" val="tx"/>
                    </a:ext>
                  </a:extLst>
                </a:hlinkClick>
              </a:rPr>
              <a:t>youngminds.org.uk</a:t>
            </a:r>
            <a:r>
              <a:rPr lang="en-GB" sz="1500" b="1" u="sng" dirty="0">
                <a:solidFill>
                  <a:schemeClr val="tx1"/>
                </a:solidFill>
                <a:latin typeface="Oswald" pitchFamily="2" charset="77"/>
                <a:ea typeface="Poppins"/>
                <a:cs typeface="Poppins"/>
                <a:sym typeface="Poppins"/>
                <a:hlinkClick r:id="rId18">
                  <a:extLst>
                    <a:ext uri="{A12FA001-AC4F-418D-AE19-62706E023703}">
                      <ahyp:hlinkClr xmlns:ahyp="http://schemas.microsoft.com/office/drawing/2018/hyperlinkcolor" val="tx"/>
                    </a:ext>
                  </a:extLst>
                </a:hlinkClick>
              </a:rPr>
              <a:t> </a:t>
            </a:r>
            <a:endParaRPr lang="en-GB" sz="1500" b="1" u="sng" dirty="0">
              <a:solidFill>
                <a:schemeClr val="tx1"/>
              </a:solidFill>
              <a:latin typeface="Oswald" pitchFamily="2" charset="77"/>
              <a:ea typeface="Poppins"/>
              <a:cs typeface="Poppins"/>
              <a:sym typeface="Poppins"/>
            </a:endParaRPr>
          </a:p>
        </p:txBody>
      </p:sp>
      <p:pic>
        <p:nvPicPr>
          <p:cNvPr id="55" name="Graphic 54">
            <a:extLst>
              <a:ext uri="{FF2B5EF4-FFF2-40B4-BE49-F238E27FC236}">
                <a16:creationId xmlns:a16="http://schemas.microsoft.com/office/drawing/2014/main" id="{9857F3E8-F98D-5B4F-A6CB-B65ACD226A69}"/>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3879640" y="2073030"/>
            <a:ext cx="1669816" cy="556606"/>
          </a:xfrm>
          <a:prstGeom prst="rect">
            <a:avLst/>
          </a:prstGeom>
        </p:spPr>
      </p:pic>
    </p:spTree>
    <p:extLst>
      <p:ext uri="{BB962C8B-B14F-4D97-AF65-F5344CB8AC3E}">
        <p14:creationId xmlns:p14="http://schemas.microsoft.com/office/powerpoint/2010/main" val="4799170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9"/>
        <p:cNvGrpSpPr/>
        <p:nvPr/>
      </p:nvGrpSpPr>
      <p:grpSpPr>
        <a:xfrm>
          <a:off x="0" y="0"/>
          <a:ext cx="0" cy="0"/>
          <a:chOff x="0" y="0"/>
          <a:chExt cx="0" cy="0"/>
        </a:xfrm>
      </p:grpSpPr>
      <p:sp>
        <p:nvSpPr>
          <p:cNvPr id="51" name="Rectangle 50">
            <a:extLst>
              <a:ext uri="{FF2B5EF4-FFF2-40B4-BE49-F238E27FC236}">
                <a16:creationId xmlns:a16="http://schemas.microsoft.com/office/drawing/2014/main" id="{B3C14F44-0577-7543-9C14-081377C61C53}"/>
              </a:ext>
            </a:extLst>
          </p:cNvPr>
          <p:cNvSpPr/>
          <p:nvPr/>
        </p:nvSpPr>
        <p:spPr>
          <a:xfrm>
            <a:off x="0" y="-647638"/>
            <a:ext cx="12192000" cy="47752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aphic 2">
            <a:extLst>
              <a:ext uri="{FF2B5EF4-FFF2-40B4-BE49-F238E27FC236}">
                <a16:creationId xmlns:a16="http://schemas.microsoft.com/office/drawing/2014/main" id="{A579893A-9E09-4D4E-BC35-3283250B6FE3}"/>
              </a:ext>
            </a:extLst>
          </p:cNvPr>
          <p:cNvGrpSpPr/>
          <p:nvPr/>
        </p:nvGrpSpPr>
        <p:grpSpPr>
          <a:xfrm>
            <a:off x="4666374" y="-647638"/>
            <a:ext cx="7659851" cy="4673591"/>
            <a:chOff x="5681490" y="2134464"/>
            <a:chExt cx="6340044" cy="3868322"/>
          </a:xfrm>
          <a:solidFill>
            <a:schemeClr val="bg1">
              <a:alpha val="16000"/>
            </a:schemeClr>
          </a:solidFill>
        </p:grpSpPr>
        <p:sp>
          <p:nvSpPr>
            <p:cNvPr id="53" name="Freeform 52">
              <a:extLst>
                <a:ext uri="{FF2B5EF4-FFF2-40B4-BE49-F238E27FC236}">
                  <a16:creationId xmlns:a16="http://schemas.microsoft.com/office/drawing/2014/main" id="{159281E4-BD2E-4345-9CDE-89E96D129DBF}"/>
                </a:ext>
              </a:extLst>
            </p:cNvPr>
            <p:cNvSpPr/>
            <p:nvPr/>
          </p:nvSpPr>
          <p:spPr>
            <a:xfrm>
              <a:off x="7071937" y="3520348"/>
              <a:ext cx="1073936" cy="1234854"/>
            </a:xfrm>
            <a:custGeom>
              <a:avLst/>
              <a:gdLst>
                <a:gd name="connsiteX0" fmla="*/ 536968 w 1073936"/>
                <a:gd name="connsiteY0" fmla="*/ 0 h 1234854"/>
                <a:gd name="connsiteX1" fmla="*/ 1073937 w 1073936"/>
                <a:gd name="connsiteY1" fmla="*/ 308424 h 1234854"/>
                <a:gd name="connsiteX2" fmla="*/ 1073937 w 1073936"/>
                <a:gd name="connsiteY2" fmla="*/ 925851 h 1234854"/>
                <a:gd name="connsiteX3" fmla="*/ 617398 w 1073936"/>
                <a:gd name="connsiteY3" fmla="*/ 1188562 h 1234854"/>
                <a:gd name="connsiteX4" fmla="*/ 536968 w 1073936"/>
                <a:gd name="connsiteY4" fmla="*/ 1234854 h 1234854"/>
                <a:gd name="connsiteX5" fmla="*/ 197891 w 1073936"/>
                <a:gd name="connsiteY5" fmla="*/ 1039847 h 1234854"/>
                <a:gd name="connsiteX6" fmla="*/ 0 w 1073936"/>
                <a:gd name="connsiteY6" fmla="*/ 925851 h 1234854"/>
                <a:gd name="connsiteX7" fmla="*/ 0 w 1073936"/>
                <a:gd name="connsiteY7" fmla="*/ 309003 h 1234854"/>
                <a:gd name="connsiteX8" fmla="*/ 536968 w 1073936"/>
                <a:gd name="connsiteY8" fmla="*/ 0 h 1234854"/>
                <a:gd name="connsiteX9" fmla="*/ 602932 w 1073936"/>
                <a:gd name="connsiteY9" fmla="*/ 1180460 h 1234854"/>
                <a:gd name="connsiteX10" fmla="*/ 1059471 w 1073936"/>
                <a:gd name="connsiteY10" fmla="*/ 917750 h 1234854"/>
                <a:gd name="connsiteX11" fmla="*/ 1059471 w 1073936"/>
                <a:gd name="connsiteY11" fmla="*/ 317104 h 1234854"/>
                <a:gd name="connsiteX12" fmla="*/ 536968 w 1073936"/>
                <a:gd name="connsiteY12" fmla="*/ 16781 h 1234854"/>
                <a:gd name="connsiteX13" fmla="*/ 14466 w 1073936"/>
                <a:gd name="connsiteY13" fmla="*/ 317104 h 1234854"/>
                <a:gd name="connsiteX14" fmla="*/ 14466 w 1073936"/>
                <a:gd name="connsiteY14" fmla="*/ 917750 h 1234854"/>
                <a:gd name="connsiteX15" fmla="*/ 212357 w 1073936"/>
                <a:gd name="connsiteY15" fmla="*/ 1031746 h 1234854"/>
                <a:gd name="connsiteX16" fmla="*/ 536968 w 1073936"/>
                <a:gd name="connsiteY16" fmla="*/ 1218652 h 1234854"/>
                <a:gd name="connsiteX17" fmla="*/ 602932 w 1073936"/>
                <a:gd name="connsiteY17" fmla="*/ 1180460 h 1234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73936" h="1234854">
                  <a:moveTo>
                    <a:pt x="536968" y="0"/>
                  </a:moveTo>
                  <a:lnTo>
                    <a:pt x="1073937" y="308424"/>
                  </a:lnTo>
                  <a:lnTo>
                    <a:pt x="1073937" y="925851"/>
                  </a:lnTo>
                  <a:lnTo>
                    <a:pt x="617398" y="1188562"/>
                  </a:lnTo>
                  <a:lnTo>
                    <a:pt x="536968" y="1234854"/>
                  </a:lnTo>
                  <a:lnTo>
                    <a:pt x="197891" y="1039847"/>
                  </a:lnTo>
                  <a:lnTo>
                    <a:pt x="0" y="925851"/>
                  </a:lnTo>
                  <a:lnTo>
                    <a:pt x="0" y="309003"/>
                  </a:lnTo>
                  <a:lnTo>
                    <a:pt x="536968" y="0"/>
                  </a:lnTo>
                  <a:close/>
                  <a:moveTo>
                    <a:pt x="602932" y="1180460"/>
                  </a:moveTo>
                  <a:lnTo>
                    <a:pt x="1059471" y="917750"/>
                  </a:lnTo>
                  <a:lnTo>
                    <a:pt x="1059471" y="317104"/>
                  </a:lnTo>
                  <a:lnTo>
                    <a:pt x="536968" y="16781"/>
                  </a:lnTo>
                  <a:lnTo>
                    <a:pt x="14466" y="317104"/>
                  </a:lnTo>
                  <a:lnTo>
                    <a:pt x="14466" y="917750"/>
                  </a:lnTo>
                  <a:lnTo>
                    <a:pt x="212357" y="1031746"/>
                  </a:lnTo>
                  <a:lnTo>
                    <a:pt x="536968" y="1218652"/>
                  </a:lnTo>
                  <a:lnTo>
                    <a:pt x="602932" y="1180460"/>
                  </a:lnTo>
                  <a:close/>
                </a:path>
              </a:pathLst>
            </a:custGeom>
            <a:grpFill/>
            <a:ln w="5783"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A2C83DCE-4F46-6C48-93C2-8133BC477729}"/>
                </a:ext>
              </a:extLst>
            </p:cNvPr>
            <p:cNvSpPr/>
            <p:nvPr/>
          </p:nvSpPr>
          <p:spPr>
            <a:xfrm>
              <a:off x="5681490" y="4860518"/>
              <a:ext cx="993507" cy="1142268"/>
            </a:xfrm>
            <a:custGeom>
              <a:avLst/>
              <a:gdLst>
                <a:gd name="connsiteX0" fmla="*/ 0 w 993507"/>
                <a:gd name="connsiteY0" fmla="*/ 285278 h 1142268"/>
                <a:gd name="connsiteX1" fmla="*/ 0 w 993507"/>
                <a:gd name="connsiteY1" fmla="*/ 856413 h 1142268"/>
                <a:gd name="connsiteX2" fmla="*/ 496464 w 993507"/>
                <a:gd name="connsiteY2" fmla="*/ 1142269 h 1142268"/>
                <a:gd name="connsiteX3" fmla="*/ 609297 w 993507"/>
                <a:gd name="connsiteY3" fmla="*/ 1077459 h 1142268"/>
                <a:gd name="connsiteX4" fmla="*/ 609297 w 993507"/>
                <a:gd name="connsiteY4" fmla="*/ 651568 h 1142268"/>
                <a:gd name="connsiteX5" fmla="*/ 993507 w 993507"/>
                <a:gd name="connsiteY5" fmla="*/ 430521 h 1142268"/>
                <a:gd name="connsiteX6" fmla="*/ 993507 w 993507"/>
                <a:gd name="connsiteY6" fmla="*/ 285278 h 1142268"/>
                <a:gd name="connsiteX7" fmla="*/ 496464 w 993507"/>
                <a:gd name="connsiteY7" fmla="*/ 0 h 1142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3507" h="1142268">
                  <a:moveTo>
                    <a:pt x="0" y="285278"/>
                  </a:moveTo>
                  <a:lnTo>
                    <a:pt x="0" y="856413"/>
                  </a:lnTo>
                  <a:lnTo>
                    <a:pt x="496464" y="1142269"/>
                  </a:lnTo>
                  <a:lnTo>
                    <a:pt x="609297" y="1077459"/>
                  </a:lnTo>
                  <a:lnTo>
                    <a:pt x="609297" y="651568"/>
                  </a:lnTo>
                  <a:lnTo>
                    <a:pt x="993507" y="430521"/>
                  </a:lnTo>
                  <a:lnTo>
                    <a:pt x="993507" y="285278"/>
                  </a:lnTo>
                  <a:lnTo>
                    <a:pt x="496464" y="0"/>
                  </a:lnTo>
                  <a:close/>
                </a:path>
              </a:pathLst>
            </a:custGeom>
            <a:grpFill/>
            <a:ln w="5783" cap="flat">
              <a:noFill/>
              <a:prstDash val="solid"/>
              <a:miter/>
            </a:ln>
          </p:spPr>
          <p:txBody>
            <a:bodyPr rtlCol="0" anchor="ctr"/>
            <a:lstStyle/>
            <a:p>
              <a:endParaRPr lang="en-US" dirty="0"/>
            </a:p>
          </p:txBody>
        </p:sp>
        <p:sp>
          <p:nvSpPr>
            <p:cNvPr id="55" name="Freeform 54">
              <a:extLst>
                <a:ext uri="{FF2B5EF4-FFF2-40B4-BE49-F238E27FC236}">
                  <a16:creationId xmlns:a16="http://schemas.microsoft.com/office/drawing/2014/main" id="{7E84D113-B6F7-8844-8C93-0DA0B3F95129}"/>
                </a:ext>
              </a:extLst>
            </p:cNvPr>
            <p:cNvSpPr/>
            <p:nvPr/>
          </p:nvSpPr>
          <p:spPr>
            <a:xfrm>
              <a:off x="6755427" y="4513902"/>
              <a:ext cx="1189662" cy="1302556"/>
            </a:xfrm>
            <a:custGeom>
              <a:avLst/>
              <a:gdLst>
                <a:gd name="connsiteX0" fmla="*/ 594831 w 1189662"/>
                <a:gd name="connsiteY0" fmla="*/ 0 h 1302556"/>
                <a:gd name="connsiteX1" fmla="*/ 919442 w 1189662"/>
                <a:gd name="connsiteY1" fmla="*/ 186906 h 1302556"/>
                <a:gd name="connsiteX2" fmla="*/ 853479 w 1189662"/>
                <a:gd name="connsiteY2" fmla="*/ 225098 h 1302556"/>
                <a:gd name="connsiteX3" fmla="*/ 528867 w 1189662"/>
                <a:gd name="connsiteY3" fmla="*/ 38191 h 1302556"/>
                <a:gd name="connsiteX4" fmla="*/ 594831 w 1189662"/>
                <a:gd name="connsiteY4" fmla="*/ 0 h 1302556"/>
                <a:gd name="connsiteX5" fmla="*/ 514402 w 1189662"/>
                <a:gd name="connsiteY5" fmla="*/ 46293 h 1302556"/>
                <a:gd name="connsiteX6" fmla="*/ 853479 w 1189662"/>
                <a:gd name="connsiteY6" fmla="*/ 241300 h 1302556"/>
                <a:gd name="connsiteX7" fmla="*/ 933908 w 1189662"/>
                <a:gd name="connsiteY7" fmla="*/ 195008 h 1302556"/>
                <a:gd name="connsiteX8" fmla="*/ 1189084 w 1189662"/>
                <a:gd name="connsiteY8" fmla="*/ 341986 h 1302556"/>
                <a:gd name="connsiteX9" fmla="*/ 1189084 w 1189662"/>
                <a:gd name="connsiteY9" fmla="*/ 942054 h 1302556"/>
                <a:gd name="connsiteX10" fmla="*/ 960525 w 1189662"/>
                <a:gd name="connsiteY10" fmla="*/ 810120 h 1302556"/>
                <a:gd name="connsiteX11" fmla="*/ 670053 w 1189662"/>
                <a:gd name="connsiteY11" fmla="*/ 977352 h 1302556"/>
                <a:gd name="connsiteX12" fmla="*/ 120934 w 1189662"/>
                <a:gd name="connsiteY12" fmla="*/ 661405 h 1302556"/>
                <a:gd name="connsiteX13" fmla="*/ 0 w 1189662"/>
                <a:gd name="connsiteY13" fmla="*/ 730844 h 1302556"/>
                <a:gd name="connsiteX14" fmla="*/ 0 w 1189662"/>
                <a:gd name="connsiteY14" fmla="*/ 341986 h 1302556"/>
                <a:gd name="connsiteX15" fmla="*/ 514402 w 1189662"/>
                <a:gd name="connsiteY15" fmla="*/ 46293 h 1302556"/>
                <a:gd name="connsiteX16" fmla="*/ 335027 w 1189662"/>
                <a:gd name="connsiteY16" fmla="*/ 634787 h 1302556"/>
                <a:gd name="connsiteX17" fmla="*/ 438023 w 1189662"/>
                <a:gd name="connsiteY17" fmla="*/ 575764 h 1302556"/>
                <a:gd name="connsiteX18" fmla="*/ 438023 w 1189662"/>
                <a:gd name="connsiteY18" fmla="*/ 457718 h 1302556"/>
                <a:gd name="connsiteX19" fmla="*/ 335027 w 1189662"/>
                <a:gd name="connsiteY19" fmla="*/ 398695 h 1302556"/>
                <a:gd name="connsiteX20" fmla="*/ 232031 w 1189662"/>
                <a:gd name="connsiteY20" fmla="*/ 457718 h 1302556"/>
                <a:gd name="connsiteX21" fmla="*/ 232031 w 1189662"/>
                <a:gd name="connsiteY21" fmla="*/ 575764 h 1302556"/>
                <a:gd name="connsiteX22" fmla="*/ 335027 w 1189662"/>
                <a:gd name="connsiteY22" fmla="*/ 634787 h 1302556"/>
                <a:gd name="connsiteX23" fmla="*/ 960525 w 1189662"/>
                <a:gd name="connsiteY23" fmla="*/ 829216 h 1302556"/>
                <a:gd name="connsiteX24" fmla="*/ 1189663 w 1189662"/>
                <a:gd name="connsiteY24" fmla="*/ 960571 h 1302556"/>
                <a:gd name="connsiteX25" fmla="*/ 1189663 w 1189662"/>
                <a:gd name="connsiteY25" fmla="*/ 1025380 h 1302556"/>
                <a:gd name="connsiteX26" fmla="*/ 707086 w 1189662"/>
                <a:gd name="connsiteY26" fmla="*/ 1302557 h 1302556"/>
                <a:gd name="connsiteX27" fmla="*/ 707086 w 1189662"/>
                <a:gd name="connsiteY27" fmla="*/ 997605 h 1302556"/>
                <a:gd name="connsiteX28" fmla="*/ 687412 w 1189662"/>
                <a:gd name="connsiteY28" fmla="*/ 986032 h 1302556"/>
                <a:gd name="connsiteX29" fmla="*/ 960525 w 1189662"/>
                <a:gd name="connsiteY29" fmla="*/ 829216 h 1302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189662" h="1302556">
                  <a:moveTo>
                    <a:pt x="594831" y="0"/>
                  </a:moveTo>
                  <a:lnTo>
                    <a:pt x="919442" y="186906"/>
                  </a:lnTo>
                  <a:lnTo>
                    <a:pt x="853479" y="225098"/>
                  </a:lnTo>
                  <a:lnTo>
                    <a:pt x="528867" y="38191"/>
                  </a:lnTo>
                  <a:lnTo>
                    <a:pt x="594831" y="0"/>
                  </a:lnTo>
                  <a:close/>
                  <a:moveTo>
                    <a:pt x="514402" y="46293"/>
                  </a:moveTo>
                  <a:lnTo>
                    <a:pt x="853479" y="241300"/>
                  </a:lnTo>
                  <a:lnTo>
                    <a:pt x="933908" y="195008"/>
                  </a:lnTo>
                  <a:lnTo>
                    <a:pt x="1189084" y="341986"/>
                  </a:lnTo>
                  <a:lnTo>
                    <a:pt x="1189084" y="942054"/>
                  </a:lnTo>
                  <a:lnTo>
                    <a:pt x="960525" y="810120"/>
                  </a:lnTo>
                  <a:lnTo>
                    <a:pt x="670053" y="977352"/>
                  </a:lnTo>
                  <a:lnTo>
                    <a:pt x="120934" y="661405"/>
                  </a:lnTo>
                  <a:lnTo>
                    <a:pt x="0" y="730844"/>
                  </a:lnTo>
                  <a:lnTo>
                    <a:pt x="0" y="341986"/>
                  </a:lnTo>
                  <a:lnTo>
                    <a:pt x="514402" y="46293"/>
                  </a:lnTo>
                  <a:close/>
                  <a:moveTo>
                    <a:pt x="335027" y="634787"/>
                  </a:moveTo>
                  <a:lnTo>
                    <a:pt x="438023" y="575764"/>
                  </a:lnTo>
                  <a:lnTo>
                    <a:pt x="438023" y="457718"/>
                  </a:lnTo>
                  <a:lnTo>
                    <a:pt x="335027" y="398695"/>
                  </a:lnTo>
                  <a:lnTo>
                    <a:pt x="232031" y="457718"/>
                  </a:lnTo>
                  <a:lnTo>
                    <a:pt x="232031" y="575764"/>
                  </a:lnTo>
                  <a:lnTo>
                    <a:pt x="335027" y="634787"/>
                  </a:lnTo>
                  <a:close/>
                  <a:moveTo>
                    <a:pt x="960525" y="829216"/>
                  </a:moveTo>
                  <a:lnTo>
                    <a:pt x="1189663" y="960571"/>
                  </a:lnTo>
                  <a:lnTo>
                    <a:pt x="1189663" y="1025380"/>
                  </a:lnTo>
                  <a:lnTo>
                    <a:pt x="707086" y="1302557"/>
                  </a:lnTo>
                  <a:lnTo>
                    <a:pt x="707086" y="997605"/>
                  </a:lnTo>
                  <a:lnTo>
                    <a:pt x="687412" y="986032"/>
                  </a:lnTo>
                  <a:lnTo>
                    <a:pt x="960525" y="829216"/>
                  </a:lnTo>
                  <a:close/>
                </a:path>
              </a:pathLst>
            </a:custGeom>
            <a:grpFill/>
            <a:ln w="5783" cap="flat">
              <a:noFill/>
              <a:prstDash val="solid"/>
              <a:miter/>
            </a:ln>
          </p:spPr>
          <p:txBody>
            <a:bodyPr rtlCol="0" anchor="ctr"/>
            <a:lstStyle/>
            <a:p>
              <a:endParaRPr lang="en-US" dirty="0"/>
            </a:p>
          </p:txBody>
        </p:sp>
        <p:sp>
          <p:nvSpPr>
            <p:cNvPr id="56" name="Freeform 55">
              <a:extLst>
                <a:ext uri="{FF2B5EF4-FFF2-40B4-BE49-F238E27FC236}">
                  <a16:creationId xmlns:a16="http://schemas.microsoft.com/office/drawing/2014/main" id="{AB0BF201-946A-044A-B28E-C2766B78F55A}"/>
                </a:ext>
              </a:extLst>
            </p:cNvPr>
            <p:cNvSpPr/>
            <p:nvPr/>
          </p:nvSpPr>
          <p:spPr>
            <a:xfrm>
              <a:off x="6482892" y="3025018"/>
              <a:ext cx="1099396" cy="1264365"/>
            </a:xfrm>
            <a:custGeom>
              <a:avLst/>
              <a:gdLst>
                <a:gd name="connsiteX0" fmla="*/ 549698 w 1099396"/>
                <a:gd name="connsiteY0" fmla="*/ 0 h 1264365"/>
                <a:gd name="connsiteX1" fmla="*/ 1099396 w 1099396"/>
                <a:gd name="connsiteY1" fmla="*/ 315947 h 1264365"/>
                <a:gd name="connsiteX2" fmla="*/ 1099396 w 1099396"/>
                <a:gd name="connsiteY2" fmla="*/ 947840 h 1264365"/>
                <a:gd name="connsiteX3" fmla="*/ 549698 w 1099396"/>
                <a:gd name="connsiteY3" fmla="*/ 1264366 h 1264365"/>
                <a:gd name="connsiteX4" fmla="*/ 0 w 1099396"/>
                <a:gd name="connsiteY4" fmla="*/ 947840 h 1264365"/>
                <a:gd name="connsiteX5" fmla="*/ 0 w 1099396"/>
                <a:gd name="connsiteY5" fmla="*/ 315947 h 126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9396" h="1264365">
                  <a:moveTo>
                    <a:pt x="549698" y="0"/>
                  </a:moveTo>
                  <a:lnTo>
                    <a:pt x="1099396" y="315947"/>
                  </a:lnTo>
                  <a:lnTo>
                    <a:pt x="1099396" y="947840"/>
                  </a:lnTo>
                  <a:lnTo>
                    <a:pt x="549698" y="1264366"/>
                  </a:lnTo>
                  <a:lnTo>
                    <a:pt x="0" y="947840"/>
                  </a:lnTo>
                  <a:lnTo>
                    <a:pt x="0" y="315947"/>
                  </a:lnTo>
                  <a:close/>
                </a:path>
              </a:pathLst>
            </a:custGeom>
            <a:grpFill/>
            <a:ln w="5783" cap="flat">
              <a:noFill/>
              <a:prstDash val="solid"/>
              <a:miter/>
            </a:ln>
          </p:spPr>
          <p:txBody>
            <a:bodyPr rtlCol="0" anchor="ctr"/>
            <a:lstStyle/>
            <a:p>
              <a:endParaRPr lang="en-US" dirty="0"/>
            </a:p>
          </p:txBody>
        </p:sp>
        <p:sp>
          <p:nvSpPr>
            <p:cNvPr id="57" name="Freeform 56">
              <a:extLst>
                <a:ext uri="{FF2B5EF4-FFF2-40B4-BE49-F238E27FC236}">
                  <a16:creationId xmlns:a16="http://schemas.microsoft.com/office/drawing/2014/main" id="{9BE4D7C1-17B5-0B4B-9DC4-9930727588ED}"/>
                </a:ext>
              </a:extLst>
            </p:cNvPr>
            <p:cNvSpPr/>
            <p:nvPr/>
          </p:nvSpPr>
          <p:spPr>
            <a:xfrm>
              <a:off x="10150825" y="2134464"/>
              <a:ext cx="1870709" cy="2048445"/>
            </a:xfrm>
            <a:custGeom>
              <a:avLst/>
              <a:gdLst>
                <a:gd name="connsiteX0" fmla="*/ 1079723 w 1870709"/>
                <a:gd name="connsiteY0" fmla="*/ 1551380 h 2048445"/>
                <a:gd name="connsiteX1" fmla="*/ 1110969 w 1870709"/>
                <a:gd name="connsiteY1" fmla="*/ 1569318 h 2048445"/>
                <a:gd name="connsiteX2" fmla="*/ 1110969 w 1870709"/>
                <a:gd name="connsiteY2" fmla="*/ 2048446 h 2048445"/>
                <a:gd name="connsiteX3" fmla="*/ 1870131 w 1870709"/>
                <a:gd name="connsiteY3" fmla="*/ 1612139 h 2048445"/>
                <a:gd name="connsiteX4" fmla="*/ 1870131 w 1870709"/>
                <a:gd name="connsiteY4" fmla="*/ 1510295 h 2048445"/>
                <a:gd name="connsiteX5" fmla="*/ 1510223 w 1870709"/>
                <a:gd name="connsiteY5" fmla="*/ 1303136 h 2048445"/>
                <a:gd name="connsiteX6" fmla="*/ 1079723 w 1870709"/>
                <a:gd name="connsiteY6" fmla="*/ 1551380 h 2048445"/>
                <a:gd name="connsiteX7" fmla="*/ 364537 w 1870709"/>
                <a:gd name="connsiteY7" fmla="*/ 905020 h 2048445"/>
                <a:gd name="connsiteX8" fmla="*/ 364537 w 1870709"/>
                <a:gd name="connsiteY8" fmla="*/ 719271 h 2048445"/>
                <a:gd name="connsiteX9" fmla="*/ 525974 w 1870709"/>
                <a:gd name="connsiteY9" fmla="*/ 626107 h 2048445"/>
                <a:gd name="connsiteX10" fmla="*/ 687412 w 1870709"/>
                <a:gd name="connsiteY10" fmla="*/ 719271 h 2048445"/>
                <a:gd name="connsiteX11" fmla="*/ 687412 w 1870709"/>
                <a:gd name="connsiteY11" fmla="*/ 905020 h 2048445"/>
                <a:gd name="connsiteX12" fmla="*/ 525974 w 1870709"/>
                <a:gd name="connsiteY12" fmla="*/ 998184 h 2048445"/>
                <a:gd name="connsiteX13" fmla="*/ 364537 w 1870709"/>
                <a:gd name="connsiteY13" fmla="*/ 905020 h 2048445"/>
                <a:gd name="connsiteX14" fmla="*/ 0 w 1870709"/>
                <a:gd name="connsiteY14" fmla="*/ 537572 h 2048445"/>
                <a:gd name="connsiteX15" fmla="*/ 0 w 1870709"/>
                <a:gd name="connsiteY15" fmla="*/ 1149213 h 2048445"/>
                <a:gd name="connsiteX16" fmla="*/ 190369 w 1870709"/>
                <a:gd name="connsiteY16" fmla="*/ 1039847 h 2048445"/>
                <a:gd name="connsiteX17" fmla="*/ 1054263 w 1870709"/>
                <a:gd name="connsiteY17" fmla="*/ 1536913 h 2048445"/>
                <a:gd name="connsiteX18" fmla="*/ 1510802 w 1870709"/>
                <a:gd name="connsiteY18" fmla="*/ 1274203 h 2048445"/>
                <a:gd name="connsiteX19" fmla="*/ 1870710 w 1870709"/>
                <a:gd name="connsiteY19" fmla="*/ 1481362 h 2048445"/>
                <a:gd name="connsiteX20" fmla="*/ 1870710 w 1870709"/>
                <a:gd name="connsiteY20" fmla="*/ 537572 h 2048445"/>
                <a:gd name="connsiteX21" fmla="*/ 1468562 w 1870709"/>
                <a:gd name="connsiteY21" fmla="*/ 306688 h 2048445"/>
                <a:gd name="connsiteX22" fmla="*/ 1341842 w 1870709"/>
                <a:gd name="connsiteY22" fmla="*/ 379599 h 2048445"/>
                <a:gd name="connsiteX23" fmla="*/ 808346 w 1870709"/>
                <a:gd name="connsiteY23" fmla="*/ 72911 h 2048445"/>
                <a:gd name="connsiteX24" fmla="*/ 0 w 1870709"/>
                <a:gd name="connsiteY24" fmla="*/ 537572 h 2048445"/>
                <a:gd name="connsiteX25" fmla="*/ 934487 w 1870709"/>
                <a:gd name="connsiteY25" fmla="*/ 0 h 2048445"/>
                <a:gd name="connsiteX26" fmla="*/ 830912 w 1870709"/>
                <a:gd name="connsiteY26" fmla="*/ 59602 h 2048445"/>
                <a:gd name="connsiteX27" fmla="*/ 1341263 w 1870709"/>
                <a:gd name="connsiteY27" fmla="*/ 352981 h 2048445"/>
                <a:gd name="connsiteX28" fmla="*/ 1445417 w 1870709"/>
                <a:gd name="connsiteY28" fmla="*/ 293379 h 2048445"/>
                <a:gd name="connsiteX29" fmla="*/ 934487 w 1870709"/>
                <a:gd name="connsiteY29" fmla="*/ 0 h 2048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70709" h="2048445">
                  <a:moveTo>
                    <a:pt x="1079723" y="1551380"/>
                  </a:moveTo>
                  <a:lnTo>
                    <a:pt x="1110969" y="1569318"/>
                  </a:lnTo>
                  <a:lnTo>
                    <a:pt x="1110969" y="2048446"/>
                  </a:lnTo>
                  <a:lnTo>
                    <a:pt x="1870131" y="1612139"/>
                  </a:lnTo>
                  <a:lnTo>
                    <a:pt x="1870131" y="1510295"/>
                  </a:lnTo>
                  <a:lnTo>
                    <a:pt x="1510223" y="1303136"/>
                  </a:lnTo>
                  <a:lnTo>
                    <a:pt x="1079723" y="1551380"/>
                  </a:lnTo>
                  <a:close/>
                  <a:moveTo>
                    <a:pt x="364537" y="905020"/>
                  </a:moveTo>
                  <a:lnTo>
                    <a:pt x="364537" y="719271"/>
                  </a:lnTo>
                  <a:lnTo>
                    <a:pt x="525974" y="626107"/>
                  </a:lnTo>
                  <a:lnTo>
                    <a:pt x="687412" y="719271"/>
                  </a:lnTo>
                  <a:lnTo>
                    <a:pt x="687412" y="905020"/>
                  </a:lnTo>
                  <a:lnTo>
                    <a:pt x="525974" y="998184"/>
                  </a:lnTo>
                  <a:lnTo>
                    <a:pt x="364537" y="905020"/>
                  </a:lnTo>
                  <a:close/>
                  <a:moveTo>
                    <a:pt x="0" y="537572"/>
                  </a:moveTo>
                  <a:lnTo>
                    <a:pt x="0" y="1149213"/>
                  </a:lnTo>
                  <a:lnTo>
                    <a:pt x="190369" y="1039847"/>
                  </a:lnTo>
                  <a:lnTo>
                    <a:pt x="1054263" y="1536913"/>
                  </a:lnTo>
                  <a:lnTo>
                    <a:pt x="1510802" y="1274203"/>
                  </a:lnTo>
                  <a:lnTo>
                    <a:pt x="1870710" y="1481362"/>
                  </a:lnTo>
                  <a:lnTo>
                    <a:pt x="1870710" y="537572"/>
                  </a:lnTo>
                  <a:lnTo>
                    <a:pt x="1468562" y="306688"/>
                  </a:lnTo>
                  <a:lnTo>
                    <a:pt x="1341842" y="379599"/>
                  </a:lnTo>
                  <a:lnTo>
                    <a:pt x="808346" y="72911"/>
                  </a:lnTo>
                  <a:lnTo>
                    <a:pt x="0" y="537572"/>
                  </a:lnTo>
                  <a:close/>
                  <a:moveTo>
                    <a:pt x="934487" y="0"/>
                  </a:moveTo>
                  <a:lnTo>
                    <a:pt x="830912" y="59602"/>
                  </a:lnTo>
                  <a:lnTo>
                    <a:pt x="1341263" y="352981"/>
                  </a:lnTo>
                  <a:lnTo>
                    <a:pt x="1445417" y="293379"/>
                  </a:lnTo>
                  <a:lnTo>
                    <a:pt x="934487" y="0"/>
                  </a:lnTo>
                  <a:close/>
                </a:path>
              </a:pathLst>
            </a:custGeom>
            <a:grpFill/>
            <a:ln w="5783" cap="flat">
              <a:noFill/>
              <a:prstDash val="solid"/>
              <a:miter/>
            </a:ln>
          </p:spPr>
          <p:txBody>
            <a:bodyPr rtlCol="0" anchor="ctr"/>
            <a:lstStyle/>
            <a:p>
              <a:endParaRPr lang="en-US" dirty="0"/>
            </a:p>
          </p:txBody>
        </p:sp>
        <p:sp>
          <p:nvSpPr>
            <p:cNvPr id="58" name="Freeform 57">
              <a:extLst>
                <a:ext uri="{FF2B5EF4-FFF2-40B4-BE49-F238E27FC236}">
                  <a16:creationId xmlns:a16="http://schemas.microsoft.com/office/drawing/2014/main" id="{0354FEE8-0239-3644-B36B-BADD4C389743}"/>
                </a:ext>
              </a:extLst>
            </p:cNvPr>
            <p:cNvSpPr/>
            <p:nvPr/>
          </p:nvSpPr>
          <p:spPr>
            <a:xfrm>
              <a:off x="9691393" y="4561931"/>
              <a:ext cx="633020" cy="727372"/>
            </a:xfrm>
            <a:custGeom>
              <a:avLst/>
              <a:gdLst>
                <a:gd name="connsiteX0" fmla="*/ 316510 w 633020"/>
                <a:gd name="connsiteY0" fmla="*/ 0 h 727372"/>
                <a:gd name="connsiteX1" fmla="*/ 0 w 633020"/>
                <a:gd name="connsiteY1" fmla="*/ 181698 h 727372"/>
                <a:gd name="connsiteX2" fmla="*/ 0 w 633020"/>
                <a:gd name="connsiteY2" fmla="*/ 545674 h 727372"/>
                <a:gd name="connsiteX3" fmla="*/ 316510 w 633020"/>
                <a:gd name="connsiteY3" fmla="*/ 727372 h 727372"/>
                <a:gd name="connsiteX4" fmla="*/ 633021 w 633020"/>
                <a:gd name="connsiteY4" fmla="*/ 545674 h 727372"/>
                <a:gd name="connsiteX5" fmla="*/ 633021 w 633020"/>
                <a:gd name="connsiteY5" fmla="*/ 181698 h 727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3020" h="727372">
                  <a:moveTo>
                    <a:pt x="316510" y="0"/>
                  </a:moveTo>
                  <a:lnTo>
                    <a:pt x="0" y="181698"/>
                  </a:lnTo>
                  <a:lnTo>
                    <a:pt x="0" y="545674"/>
                  </a:lnTo>
                  <a:lnTo>
                    <a:pt x="316510" y="727372"/>
                  </a:lnTo>
                  <a:lnTo>
                    <a:pt x="633021" y="545674"/>
                  </a:lnTo>
                  <a:lnTo>
                    <a:pt x="633021" y="181698"/>
                  </a:lnTo>
                  <a:close/>
                </a:path>
              </a:pathLst>
            </a:custGeom>
            <a:grpFill/>
            <a:ln w="5783" cap="flat">
              <a:noFill/>
              <a:prstDash val="solid"/>
              <a:miter/>
            </a:ln>
          </p:spPr>
          <p:txBody>
            <a:bodyPr rtlCol="0" anchor="ctr"/>
            <a:lstStyle/>
            <a:p>
              <a:endParaRPr lang="en-US" dirty="0"/>
            </a:p>
          </p:txBody>
        </p:sp>
        <p:sp>
          <p:nvSpPr>
            <p:cNvPr id="59" name="Freeform 58">
              <a:extLst>
                <a:ext uri="{FF2B5EF4-FFF2-40B4-BE49-F238E27FC236}">
                  <a16:creationId xmlns:a16="http://schemas.microsoft.com/office/drawing/2014/main" id="{1A817727-FFBD-6841-A288-E7E285825A5F}"/>
                </a:ext>
              </a:extLst>
            </p:cNvPr>
            <p:cNvSpPr/>
            <p:nvPr/>
          </p:nvSpPr>
          <p:spPr>
            <a:xfrm>
              <a:off x="8617255" y="2647155"/>
              <a:ext cx="1470876" cy="1690836"/>
            </a:xfrm>
            <a:custGeom>
              <a:avLst/>
              <a:gdLst>
                <a:gd name="connsiteX0" fmla="*/ 735439 w 1470876"/>
                <a:gd name="connsiteY0" fmla="*/ 0 h 1690836"/>
                <a:gd name="connsiteX1" fmla="*/ 1470877 w 1470876"/>
                <a:gd name="connsiteY1" fmla="*/ 422998 h 1690836"/>
                <a:gd name="connsiteX2" fmla="*/ 1470877 w 1470876"/>
                <a:gd name="connsiteY2" fmla="*/ 637680 h 1690836"/>
                <a:gd name="connsiteX3" fmla="*/ 902662 w 1470876"/>
                <a:gd name="connsiteY3" fmla="*/ 964621 h 1690836"/>
                <a:gd name="connsiteX4" fmla="*/ 902662 w 1470876"/>
                <a:gd name="connsiteY4" fmla="*/ 1594779 h 1690836"/>
                <a:gd name="connsiteX5" fmla="*/ 735439 w 1470876"/>
                <a:gd name="connsiteY5" fmla="*/ 1690836 h 1690836"/>
                <a:gd name="connsiteX6" fmla="*/ 0 w 1470876"/>
                <a:gd name="connsiteY6" fmla="*/ 1267838 h 1690836"/>
                <a:gd name="connsiteX7" fmla="*/ 0 w 1470876"/>
                <a:gd name="connsiteY7" fmla="*/ 422998 h 1690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0876" h="1690836">
                  <a:moveTo>
                    <a:pt x="735439" y="0"/>
                  </a:moveTo>
                  <a:lnTo>
                    <a:pt x="1470877" y="422998"/>
                  </a:lnTo>
                  <a:lnTo>
                    <a:pt x="1470877" y="637680"/>
                  </a:lnTo>
                  <a:lnTo>
                    <a:pt x="902662" y="964621"/>
                  </a:lnTo>
                  <a:lnTo>
                    <a:pt x="902662" y="1594779"/>
                  </a:lnTo>
                  <a:lnTo>
                    <a:pt x="735439" y="1690836"/>
                  </a:lnTo>
                  <a:lnTo>
                    <a:pt x="0" y="1267838"/>
                  </a:lnTo>
                  <a:lnTo>
                    <a:pt x="0" y="422998"/>
                  </a:lnTo>
                  <a:close/>
                </a:path>
              </a:pathLst>
            </a:custGeom>
            <a:grpFill/>
            <a:ln w="5783" cap="flat">
              <a:noFill/>
              <a:prstDash val="solid"/>
              <a:miter/>
            </a:ln>
          </p:spPr>
          <p:txBody>
            <a:bodyPr rtlCol="0" anchor="ctr"/>
            <a:lstStyle/>
            <a:p>
              <a:endParaRPr lang="en-US" dirty="0"/>
            </a:p>
          </p:txBody>
        </p:sp>
      </p:grpSp>
      <p:pic>
        <p:nvPicPr>
          <p:cNvPr id="11" name="Google Shape;134;p4">
            <a:extLst>
              <a:ext uri="{FF2B5EF4-FFF2-40B4-BE49-F238E27FC236}">
                <a16:creationId xmlns:a16="http://schemas.microsoft.com/office/drawing/2014/main" id="{7D38866D-B1C9-C642-A779-B8C611CB9CC3}"/>
              </a:ext>
            </a:extLst>
          </p:cNvPr>
          <p:cNvPicPr preferRelativeResize="0"/>
          <p:nvPr/>
        </p:nvPicPr>
        <p:blipFill rotWithShape="1">
          <a:blip r:embed="rId3">
            <a:alphaModFix/>
          </a:blip>
          <a:srcRect l="2908" t="30967" b="8302"/>
          <a:stretch/>
        </p:blipFill>
        <p:spPr>
          <a:xfrm>
            <a:off x="0" y="4571999"/>
            <a:ext cx="3654754" cy="2286001"/>
          </a:xfrm>
          <a:prstGeom prst="rect">
            <a:avLst/>
          </a:prstGeom>
          <a:noFill/>
          <a:ln>
            <a:noFill/>
          </a:ln>
        </p:spPr>
      </p:pic>
      <p:pic>
        <p:nvPicPr>
          <p:cNvPr id="12" name="Google Shape;135;p4">
            <a:extLst>
              <a:ext uri="{FF2B5EF4-FFF2-40B4-BE49-F238E27FC236}">
                <a16:creationId xmlns:a16="http://schemas.microsoft.com/office/drawing/2014/main" id="{11423063-AB84-1146-B517-C8925ADC2230}"/>
              </a:ext>
            </a:extLst>
          </p:cNvPr>
          <p:cNvPicPr preferRelativeResize="0"/>
          <p:nvPr/>
        </p:nvPicPr>
        <p:blipFill rotWithShape="1">
          <a:blip r:embed="rId4">
            <a:alphaModFix/>
          </a:blip>
          <a:srcRect/>
          <a:stretch/>
        </p:blipFill>
        <p:spPr>
          <a:xfrm>
            <a:off x="802386" y="4915178"/>
            <a:ext cx="2924035" cy="2204726"/>
          </a:xfrm>
          <a:prstGeom prst="rect">
            <a:avLst/>
          </a:prstGeom>
          <a:noFill/>
          <a:ln>
            <a:noFill/>
          </a:ln>
        </p:spPr>
      </p:pic>
      <p:sp>
        <p:nvSpPr>
          <p:cNvPr id="21" name="TextBox 20">
            <a:extLst>
              <a:ext uri="{FF2B5EF4-FFF2-40B4-BE49-F238E27FC236}">
                <a16:creationId xmlns:a16="http://schemas.microsoft.com/office/drawing/2014/main" id="{D0D32192-8EC2-9B42-821A-C045484DE91A}"/>
              </a:ext>
            </a:extLst>
          </p:cNvPr>
          <p:cNvSpPr txBox="1"/>
          <p:nvPr/>
        </p:nvSpPr>
        <p:spPr>
          <a:xfrm>
            <a:off x="737809" y="1780727"/>
            <a:ext cx="9206291" cy="1569660"/>
          </a:xfrm>
          <a:prstGeom prst="rect">
            <a:avLst/>
          </a:prstGeom>
          <a:noFill/>
        </p:spPr>
        <p:txBody>
          <a:bodyPr wrap="square" rtlCol="0">
            <a:spAutoFit/>
          </a:bodyPr>
          <a:lstStyle/>
          <a:p>
            <a:r>
              <a:rPr lang="en-US" sz="9600" dirty="0">
                <a:solidFill>
                  <a:schemeClr val="bg1"/>
                </a:solidFill>
                <a:latin typeface="Oswald" pitchFamily="2" charset="77"/>
              </a:rPr>
              <a:t>Harm reduction</a:t>
            </a:r>
          </a:p>
        </p:txBody>
      </p:sp>
      <p:sp>
        <p:nvSpPr>
          <p:cNvPr id="22" name="TextBox 21">
            <a:extLst>
              <a:ext uri="{FF2B5EF4-FFF2-40B4-BE49-F238E27FC236}">
                <a16:creationId xmlns:a16="http://schemas.microsoft.com/office/drawing/2014/main" id="{22ED6D82-09E4-0642-B4EC-C4B2E80D23CC}"/>
              </a:ext>
            </a:extLst>
          </p:cNvPr>
          <p:cNvSpPr txBox="1"/>
          <p:nvPr/>
        </p:nvSpPr>
        <p:spPr>
          <a:xfrm>
            <a:off x="737809" y="270317"/>
            <a:ext cx="9206291" cy="861774"/>
          </a:xfrm>
          <a:prstGeom prst="rect">
            <a:avLst/>
          </a:prstGeom>
          <a:noFill/>
        </p:spPr>
        <p:txBody>
          <a:bodyPr wrap="square" rtlCol="0">
            <a:spAutoFit/>
          </a:bodyPr>
          <a:lstStyle/>
          <a:p>
            <a:r>
              <a:rPr lang="en-US" sz="5000" dirty="0">
                <a:solidFill>
                  <a:schemeClr val="bg1"/>
                </a:solidFill>
                <a:latin typeface="Oswald Light" pitchFamily="2" charset="77"/>
              </a:rPr>
              <a:t>Lesson 2</a:t>
            </a:r>
          </a:p>
        </p:txBody>
      </p:sp>
      <p:cxnSp>
        <p:nvCxnSpPr>
          <p:cNvPr id="6" name="Straight Connector 5">
            <a:extLst>
              <a:ext uri="{FF2B5EF4-FFF2-40B4-BE49-F238E27FC236}">
                <a16:creationId xmlns:a16="http://schemas.microsoft.com/office/drawing/2014/main" id="{46485BFF-54BE-BB4A-823D-32020110DF3B}"/>
              </a:ext>
            </a:extLst>
          </p:cNvPr>
          <p:cNvCxnSpPr>
            <a:cxnSpLocks/>
          </p:cNvCxnSpPr>
          <p:nvPr/>
        </p:nvCxnSpPr>
        <p:spPr>
          <a:xfrm>
            <a:off x="0" y="1443623"/>
            <a:ext cx="26416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14" name="Picture 13" descr="Shape&#10;&#10;Description automatically generated with medium confidence">
            <a:extLst>
              <a:ext uri="{FF2B5EF4-FFF2-40B4-BE49-F238E27FC236}">
                <a16:creationId xmlns:a16="http://schemas.microsoft.com/office/drawing/2014/main" id="{DA6491BB-8271-614F-9CA1-A92BE4B0504D}"/>
              </a:ext>
            </a:extLst>
          </p:cNvPr>
          <p:cNvPicPr>
            <a:picLocks noChangeAspect="1"/>
          </p:cNvPicPr>
          <p:nvPr/>
        </p:nvPicPr>
        <p:blipFill>
          <a:blip r:embed="rId5"/>
          <a:stretch>
            <a:fillRect/>
          </a:stretch>
        </p:blipFill>
        <p:spPr>
          <a:xfrm>
            <a:off x="4543508" y="4946175"/>
            <a:ext cx="3135705" cy="1071366"/>
          </a:xfrm>
          <a:prstGeom prst="rect">
            <a:avLst/>
          </a:prstGeom>
        </p:spPr>
      </p:pic>
      <p:sp>
        <p:nvSpPr>
          <p:cNvPr id="20" name="TextBox 19">
            <a:extLst>
              <a:ext uri="{FF2B5EF4-FFF2-40B4-BE49-F238E27FC236}">
                <a16:creationId xmlns:a16="http://schemas.microsoft.com/office/drawing/2014/main" id="{ADEBB103-DB2E-9D42-B59F-705DC79CA95C}"/>
              </a:ext>
            </a:extLst>
          </p:cNvPr>
          <p:cNvSpPr txBox="1"/>
          <p:nvPr/>
        </p:nvSpPr>
        <p:spPr>
          <a:xfrm>
            <a:off x="8496300" y="5138425"/>
            <a:ext cx="3594100" cy="400110"/>
          </a:xfrm>
          <a:prstGeom prst="rect">
            <a:avLst/>
          </a:prstGeom>
          <a:noFill/>
        </p:spPr>
        <p:txBody>
          <a:bodyPr wrap="square" rtlCol="0">
            <a:spAutoFit/>
          </a:bodyPr>
          <a:lstStyle/>
          <a:p>
            <a:r>
              <a:rPr lang="en-US" sz="2000" b="1" dirty="0" err="1">
                <a:latin typeface="Oswald" pitchFamily="2" charset="77"/>
              </a:rPr>
              <a:t>jointheexchange</a:t>
            </a:r>
            <a:r>
              <a:rPr lang="en-US" sz="2000" dirty="0" err="1">
                <a:latin typeface="Oswald" pitchFamily="2" charset="77"/>
              </a:rPr>
              <a:t>.co.uk</a:t>
            </a:r>
            <a:endParaRPr lang="en-US" sz="2000" dirty="0">
              <a:latin typeface="Oswald" pitchFamily="2" charset="77"/>
            </a:endParaRPr>
          </a:p>
        </p:txBody>
      </p:sp>
      <p:sp>
        <p:nvSpPr>
          <p:cNvPr id="23" name="TextBox 22">
            <a:extLst>
              <a:ext uri="{FF2B5EF4-FFF2-40B4-BE49-F238E27FC236}">
                <a16:creationId xmlns:a16="http://schemas.microsoft.com/office/drawing/2014/main" id="{81A7CA21-7505-B84D-9363-1E2512648810}"/>
              </a:ext>
            </a:extLst>
          </p:cNvPr>
          <p:cNvSpPr txBox="1"/>
          <p:nvPr/>
        </p:nvSpPr>
        <p:spPr>
          <a:xfrm>
            <a:off x="8496300" y="5617431"/>
            <a:ext cx="3594100" cy="400110"/>
          </a:xfrm>
          <a:prstGeom prst="rect">
            <a:avLst/>
          </a:prstGeom>
          <a:noFill/>
        </p:spPr>
        <p:txBody>
          <a:bodyPr wrap="square" rtlCol="0">
            <a:spAutoFit/>
          </a:bodyPr>
          <a:lstStyle/>
          <a:p>
            <a:r>
              <a:rPr lang="en-US" sz="2000" b="1" dirty="0" err="1">
                <a:latin typeface="Oswald" pitchFamily="2" charset="77"/>
              </a:rPr>
              <a:t>drugscience</a:t>
            </a:r>
            <a:r>
              <a:rPr lang="en-US" sz="2000" dirty="0" err="1">
                <a:latin typeface="Oswald" pitchFamily="2" charset="77"/>
              </a:rPr>
              <a:t>.org.uk</a:t>
            </a:r>
            <a:endParaRPr lang="en-US" sz="2000" dirty="0">
              <a:latin typeface="Oswald" pitchFamily="2" charset="77"/>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oogle Shape;142;g10d3ed39e49_0_0">
            <a:extLst>
              <a:ext uri="{FF2B5EF4-FFF2-40B4-BE49-F238E27FC236}">
                <a16:creationId xmlns:a16="http://schemas.microsoft.com/office/drawing/2014/main" id="{51B9B477-332F-3345-931C-DB4CA7E10F55}"/>
              </a:ext>
            </a:extLst>
          </p:cNvPr>
          <p:cNvPicPr preferRelativeResize="0"/>
          <p:nvPr/>
        </p:nvPicPr>
        <p:blipFill>
          <a:blip r:embed="rId2">
            <a:alphaModFix/>
          </a:blip>
          <a:stretch>
            <a:fillRect/>
          </a:stretch>
        </p:blipFill>
        <p:spPr>
          <a:xfrm>
            <a:off x="612438" y="1468616"/>
            <a:ext cx="2862949" cy="2862000"/>
          </a:xfrm>
          <a:prstGeom prst="rect">
            <a:avLst/>
          </a:prstGeom>
          <a:noFill/>
          <a:ln>
            <a:noFill/>
          </a:ln>
        </p:spPr>
      </p:pic>
      <p:pic>
        <p:nvPicPr>
          <p:cNvPr id="5" name="Google Shape;143;g10d3ed39e49_0_0">
            <a:extLst>
              <a:ext uri="{FF2B5EF4-FFF2-40B4-BE49-F238E27FC236}">
                <a16:creationId xmlns:a16="http://schemas.microsoft.com/office/drawing/2014/main" id="{ABEC4636-14A5-0F40-BB0E-7D5089078D6D}"/>
              </a:ext>
            </a:extLst>
          </p:cNvPr>
          <p:cNvPicPr preferRelativeResize="0"/>
          <p:nvPr/>
        </p:nvPicPr>
        <p:blipFill>
          <a:blip r:embed="rId3">
            <a:alphaModFix/>
          </a:blip>
          <a:stretch>
            <a:fillRect/>
          </a:stretch>
        </p:blipFill>
        <p:spPr>
          <a:xfrm>
            <a:off x="4664526" y="1468616"/>
            <a:ext cx="2862949" cy="2862949"/>
          </a:xfrm>
          <a:prstGeom prst="rect">
            <a:avLst/>
          </a:prstGeom>
          <a:noFill/>
          <a:ln>
            <a:noFill/>
          </a:ln>
        </p:spPr>
      </p:pic>
      <p:sp>
        <p:nvSpPr>
          <p:cNvPr id="6" name="Google Shape;144;g10d3ed39e49_0_0">
            <a:extLst>
              <a:ext uri="{FF2B5EF4-FFF2-40B4-BE49-F238E27FC236}">
                <a16:creationId xmlns:a16="http://schemas.microsoft.com/office/drawing/2014/main" id="{98C7C7B9-8271-964B-8DF0-F0A01B697704}"/>
              </a:ext>
            </a:extLst>
          </p:cNvPr>
          <p:cNvSpPr txBox="1"/>
          <p:nvPr/>
        </p:nvSpPr>
        <p:spPr>
          <a:xfrm>
            <a:off x="368300" y="4477341"/>
            <a:ext cx="3351226" cy="1077188"/>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800" b="1" dirty="0">
                <a:solidFill>
                  <a:srgbClr val="FF61FA"/>
                </a:solidFill>
                <a:latin typeface="Oswald" pitchFamily="2" charset="77"/>
                <a:ea typeface="Oswald"/>
                <a:cs typeface="Oswald"/>
                <a:sym typeface="Oswald"/>
              </a:rPr>
              <a:t>Zoe Shuttleworth</a:t>
            </a:r>
            <a:br>
              <a:rPr lang="en-GB" sz="1500" b="1" dirty="0">
                <a:solidFill>
                  <a:srgbClr val="FF6659"/>
                </a:solidFill>
                <a:latin typeface="Oswald" pitchFamily="2" charset="77"/>
                <a:ea typeface="Oswald"/>
                <a:cs typeface="Oswald"/>
                <a:sym typeface="Oswald"/>
              </a:rPr>
            </a:br>
            <a:br>
              <a:rPr lang="en-GB" sz="800" b="1" dirty="0">
                <a:solidFill>
                  <a:schemeClr val="tx1"/>
                </a:solidFill>
                <a:latin typeface="Oswald" pitchFamily="2" charset="77"/>
                <a:ea typeface="Oswald"/>
                <a:cs typeface="Oswald"/>
                <a:sym typeface="Oswald"/>
              </a:rPr>
            </a:br>
            <a:r>
              <a:rPr lang="en-GB" sz="1600" dirty="0">
                <a:solidFill>
                  <a:schemeClr val="tx1"/>
                </a:solidFill>
                <a:latin typeface="Oswald" pitchFamily="2" charset="77"/>
                <a:ea typeface="Oswald"/>
                <a:cs typeface="Oswald"/>
                <a:sym typeface="Oswald"/>
              </a:rPr>
              <a:t>Director at It Happens Education </a:t>
            </a:r>
            <a:br>
              <a:rPr lang="en-GB" sz="1600" dirty="0">
                <a:solidFill>
                  <a:schemeClr val="tx1"/>
                </a:solidFill>
                <a:latin typeface="Oswald" pitchFamily="2" charset="77"/>
                <a:ea typeface="Oswald"/>
                <a:cs typeface="Oswald"/>
                <a:sym typeface="Oswald"/>
              </a:rPr>
            </a:br>
            <a:r>
              <a:rPr lang="en-GB" sz="1600" dirty="0">
                <a:solidFill>
                  <a:schemeClr val="tx1"/>
                </a:solidFill>
                <a:latin typeface="Oswald" pitchFamily="2" charset="77"/>
                <a:ea typeface="Oswald"/>
                <a:cs typeface="Oswald"/>
                <a:sym typeface="Oswald"/>
              </a:rPr>
              <a:t>(RSHE provider</a:t>
            </a:r>
            <a:r>
              <a:rPr lang="en-GB" sz="1600" dirty="0">
                <a:solidFill>
                  <a:schemeClr val="tx1"/>
                </a:solidFill>
                <a:latin typeface="Montserrat Light" pitchFamily="2" charset="77"/>
                <a:ea typeface="Oswald"/>
                <a:cs typeface="Oswald"/>
                <a:sym typeface="Oswald"/>
              </a:rPr>
              <a:t>) </a:t>
            </a:r>
            <a:endParaRPr sz="1600" dirty="0">
              <a:solidFill>
                <a:schemeClr val="tx1"/>
              </a:solidFill>
              <a:latin typeface="Montserrat Light" pitchFamily="2" charset="77"/>
              <a:ea typeface="Oswald"/>
              <a:cs typeface="Oswald"/>
              <a:sym typeface="Oswald"/>
            </a:endParaRPr>
          </a:p>
        </p:txBody>
      </p:sp>
      <p:sp>
        <p:nvSpPr>
          <p:cNvPr id="8" name="Google Shape;144;g10d3ed39e49_0_0">
            <a:extLst>
              <a:ext uri="{FF2B5EF4-FFF2-40B4-BE49-F238E27FC236}">
                <a16:creationId xmlns:a16="http://schemas.microsoft.com/office/drawing/2014/main" id="{827A5E4C-6298-7F44-9F4B-ACC246ED654F}"/>
              </a:ext>
            </a:extLst>
          </p:cNvPr>
          <p:cNvSpPr txBox="1"/>
          <p:nvPr/>
        </p:nvSpPr>
        <p:spPr>
          <a:xfrm>
            <a:off x="4420387" y="4477341"/>
            <a:ext cx="3351226" cy="1323409"/>
          </a:xfrm>
          <a:prstGeom prst="rect">
            <a:avLst/>
          </a:prstGeom>
          <a:noFill/>
          <a:ln>
            <a:noFill/>
          </a:ln>
        </p:spPr>
        <p:txBody>
          <a:bodyPr spcFirstLastPara="1" wrap="square" lIns="91425" tIns="91425" rIns="91425" bIns="91425" anchor="t" anchorCtr="0">
            <a:spAutoFit/>
          </a:bodyPr>
          <a:lstStyle/>
          <a:p>
            <a:pPr algn="ctr"/>
            <a:r>
              <a:rPr lang="en-GB" sz="1800" b="1" dirty="0">
                <a:solidFill>
                  <a:srgbClr val="FF61FA"/>
                </a:solidFill>
                <a:latin typeface="Oswald" pitchFamily="2" charset="77"/>
                <a:ea typeface="Oswald"/>
                <a:cs typeface="Oswald"/>
                <a:sym typeface="Oswald"/>
              </a:rPr>
              <a:t>Rayyan Zafar</a:t>
            </a:r>
            <a:br>
              <a:rPr lang="en-GB" sz="1500" b="1" dirty="0">
                <a:solidFill>
                  <a:srgbClr val="FF6659"/>
                </a:solidFill>
                <a:latin typeface="Oswald" pitchFamily="2" charset="77"/>
                <a:ea typeface="Oswald"/>
                <a:cs typeface="Oswald"/>
                <a:sym typeface="Oswald"/>
              </a:rPr>
            </a:br>
            <a:br>
              <a:rPr lang="en-GB" sz="800" b="1" dirty="0">
                <a:solidFill>
                  <a:schemeClr val="tx1"/>
                </a:solidFill>
                <a:latin typeface="Oswald" pitchFamily="2" charset="77"/>
                <a:ea typeface="Oswald"/>
                <a:cs typeface="Oswald"/>
                <a:sym typeface="Oswald"/>
              </a:rPr>
            </a:br>
            <a:r>
              <a:rPr lang="en-GB" sz="1600" dirty="0">
                <a:solidFill>
                  <a:schemeClr val="tx1"/>
                </a:solidFill>
                <a:latin typeface="Oswald" pitchFamily="2" charset="77"/>
                <a:ea typeface="Oswald"/>
                <a:cs typeface="Oswald"/>
                <a:sym typeface="Oswald"/>
              </a:rPr>
              <a:t>PHD Student at the Centre </a:t>
            </a:r>
            <a:br>
              <a:rPr lang="en-GB" sz="1600" dirty="0">
                <a:solidFill>
                  <a:schemeClr val="tx1"/>
                </a:solidFill>
                <a:latin typeface="Oswald" pitchFamily="2" charset="77"/>
                <a:ea typeface="Oswald"/>
                <a:cs typeface="Oswald"/>
                <a:sym typeface="Oswald"/>
              </a:rPr>
            </a:br>
            <a:r>
              <a:rPr lang="en-GB" sz="1600" dirty="0">
                <a:solidFill>
                  <a:schemeClr val="tx1"/>
                </a:solidFill>
                <a:latin typeface="Oswald" pitchFamily="2" charset="77"/>
                <a:ea typeface="Oswald"/>
                <a:cs typeface="Oswald"/>
                <a:sym typeface="Oswald"/>
              </a:rPr>
              <a:t>for Psychedelic research and Neuropsychopharmacology</a:t>
            </a:r>
            <a:endParaRPr sz="1600" dirty="0">
              <a:solidFill>
                <a:schemeClr val="tx1"/>
              </a:solidFill>
              <a:latin typeface="Oswald" pitchFamily="2" charset="77"/>
              <a:ea typeface="Oswald"/>
              <a:cs typeface="Oswald"/>
              <a:sym typeface="Oswald"/>
            </a:endParaRPr>
          </a:p>
        </p:txBody>
      </p:sp>
      <p:sp>
        <p:nvSpPr>
          <p:cNvPr id="9" name="Google Shape;144;g10d3ed39e49_0_0">
            <a:extLst>
              <a:ext uri="{FF2B5EF4-FFF2-40B4-BE49-F238E27FC236}">
                <a16:creationId xmlns:a16="http://schemas.microsoft.com/office/drawing/2014/main" id="{3A5AF42B-4C56-DE49-BD82-D9D20A14A662}"/>
              </a:ext>
            </a:extLst>
          </p:cNvPr>
          <p:cNvSpPr txBox="1"/>
          <p:nvPr/>
        </p:nvSpPr>
        <p:spPr>
          <a:xfrm>
            <a:off x="7875738" y="4477341"/>
            <a:ext cx="4055471" cy="1323409"/>
          </a:xfrm>
          <a:prstGeom prst="rect">
            <a:avLst/>
          </a:prstGeom>
          <a:noFill/>
          <a:ln>
            <a:noFill/>
          </a:ln>
        </p:spPr>
        <p:txBody>
          <a:bodyPr spcFirstLastPara="1" wrap="square" lIns="91425" tIns="91425" rIns="91425" bIns="91425" anchor="t" anchorCtr="0">
            <a:spAutoFit/>
          </a:bodyPr>
          <a:lstStyle/>
          <a:p>
            <a:pPr algn="ctr"/>
            <a:r>
              <a:rPr lang="en-GB" sz="1800" b="1" dirty="0">
                <a:solidFill>
                  <a:srgbClr val="FF61FA"/>
                </a:solidFill>
                <a:latin typeface="Oswald" pitchFamily="2" charset="77"/>
                <a:ea typeface="Oswald"/>
                <a:cs typeface="Oswald"/>
                <a:sym typeface="Oswald"/>
              </a:rPr>
              <a:t>Professor David Nutt</a:t>
            </a:r>
            <a:br>
              <a:rPr lang="en-GB" sz="1500" b="1" dirty="0">
                <a:solidFill>
                  <a:srgbClr val="FF6659"/>
                </a:solidFill>
                <a:latin typeface="Oswald" pitchFamily="2" charset="77"/>
                <a:ea typeface="Oswald"/>
                <a:cs typeface="Oswald"/>
                <a:sym typeface="Oswald"/>
              </a:rPr>
            </a:br>
            <a:br>
              <a:rPr lang="en-GB" sz="800" b="1" dirty="0">
                <a:solidFill>
                  <a:schemeClr val="tx1"/>
                </a:solidFill>
                <a:latin typeface="Oswald" pitchFamily="2" charset="77"/>
                <a:ea typeface="Oswald"/>
                <a:cs typeface="Oswald"/>
                <a:sym typeface="Oswald"/>
              </a:rPr>
            </a:br>
            <a:r>
              <a:rPr lang="en-GB" sz="1600" dirty="0">
                <a:solidFill>
                  <a:schemeClr val="tx1"/>
                </a:solidFill>
                <a:latin typeface="Oswald" pitchFamily="2" charset="77"/>
                <a:ea typeface="Oswald"/>
                <a:cs typeface="Oswald"/>
                <a:sym typeface="Oswald"/>
              </a:rPr>
              <a:t>FRCP, </a:t>
            </a:r>
            <a:r>
              <a:rPr lang="en-GB" sz="1600" dirty="0" err="1">
                <a:solidFill>
                  <a:schemeClr val="tx1"/>
                </a:solidFill>
                <a:latin typeface="Oswald" pitchFamily="2" charset="77"/>
                <a:ea typeface="Oswald"/>
                <a:cs typeface="Oswald"/>
                <a:sym typeface="Oswald"/>
              </a:rPr>
              <a:t>FRCPsych</a:t>
            </a:r>
            <a:r>
              <a:rPr lang="en-GB" sz="1600" dirty="0">
                <a:solidFill>
                  <a:schemeClr val="tx1"/>
                </a:solidFill>
                <a:latin typeface="Oswald" pitchFamily="2" charset="77"/>
                <a:ea typeface="Oswald"/>
                <a:cs typeface="Oswald"/>
                <a:sym typeface="Oswald"/>
              </a:rPr>
              <a:t>, </a:t>
            </a:r>
            <a:r>
              <a:rPr lang="en-GB" sz="1600" dirty="0" err="1">
                <a:solidFill>
                  <a:schemeClr val="tx1"/>
                </a:solidFill>
                <a:latin typeface="Oswald" pitchFamily="2" charset="77"/>
                <a:ea typeface="Oswald"/>
                <a:cs typeface="Oswald"/>
                <a:sym typeface="Oswald"/>
              </a:rPr>
              <a:t>FMedSci</a:t>
            </a:r>
            <a:r>
              <a:rPr lang="en-GB" sz="1600" dirty="0">
                <a:solidFill>
                  <a:schemeClr val="tx1"/>
                </a:solidFill>
                <a:latin typeface="Oswald" pitchFamily="2" charset="77"/>
                <a:ea typeface="Oswald"/>
                <a:cs typeface="Oswald"/>
                <a:sym typeface="Oswald"/>
              </a:rPr>
              <a:t>. </a:t>
            </a:r>
            <a:br>
              <a:rPr lang="en-GB" sz="1600" dirty="0">
                <a:solidFill>
                  <a:schemeClr val="tx1"/>
                </a:solidFill>
                <a:latin typeface="Oswald" pitchFamily="2" charset="77"/>
                <a:ea typeface="Oswald"/>
                <a:cs typeface="Oswald"/>
                <a:sym typeface="Oswald"/>
              </a:rPr>
            </a:br>
            <a:r>
              <a:rPr lang="en-GB" sz="1600" dirty="0">
                <a:solidFill>
                  <a:schemeClr val="tx1"/>
                </a:solidFill>
                <a:latin typeface="Oswald" pitchFamily="2" charset="77"/>
                <a:ea typeface="Oswald"/>
                <a:cs typeface="Oswald"/>
                <a:sym typeface="Oswald"/>
              </a:rPr>
              <a:t>A psychiatrist at Imperial College London</a:t>
            </a:r>
            <a:br>
              <a:rPr lang="en-GB" sz="1600" dirty="0">
                <a:solidFill>
                  <a:schemeClr val="tx1"/>
                </a:solidFill>
                <a:latin typeface="Oswald" pitchFamily="2" charset="77"/>
                <a:ea typeface="Oswald"/>
                <a:cs typeface="Oswald"/>
                <a:sym typeface="Oswald"/>
              </a:rPr>
            </a:br>
            <a:r>
              <a:rPr lang="en-GB" sz="1600" dirty="0">
                <a:solidFill>
                  <a:schemeClr val="tx1"/>
                </a:solidFill>
                <a:latin typeface="Oswald" pitchFamily="2" charset="77"/>
                <a:ea typeface="Oswald"/>
                <a:cs typeface="Oswald"/>
                <a:sym typeface="Oswald"/>
              </a:rPr>
              <a:t> and Founder of Drug Science</a:t>
            </a:r>
            <a:endParaRPr sz="1600" dirty="0">
              <a:solidFill>
                <a:schemeClr val="tx1"/>
              </a:solidFill>
              <a:latin typeface="Oswald" pitchFamily="2" charset="77"/>
              <a:ea typeface="Oswald"/>
              <a:cs typeface="Oswald"/>
              <a:sym typeface="Oswald"/>
            </a:endParaRPr>
          </a:p>
        </p:txBody>
      </p:sp>
      <p:pic>
        <p:nvPicPr>
          <p:cNvPr id="11" name="Google Shape;146;p27">
            <a:extLst>
              <a:ext uri="{FF2B5EF4-FFF2-40B4-BE49-F238E27FC236}">
                <a16:creationId xmlns:a16="http://schemas.microsoft.com/office/drawing/2014/main" id="{BC734D74-3593-484C-9373-AFA516C33F1A}"/>
              </a:ext>
            </a:extLst>
          </p:cNvPr>
          <p:cNvPicPr preferRelativeResize="0">
            <a:picLocks noChangeAspect="1"/>
          </p:cNvPicPr>
          <p:nvPr/>
        </p:nvPicPr>
        <p:blipFill>
          <a:blip r:embed="rId4">
            <a:alphaModFix/>
          </a:blip>
          <a:stretch>
            <a:fillRect/>
          </a:stretch>
        </p:blipFill>
        <p:spPr>
          <a:xfrm>
            <a:off x="8472474" y="1468483"/>
            <a:ext cx="2862000" cy="2862000"/>
          </a:xfrm>
          <a:prstGeom prst="rect">
            <a:avLst/>
          </a:prstGeom>
          <a:noFill/>
          <a:ln>
            <a:noFill/>
          </a:ln>
        </p:spPr>
      </p:pic>
      <p:sp>
        <p:nvSpPr>
          <p:cNvPr id="10" name="Text Placeholder 1">
            <a:extLst>
              <a:ext uri="{FF2B5EF4-FFF2-40B4-BE49-F238E27FC236}">
                <a16:creationId xmlns:a16="http://schemas.microsoft.com/office/drawing/2014/main" id="{E2CDE215-1B14-C94F-93FF-86878994FA90}"/>
              </a:ext>
            </a:extLst>
          </p:cNvPr>
          <p:cNvSpPr>
            <a:spLocks noGrp="1"/>
          </p:cNvSpPr>
          <p:nvPr>
            <p:ph type="body" sz="quarter" idx="10"/>
          </p:nvPr>
        </p:nvSpPr>
        <p:spPr>
          <a:xfrm>
            <a:off x="368300" y="368302"/>
            <a:ext cx="10322947" cy="508000"/>
          </a:xfrm>
        </p:spPr>
        <p:txBody>
          <a:bodyPr/>
          <a:lstStyle/>
          <a:p>
            <a:r>
              <a:rPr lang="en-US" dirty="0"/>
              <a:t>In this lesson we’ll be hearing from…</a:t>
            </a:r>
          </a:p>
        </p:txBody>
      </p:sp>
    </p:spTree>
    <p:extLst>
      <p:ext uri="{BB962C8B-B14F-4D97-AF65-F5344CB8AC3E}">
        <p14:creationId xmlns:p14="http://schemas.microsoft.com/office/powerpoint/2010/main" val="10498850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
            <a:extLst>
              <a:ext uri="{FF2B5EF4-FFF2-40B4-BE49-F238E27FC236}">
                <a16:creationId xmlns:a16="http://schemas.microsoft.com/office/drawing/2014/main" id="{8525A6AD-A9FF-194F-BEB8-8C0B648C706F}"/>
              </a:ext>
            </a:extLst>
          </p:cNvPr>
          <p:cNvSpPr>
            <a:spLocks noGrp="1"/>
          </p:cNvSpPr>
          <p:nvPr>
            <p:ph type="body" sz="quarter" idx="10"/>
          </p:nvPr>
        </p:nvSpPr>
        <p:spPr>
          <a:prstGeom prst="rect">
            <a:avLst/>
          </a:prstGeom>
        </p:spPr>
        <p:txBody>
          <a:bodyPr/>
          <a:lstStyle/>
          <a:p>
            <a:r>
              <a:rPr lang="en-US" dirty="0"/>
              <a:t>What’s the law?</a:t>
            </a:r>
          </a:p>
        </p:txBody>
      </p:sp>
      <p:sp>
        <p:nvSpPr>
          <p:cNvPr id="12" name="Text Placeholder 2">
            <a:extLst>
              <a:ext uri="{FF2B5EF4-FFF2-40B4-BE49-F238E27FC236}">
                <a16:creationId xmlns:a16="http://schemas.microsoft.com/office/drawing/2014/main" id="{58F84B54-140D-FA4B-A79A-1DBF108F7CC2}"/>
              </a:ext>
            </a:extLst>
          </p:cNvPr>
          <p:cNvSpPr txBox="1">
            <a:spLocks noGrp="1"/>
          </p:cNvSpPr>
          <p:nvPr>
            <p:ph type="body" sz="quarter" idx="11"/>
          </p:nvPr>
        </p:nvSpPr>
        <p:spPr>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000" dirty="0">
                <a:solidFill>
                  <a:schemeClr val="tx1">
                    <a:lumMod val="65000"/>
                    <a:lumOff val="35000"/>
                  </a:schemeClr>
                </a:solidFill>
                <a:latin typeface="Oswald Light" pitchFamily="2" charset="77"/>
              </a:rPr>
              <a:t>Which drugs are in which Class?</a:t>
            </a:r>
          </a:p>
        </p:txBody>
      </p:sp>
      <p:graphicFrame>
        <p:nvGraphicFramePr>
          <p:cNvPr id="5" name="Table 17">
            <a:extLst>
              <a:ext uri="{FF2B5EF4-FFF2-40B4-BE49-F238E27FC236}">
                <a16:creationId xmlns:a16="http://schemas.microsoft.com/office/drawing/2014/main" id="{12165CAD-EA23-D148-92F5-153D3216BA27}"/>
              </a:ext>
            </a:extLst>
          </p:cNvPr>
          <p:cNvGraphicFramePr>
            <a:graphicFrameLocks noGrp="1"/>
          </p:cNvGraphicFramePr>
          <p:nvPr>
            <p:extLst>
              <p:ext uri="{D42A27DB-BD31-4B8C-83A1-F6EECF244321}">
                <p14:modId xmlns:p14="http://schemas.microsoft.com/office/powerpoint/2010/main" val="2342405359"/>
              </p:ext>
            </p:extLst>
          </p:nvPr>
        </p:nvGraphicFramePr>
        <p:xfrm>
          <a:off x="442912" y="1800386"/>
          <a:ext cx="8371905" cy="3801408"/>
        </p:xfrm>
        <a:graphic>
          <a:graphicData uri="http://schemas.openxmlformats.org/drawingml/2006/table">
            <a:tbl>
              <a:tblPr firstRow="1" bandRow="1">
                <a:tableStyleId>{04892AD9-3086-404D-B4AF-361398A627A4}</a:tableStyleId>
              </a:tblPr>
              <a:tblGrid>
                <a:gridCol w="2790635">
                  <a:extLst>
                    <a:ext uri="{9D8B030D-6E8A-4147-A177-3AD203B41FA5}">
                      <a16:colId xmlns:a16="http://schemas.microsoft.com/office/drawing/2014/main" val="347986887"/>
                    </a:ext>
                  </a:extLst>
                </a:gridCol>
                <a:gridCol w="2790635">
                  <a:extLst>
                    <a:ext uri="{9D8B030D-6E8A-4147-A177-3AD203B41FA5}">
                      <a16:colId xmlns:a16="http://schemas.microsoft.com/office/drawing/2014/main" val="2672622290"/>
                    </a:ext>
                  </a:extLst>
                </a:gridCol>
                <a:gridCol w="2790635">
                  <a:extLst>
                    <a:ext uri="{9D8B030D-6E8A-4147-A177-3AD203B41FA5}">
                      <a16:colId xmlns:a16="http://schemas.microsoft.com/office/drawing/2014/main" val="2793544960"/>
                    </a:ext>
                  </a:extLst>
                </a:gridCol>
              </a:tblGrid>
              <a:tr h="1044000">
                <a:tc gridSpan="3">
                  <a:txBody>
                    <a:bodyPr/>
                    <a:lstStyle/>
                    <a:p>
                      <a:pPr algn="ctr"/>
                      <a:r>
                        <a:rPr lang="en-US" sz="1800" b="1" dirty="0">
                          <a:latin typeface="Oswald" pitchFamily="2" charset="77"/>
                        </a:rPr>
                        <a:t>The three classes of illegal drugs</a:t>
                      </a:r>
                    </a:p>
                    <a:p>
                      <a:pPr algn="ctr"/>
                      <a:r>
                        <a:rPr lang="en-US" sz="1800" b="0" i="0" dirty="0">
                          <a:latin typeface="Oswald Light" pitchFamily="2" charset="77"/>
                        </a:rPr>
                        <a:t>Illegal drugs are put into three categories based on the level of risk: </a:t>
                      </a:r>
                      <a:br>
                        <a:rPr lang="en-US" sz="1800" b="0" i="0" dirty="0">
                          <a:latin typeface="Oswald Light" pitchFamily="2" charset="77"/>
                        </a:rPr>
                      </a:br>
                      <a:r>
                        <a:rPr lang="en-US" sz="1800" b="0" i="0" dirty="0">
                          <a:latin typeface="Oswald Light" pitchFamily="2" charset="77"/>
                        </a:rPr>
                        <a:t>Class A (most risky), Class B and Class C. </a:t>
                      </a:r>
                    </a:p>
                  </a:txBody>
                  <a:tcPr anchor="ctr">
                    <a:solidFill>
                      <a:srgbClr val="FF61FA"/>
                    </a:solidFill>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45471083"/>
                  </a:ext>
                </a:extLst>
              </a:tr>
              <a:tr h="906264">
                <a:tc>
                  <a:txBody>
                    <a:bodyPr/>
                    <a:lstStyle/>
                    <a:p>
                      <a:r>
                        <a:rPr lang="en-US" b="1" dirty="0">
                          <a:solidFill>
                            <a:srgbClr val="FF61FA"/>
                          </a:solidFill>
                          <a:latin typeface="Oswald" pitchFamily="2" charset="77"/>
                        </a:rPr>
                        <a:t>Class A</a:t>
                      </a:r>
                    </a:p>
                  </a:txBody>
                  <a:tcPr marT="117720">
                    <a:noFill/>
                  </a:tcPr>
                </a:tc>
                <a:tc>
                  <a:txBody>
                    <a:bodyPr/>
                    <a:lstStyle/>
                    <a:p>
                      <a:r>
                        <a:rPr lang="en-US" b="1" dirty="0">
                          <a:latin typeface="Oswald" pitchFamily="2" charset="77"/>
                        </a:rPr>
                        <a:t>Possession: </a:t>
                      </a:r>
                    </a:p>
                    <a:p>
                      <a:r>
                        <a:rPr lang="en-US" dirty="0">
                          <a:latin typeface="Oswald" pitchFamily="2" charset="77"/>
                        </a:rPr>
                        <a:t>Up to 7 years in prison, an unlimited fine or both</a:t>
                      </a:r>
                    </a:p>
                  </a:txBody>
                  <a:tcPr anchor="ctr">
                    <a:noFill/>
                  </a:tcPr>
                </a:tc>
                <a:tc>
                  <a:txBody>
                    <a:bodyPr/>
                    <a:lstStyle/>
                    <a:p>
                      <a:r>
                        <a:rPr lang="en-US" b="1" dirty="0">
                          <a:latin typeface="Oswald" pitchFamily="2" charset="77"/>
                        </a:rPr>
                        <a:t>Supply and production: </a:t>
                      </a:r>
                    </a:p>
                    <a:p>
                      <a:r>
                        <a:rPr lang="en-US" dirty="0">
                          <a:latin typeface="Oswald" pitchFamily="2" charset="77"/>
                        </a:rPr>
                        <a:t>Up to life in prison, an unlimited fine or both</a:t>
                      </a:r>
                    </a:p>
                  </a:txBody>
                  <a:tcPr anchor="ctr">
                    <a:noFill/>
                  </a:tcPr>
                </a:tc>
                <a:extLst>
                  <a:ext uri="{0D108BD9-81ED-4DB2-BD59-A6C34878D82A}">
                    <a16:rowId xmlns:a16="http://schemas.microsoft.com/office/drawing/2014/main" val="1786823442"/>
                  </a:ext>
                </a:extLst>
              </a:tr>
              <a:tr h="906264">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b="1" dirty="0">
                          <a:solidFill>
                            <a:srgbClr val="FF61FA"/>
                          </a:solidFill>
                          <a:latin typeface="Oswald" pitchFamily="2" charset="77"/>
                        </a:rPr>
                        <a:t>Class B</a:t>
                      </a:r>
                    </a:p>
                    <a:p>
                      <a:endParaRPr lang="en-US" dirty="0">
                        <a:latin typeface="Oswald" pitchFamily="2" charset="77"/>
                      </a:endParaRPr>
                    </a:p>
                  </a:txBody>
                  <a:tcPr marT="153720">
                    <a:noFill/>
                  </a:tcPr>
                </a:tc>
                <a:tc>
                  <a:txBody>
                    <a:bodyPr/>
                    <a:lstStyle/>
                    <a:p>
                      <a:r>
                        <a:rPr lang="en-US" b="1" dirty="0">
                          <a:latin typeface="Oswald" pitchFamily="2" charset="77"/>
                        </a:rPr>
                        <a:t>Possession: </a:t>
                      </a:r>
                    </a:p>
                    <a:p>
                      <a:r>
                        <a:rPr lang="en-US" dirty="0">
                          <a:latin typeface="Oswald" pitchFamily="2" charset="77"/>
                        </a:rPr>
                        <a:t>Up to 5 years in prison, an unlimited fine or both</a:t>
                      </a:r>
                    </a:p>
                  </a:txBody>
                  <a:tcPr anchor="ctr">
                    <a:noFill/>
                  </a:tcPr>
                </a:tc>
                <a:tc>
                  <a:txBody>
                    <a:bodyPr/>
                    <a:lstStyle/>
                    <a:p>
                      <a:pPr marL="0" marR="0" lvl="0" indent="0" algn="l" rtl="0">
                        <a:lnSpc>
                          <a:spcPct val="107000"/>
                        </a:lnSpc>
                        <a:spcBef>
                          <a:spcPts val="0"/>
                        </a:spcBef>
                        <a:spcAft>
                          <a:spcPts val="0"/>
                        </a:spcAft>
                        <a:buNone/>
                      </a:pPr>
                      <a:r>
                        <a:rPr lang="en-GB" sz="1400" b="1" u="none" strike="noStrike" cap="none" dirty="0">
                          <a:latin typeface="Oswald" pitchFamily="2" charset="77"/>
                        </a:rPr>
                        <a:t>Supply and production: </a:t>
                      </a:r>
                      <a:endParaRPr lang="en-GB" dirty="0">
                        <a:latin typeface="Oswald" pitchFamily="2" charset="77"/>
                      </a:endParaRPr>
                    </a:p>
                    <a:p>
                      <a:pPr marL="0" marR="0" lvl="0" indent="0" algn="l" rtl="0">
                        <a:lnSpc>
                          <a:spcPct val="107000"/>
                        </a:lnSpc>
                        <a:spcBef>
                          <a:spcPts val="0"/>
                        </a:spcBef>
                        <a:spcAft>
                          <a:spcPts val="0"/>
                        </a:spcAft>
                        <a:buNone/>
                      </a:pPr>
                      <a:r>
                        <a:rPr lang="en-GB" sz="1400" u="none" strike="noStrike" cap="none" dirty="0">
                          <a:latin typeface="Oswald" pitchFamily="2" charset="77"/>
                        </a:rPr>
                        <a:t>Up to 14 years in prison, an unlimited fine or both</a:t>
                      </a:r>
                      <a:endParaRPr lang="en-GB" dirty="0">
                        <a:latin typeface="Oswald" pitchFamily="2" charset="77"/>
                      </a:endParaRPr>
                    </a:p>
                  </a:txBody>
                  <a:tcPr anchor="ctr">
                    <a:noFill/>
                  </a:tcPr>
                </a:tc>
                <a:extLst>
                  <a:ext uri="{0D108BD9-81ED-4DB2-BD59-A6C34878D82A}">
                    <a16:rowId xmlns:a16="http://schemas.microsoft.com/office/drawing/2014/main" val="3088322441"/>
                  </a:ext>
                </a:extLst>
              </a:tr>
              <a:tr h="906264">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b="1" dirty="0">
                          <a:solidFill>
                            <a:srgbClr val="FF61FA"/>
                          </a:solidFill>
                          <a:latin typeface="Oswald" pitchFamily="2" charset="77"/>
                        </a:rPr>
                        <a:t>Class C</a:t>
                      </a:r>
                    </a:p>
                    <a:p>
                      <a:endParaRPr lang="en-US" dirty="0">
                        <a:latin typeface="Oswald" pitchFamily="2" charset="77"/>
                      </a:endParaRPr>
                    </a:p>
                  </a:txBody>
                  <a:tcPr marT="153720">
                    <a:noFill/>
                  </a:tcPr>
                </a:tc>
                <a:tc>
                  <a:txBody>
                    <a:bodyPr/>
                    <a:lstStyle/>
                    <a:p>
                      <a:r>
                        <a:rPr lang="en-US" b="1" dirty="0">
                          <a:latin typeface="Oswald" pitchFamily="2" charset="77"/>
                        </a:rPr>
                        <a:t>Possession: </a:t>
                      </a:r>
                    </a:p>
                    <a:p>
                      <a:r>
                        <a:rPr lang="en-US" dirty="0">
                          <a:latin typeface="Oswald" pitchFamily="2" charset="77"/>
                        </a:rPr>
                        <a:t>Up to 2 years in prison, an unlimited fine or both (except anabolic steroids if it’s for personal use)</a:t>
                      </a:r>
                    </a:p>
                  </a:txBody>
                  <a:tcPr anchor="ctr">
                    <a:noFill/>
                  </a:tcPr>
                </a:tc>
                <a:tc>
                  <a:txBody>
                    <a:bodyPr/>
                    <a:lstStyle/>
                    <a:p>
                      <a:r>
                        <a:rPr lang="en-US" b="1" dirty="0">
                          <a:latin typeface="Oswald" pitchFamily="2" charset="77"/>
                        </a:rPr>
                        <a:t>Supply and production: </a:t>
                      </a:r>
                    </a:p>
                    <a:p>
                      <a:r>
                        <a:rPr lang="en-US" dirty="0">
                          <a:latin typeface="Oswald" pitchFamily="2" charset="77"/>
                        </a:rPr>
                        <a:t>Up to 14 years in prison, an unlimited fine or both</a:t>
                      </a:r>
                    </a:p>
                    <a:p>
                      <a:endParaRPr lang="en-US" dirty="0">
                        <a:latin typeface="Oswald" pitchFamily="2" charset="77"/>
                      </a:endParaRPr>
                    </a:p>
                  </a:txBody>
                  <a:tcPr anchor="ctr">
                    <a:noFill/>
                  </a:tcPr>
                </a:tc>
                <a:extLst>
                  <a:ext uri="{0D108BD9-81ED-4DB2-BD59-A6C34878D82A}">
                    <a16:rowId xmlns:a16="http://schemas.microsoft.com/office/drawing/2014/main" val="3270850015"/>
                  </a:ext>
                </a:extLst>
              </a:tr>
            </a:tbl>
          </a:graphicData>
        </a:graphic>
      </p:graphicFrame>
      <p:sp>
        <p:nvSpPr>
          <p:cNvPr id="6" name="Google Shape;208;p10">
            <a:extLst>
              <a:ext uri="{FF2B5EF4-FFF2-40B4-BE49-F238E27FC236}">
                <a16:creationId xmlns:a16="http://schemas.microsoft.com/office/drawing/2014/main" id="{D4F9E514-2679-CF43-B8EF-E3C2C52027AC}"/>
              </a:ext>
            </a:extLst>
          </p:cNvPr>
          <p:cNvSpPr txBox="1"/>
          <p:nvPr/>
        </p:nvSpPr>
        <p:spPr>
          <a:xfrm>
            <a:off x="9379866" y="1872438"/>
            <a:ext cx="2369221" cy="4247276"/>
          </a:xfrm>
          <a:prstGeom prst="rect">
            <a:avLst/>
          </a:prstGeom>
          <a:noFill/>
          <a:ln>
            <a:noFill/>
          </a:ln>
        </p:spPr>
        <p:txBody>
          <a:bodyPr spcFirstLastPara="1" wrap="square" lIns="91425" tIns="45700" rIns="91425" bIns="45700" anchor="t" anchorCtr="0">
            <a:spAutoFit/>
          </a:bodyPr>
          <a:lstStyle/>
          <a:p>
            <a:pPr marL="285750" marR="0" lvl="0" indent="-285750" algn="l" rtl="0">
              <a:lnSpc>
                <a:spcPct val="150000"/>
              </a:lnSpc>
              <a:spcBef>
                <a:spcPts val="0"/>
              </a:spcBef>
              <a:spcAft>
                <a:spcPts val="0"/>
              </a:spcAft>
              <a:buClr>
                <a:srgbClr val="FF61FA"/>
              </a:buClr>
              <a:buSzPts val="2000"/>
              <a:buFont typeface="Arial"/>
              <a:buChar char="•"/>
            </a:pPr>
            <a:r>
              <a:rPr lang="en-GB" sz="1600" dirty="0">
                <a:solidFill>
                  <a:schemeClr val="dk1"/>
                </a:solidFill>
                <a:latin typeface="Oswald" pitchFamily="2" charset="77"/>
                <a:ea typeface="Poppins"/>
                <a:cs typeface="Poppins"/>
                <a:sym typeface="Poppins"/>
              </a:rPr>
              <a:t>Cocaine</a:t>
            </a:r>
            <a:endParaRPr sz="1600" dirty="0">
              <a:latin typeface="Oswald" pitchFamily="2" charset="77"/>
            </a:endParaRPr>
          </a:p>
          <a:p>
            <a:pPr marL="285750" marR="0" lvl="0" indent="-285750" algn="l" rtl="0">
              <a:lnSpc>
                <a:spcPct val="150000"/>
              </a:lnSpc>
              <a:spcBef>
                <a:spcPts val="0"/>
              </a:spcBef>
              <a:spcAft>
                <a:spcPts val="0"/>
              </a:spcAft>
              <a:buClr>
                <a:srgbClr val="FF61FA"/>
              </a:buClr>
              <a:buSzPts val="2000"/>
              <a:buFont typeface="Arial"/>
              <a:buChar char="•"/>
            </a:pPr>
            <a:r>
              <a:rPr lang="en-GB" sz="1600" dirty="0">
                <a:solidFill>
                  <a:schemeClr val="dk1"/>
                </a:solidFill>
                <a:latin typeface="Oswald" pitchFamily="2" charset="77"/>
                <a:ea typeface="Poppins"/>
                <a:cs typeface="Poppins"/>
                <a:sym typeface="Poppins"/>
              </a:rPr>
              <a:t>Anabolic steroids</a:t>
            </a:r>
            <a:endParaRPr sz="1600" dirty="0">
              <a:latin typeface="Oswald" pitchFamily="2" charset="77"/>
            </a:endParaRPr>
          </a:p>
          <a:p>
            <a:pPr marL="285750" marR="0" lvl="0" indent="-285750" algn="l" rtl="0">
              <a:lnSpc>
                <a:spcPct val="150000"/>
              </a:lnSpc>
              <a:spcBef>
                <a:spcPts val="0"/>
              </a:spcBef>
              <a:spcAft>
                <a:spcPts val="0"/>
              </a:spcAft>
              <a:buClr>
                <a:srgbClr val="FF61FA"/>
              </a:buClr>
              <a:buSzPts val="2000"/>
              <a:buFont typeface="Arial"/>
              <a:buChar char="•"/>
            </a:pPr>
            <a:r>
              <a:rPr lang="en-GB" sz="1600" dirty="0">
                <a:solidFill>
                  <a:schemeClr val="dk1"/>
                </a:solidFill>
                <a:latin typeface="Oswald" pitchFamily="2" charset="77"/>
                <a:ea typeface="Poppins"/>
                <a:cs typeface="Poppins"/>
                <a:sym typeface="Poppins"/>
              </a:rPr>
              <a:t>Ecstasy (MDMA)</a:t>
            </a:r>
            <a:endParaRPr sz="1600" dirty="0">
              <a:latin typeface="Oswald" pitchFamily="2" charset="77"/>
            </a:endParaRPr>
          </a:p>
          <a:p>
            <a:pPr marL="285750" marR="0" lvl="0" indent="-285750" algn="l" rtl="0">
              <a:lnSpc>
                <a:spcPct val="150000"/>
              </a:lnSpc>
              <a:spcBef>
                <a:spcPts val="0"/>
              </a:spcBef>
              <a:spcAft>
                <a:spcPts val="0"/>
              </a:spcAft>
              <a:buClr>
                <a:srgbClr val="FF61FA"/>
              </a:buClr>
              <a:buSzPts val="2000"/>
              <a:buFont typeface="Arial"/>
              <a:buChar char="•"/>
            </a:pPr>
            <a:r>
              <a:rPr lang="en-GB" sz="1600" dirty="0">
                <a:solidFill>
                  <a:schemeClr val="dk1"/>
                </a:solidFill>
                <a:latin typeface="Oswald" pitchFamily="2" charset="77"/>
                <a:ea typeface="Poppins"/>
                <a:cs typeface="Poppins"/>
                <a:sym typeface="Poppins"/>
              </a:rPr>
              <a:t>Cannabis</a:t>
            </a:r>
            <a:endParaRPr sz="1600" dirty="0">
              <a:latin typeface="Oswald" pitchFamily="2" charset="77"/>
            </a:endParaRPr>
          </a:p>
          <a:p>
            <a:pPr marL="285750" marR="0" lvl="0" indent="-285750" algn="l" rtl="0">
              <a:lnSpc>
                <a:spcPct val="150000"/>
              </a:lnSpc>
              <a:spcBef>
                <a:spcPts val="0"/>
              </a:spcBef>
              <a:spcAft>
                <a:spcPts val="0"/>
              </a:spcAft>
              <a:buClr>
                <a:srgbClr val="FF61FA"/>
              </a:buClr>
              <a:buSzPts val="2000"/>
              <a:buFont typeface="Arial"/>
              <a:buChar char="•"/>
            </a:pPr>
            <a:r>
              <a:rPr lang="en-GB" sz="1600" dirty="0">
                <a:solidFill>
                  <a:schemeClr val="dk1"/>
                </a:solidFill>
                <a:latin typeface="Oswald" pitchFamily="2" charset="77"/>
                <a:ea typeface="Poppins"/>
                <a:cs typeface="Poppins"/>
                <a:sym typeface="Poppins"/>
              </a:rPr>
              <a:t>Heroin</a:t>
            </a:r>
            <a:endParaRPr sz="1600" dirty="0">
              <a:latin typeface="Oswald" pitchFamily="2" charset="77"/>
            </a:endParaRPr>
          </a:p>
          <a:p>
            <a:pPr marL="285750" marR="0" lvl="0" indent="-285750" algn="l" rtl="0">
              <a:lnSpc>
                <a:spcPct val="150000"/>
              </a:lnSpc>
              <a:spcBef>
                <a:spcPts val="0"/>
              </a:spcBef>
              <a:spcAft>
                <a:spcPts val="0"/>
              </a:spcAft>
              <a:buClr>
                <a:srgbClr val="FF61FA"/>
              </a:buClr>
              <a:buSzPts val="2000"/>
              <a:buFont typeface="Arial"/>
              <a:buChar char="•"/>
            </a:pPr>
            <a:r>
              <a:rPr lang="en-GB" sz="1600" dirty="0">
                <a:solidFill>
                  <a:schemeClr val="dk1"/>
                </a:solidFill>
                <a:latin typeface="Oswald" pitchFamily="2" charset="77"/>
                <a:ea typeface="Poppins"/>
                <a:cs typeface="Poppins"/>
                <a:sym typeface="Poppins"/>
              </a:rPr>
              <a:t>Xanax</a:t>
            </a:r>
            <a:endParaRPr sz="1600" dirty="0">
              <a:latin typeface="Oswald" pitchFamily="2" charset="77"/>
            </a:endParaRPr>
          </a:p>
          <a:p>
            <a:pPr marL="285750" marR="0" lvl="0" indent="-285750" algn="l" rtl="0">
              <a:lnSpc>
                <a:spcPct val="150000"/>
              </a:lnSpc>
              <a:spcBef>
                <a:spcPts val="0"/>
              </a:spcBef>
              <a:spcAft>
                <a:spcPts val="0"/>
              </a:spcAft>
              <a:buClr>
                <a:srgbClr val="FF61FA"/>
              </a:buClr>
              <a:buSzPts val="2000"/>
              <a:buFont typeface="Arial"/>
              <a:buChar char="•"/>
            </a:pPr>
            <a:r>
              <a:rPr lang="en-GB" sz="1600" dirty="0">
                <a:solidFill>
                  <a:schemeClr val="dk1"/>
                </a:solidFill>
                <a:latin typeface="Oswald" pitchFamily="2" charset="77"/>
                <a:ea typeface="Poppins"/>
                <a:cs typeface="Poppins"/>
                <a:sym typeface="Poppins"/>
              </a:rPr>
              <a:t>LSD</a:t>
            </a:r>
            <a:endParaRPr sz="1600" dirty="0">
              <a:latin typeface="Oswald" pitchFamily="2" charset="77"/>
            </a:endParaRPr>
          </a:p>
          <a:p>
            <a:pPr marL="285750" marR="0" lvl="0" indent="-285750" algn="l" rtl="0">
              <a:lnSpc>
                <a:spcPct val="150000"/>
              </a:lnSpc>
              <a:spcBef>
                <a:spcPts val="0"/>
              </a:spcBef>
              <a:spcAft>
                <a:spcPts val="0"/>
              </a:spcAft>
              <a:buClr>
                <a:srgbClr val="FF61FA"/>
              </a:buClr>
              <a:buSzPts val="2000"/>
              <a:buFont typeface="Arial"/>
              <a:buChar char="•"/>
            </a:pPr>
            <a:r>
              <a:rPr lang="en-GB" sz="1600" dirty="0">
                <a:solidFill>
                  <a:schemeClr val="dk1"/>
                </a:solidFill>
                <a:latin typeface="Oswald" pitchFamily="2" charset="77"/>
                <a:ea typeface="Poppins"/>
                <a:cs typeface="Poppins"/>
                <a:sym typeface="Poppins"/>
              </a:rPr>
              <a:t>Ketamine</a:t>
            </a:r>
            <a:endParaRPr sz="1600" dirty="0">
              <a:latin typeface="Oswald" pitchFamily="2" charset="77"/>
            </a:endParaRPr>
          </a:p>
          <a:p>
            <a:pPr marL="285750" marR="0" lvl="0" indent="-285750" algn="l" rtl="0">
              <a:lnSpc>
                <a:spcPct val="150000"/>
              </a:lnSpc>
              <a:spcBef>
                <a:spcPts val="0"/>
              </a:spcBef>
              <a:spcAft>
                <a:spcPts val="0"/>
              </a:spcAft>
              <a:buClr>
                <a:srgbClr val="FF61FA"/>
              </a:buClr>
              <a:buSzPts val="2000"/>
              <a:buFont typeface="Arial"/>
              <a:buChar char="•"/>
            </a:pPr>
            <a:r>
              <a:rPr lang="en-GB" sz="1600" dirty="0">
                <a:solidFill>
                  <a:schemeClr val="dk1"/>
                </a:solidFill>
                <a:latin typeface="Oswald" pitchFamily="2" charset="77"/>
                <a:ea typeface="Poppins"/>
                <a:cs typeface="Poppins"/>
                <a:sym typeface="Poppins"/>
              </a:rPr>
              <a:t>Magic Mushrooms</a:t>
            </a:r>
            <a:endParaRPr sz="1600" dirty="0">
              <a:latin typeface="Oswald" pitchFamily="2" charset="77"/>
            </a:endParaRPr>
          </a:p>
          <a:p>
            <a:pPr marL="285750" marR="0" lvl="0" indent="-285750" algn="l" rtl="0">
              <a:lnSpc>
                <a:spcPct val="150000"/>
              </a:lnSpc>
              <a:spcBef>
                <a:spcPts val="0"/>
              </a:spcBef>
              <a:spcAft>
                <a:spcPts val="0"/>
              </a:spcAft>
              <a:buClr>
                <a:srgbClr val="FF61FA"/>
              </a:buClr>
              <a:buSzPts val="2000"/>
              <a:buFont typeface="Arial"/>
              <a:buChar char="•"/>
            </a:pPr>
            <a:r>
              <a:rPr lang="en-GB" sz="1600" dirty="0">
                <a:solidFill>
                  <a:schemeClr val="dk1"/>
                </a:solidFill>
                <a:latin typeface="Oswald" pitchFamily="2" charset="77"/>
                <a:ea typeface="Poppins"/>
                <a:cs typeface="Poppins"/>
                <a:sym typeface="Poppins"/>
              </a:rPr>
              <a:t>Codeine</a:t>
            </a:r>
            <a:endParaRPr sz="1600" dirty="0">
              <a:latin typeface="Oswald" pitchFamily="2" charset="77"/>
            </a:endParaRPr>
          </a:p>
          <a:p>
            <a:pPr marL="285750" marR="0" lvl="0" indent="-158750" algn="l" rtl="0">
              <a:lnSpc>
                <a:spcPct val="150000"/>
              </a:lnSpc>
              <a:spcBef>
                <a:spcPts val="0"/>
              </a:spcBef>
              <a:spcAft>
                <a:spcPts val="0"/>
              </a:spcAft>
              <a:buClr>
                <a:schemeClr val="dk1"/>
              </a:buClr>
              <a:buSzPts val="2000"/>
              <a:buFont typeface="Arial"/>
              <a:buNone/>
            </a:pPr>
            <a:endParaRPr sz="2000" dirty="0">
              <a:solidFill>
                <a:schemeClr val="dk1"/>
              </a:solidFill>
              <a:latin typeface="Poppins"/>
              <a:ea typeface="Poppins"/>
              <a:cs typeface="Poppins"/>
              <a:sym typeface="Poppins"/>
            </a:endParaRPr>
          </a:p>
        </p:txBody>
      </p:sp>
      <p:sp>
        <p:nvSpPr>
          <p:cNvPr id="7" name="Google Shape;205;p10">
            <a:extLst>
              <a:ext uri="{FF2B5EF4-FFF2-40B4-BE49-F238E27FC236}">
                <a16:creationId xmlns:a16="http://schemas.microsoft.com/office/drawing/2014/main" id="{6E96C63C-6F4C-9240-A23E-06087116E3CD}"/>
              </a:ext>
            </a:extLst>
          </p:cNvPr>
          <p:cNvSpPr txBox="1"/>
          <p:nvPr/>
        </p:nvSpPr>
        <p:spPr>
          <a:xfrm>
            <a:off x="442913" y="3301371"/>
            <a:ext cx="2690431" cy="461624"/>
          </a:xfrm>
          <a:prstGeom prst="rect">
            <a:avLst/>
          </a:prstGeom>
          <a:solidFill>
            <a:srgbClr val="FF61FA">
              <a:alpha val="9804"/>
            </a:srgbClr>
          </a:solidFill>
          <a:ln w="12700" cap="flat" cmpd="sng">
            <a:no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b="1" dirty="0">
                <a:solidFill>
                  <a:schemeClr val="dk1"/>
                </a:solidFill>
                <a:latin typeface="Oswald" pitchFamily="2" charset="77"/>
                <a:ea typeface="Poppins"/>
                <a:cs typeface="Poppins"/>
                <a:sym typeface="Poppins"/>
              </a:rPr>
              <a:t>Cocaine, Ecstasy (MDMA), Heroin, LSD, Magic Mushrooms</a:t>
            </a:r>
            <a:endParaRPr sz="1200" dirty="0">
              <a:solidFill>
                <a:schemeClr val="dk1"/>
              </a:solidFill>
              <a:latin typeface="Oswald" pitchFamily="2" charset="77"/>
              <a:ea typeface="Poppins"/>
              <a:cs typeface="Poppins"/>
              <a:sym typeface="Poppins"/>
            </a:endParaRPr>
          </a:p>
        </p:txBody>
      </p:sp>
      <p:sp>
        <p:nvSpPr>
          <p:cNvPr id="8" name="Google Shape;205;p10">
            <a:extLst>
              <a:ext uri="{FF2B5EF4-FFF2-40B4-BE49-F238E27FC236}">
                <a16:creationId xmlns:a16="http://schemas.microsoft.com/office/drawing/2014/main" id="{35BF817C-784C-3541-A1E6-772D5B89E928}"/>
              </a:ext>
            </a:extLst>
          </p:cNvPr>
          <p:cNvSpPr txBox="1"/>
          <p:nvPr/>
        </p:nvSpPr>
        <p:spPr>
          <a:xfrm>
            <a:off x="442913" y="4274741"/>
            <a:ext cx="2690431" cy="276959"/>
          </a:xfrm>
          <a:prstGeom prst="rect">
            <a:avLst/>
          </a:prstGeom>
          <a:solidFill>
            <a:srgbClr val="FF61FA">
              <a:alpha val="9804"/>
            </a:srgbClr>
          </a:solidFill>
          <a:ln w="12700" cap="flat" cmpd="sng">
            <a:noFill/>
            <a:prstDash val="solid"/>
            <a:miter lim="800000"/>
            <a:headEnd type="none" w="sm" len="sm"/>
            <a:tailEnd type="none" w="sm" len="sm"/>
          </a:ln>
        </p:spPr>
        <p:txBody>
          <a:bodyPr spcFirstLastPara="1" wrap="square" lIns="91425" tIns="45700" rIns="91425" bIns="45700" anchor="t" anchorCtr="0">
            <a:spAutoFit/>
          </a:bodyPr>
          <a:lstStyle/>
          <a:p>
            <a:pPr lvl="0"/>
            <a:r>
              <a:rPr lang="en-GB" sz="1200" b="1" dirty="0">
                <a:solidFill>
                  <a:schemeClr val="dk1"/>
                </a:solidFill>
                <a:latin typeface="Oswald" pitchFamily="2" charset="77"/>
                <a:ea typeface="Poppins"/>
                <a:cs typeface="Poppins"/>
                <a:sym typeface="Poppins"/>
              </a:rPr>
              <a:t>Cannabis, Ketamine, Codeine</a:t>
            </a:r>
          </a:p>
        </p:txBody>
      </p:sp>
      <p:sp>
        <p:nvSpPr>
          <p:cNvPr id="9" name="Google Shape;205;p10">
            <a:extLst>
              <a:ext uri="{FF2B5EF4-FFF2-40B4-BE49-F238E27FC236}">
                <a16:creationId xmlns:a16="http://schemas.microsoft.com/office/drawing/2014/main" id="{7CD33778-507B-0C4A-9DA7-AB3B2C545442}"/>
              </a:ext>
            </a:extLst>
          </p:cNvPr>
          <p:cNvSpPr txBox="1"/>
          <p:nvPr/>
        </p:nvSpPr>
        <p:spPr>
          <a:xfrm>
            <a:off x="442913" y="5152565"/>
            <a:ext cx="2690431" cy="276959"/>
          </a:xfrm>
          <a:prstGeom prst="rect">
            <a:avLst/>
          </a:prstGeom>
          <a:solidFill>
            <a:srgbClr val="FF61FA">
              <a:alpha val="9804"/>
            </a:srgbClr>
          </a:solidFill>
          <a:ln w="12700" cap="flat" cmpd="sng">
            <a:noFill/>
            <a:prstDash val="solid"/>
            <a:miter lim="800000"/>
            <a:headEnd type="none" w="sm" len="sm"/>
            <a:tailEnd type="none" w="sm" len="sm"/>
          </a:ln>
        </p:spPr>
        <p:txBody>
          <a:bodyPr spcFirstLastPara="1" wrap="square" lIns="91425" tIns="45700" rIns="91425" bIns="45700" anchor="t" anchorCtr="0">
            <a:spAutoFit/>
          </a:bodyPr>
          <a:lstStyle/>
          <a:p>
            <a:pPr lvl="0"/>
            <a:r>
              <a:rPr lang="en-GB" sz="1200" b="1" dirty="0">
                <a:solidFill>
                  <a:schemeClr val="dk1"/>
                </a:solidFill>
                <a:latin typeface="Oswald" pitchFamily="2" charset="77"/>
                <a:ea typeface="Poppins"/>
                <a:cs typeface="Poppins"/>
                <a:sym typeface="Poppins"/>
              </a:rPr>
              <a:t>Anabolic Steroids, Xanax</a:t>
            </a:r>
          </a:p>
        </p:txBody>
      </p:sp>
      <p:sp>
        <p:nvSpPr>
          <p:cNvPr id="10" name="Rectangle 9">
            <a:extLst>
              <a:ext uri="{FF2B5EF4-FFF2-40B4-BE49-F238E27FC236}">
                <a16:creationId xmlns:a16="http://schemas.microsoft.com/office/drawing/2014/main" id="{BDEE3F2E-43DD-E74F-9014-CE1DA9F97EB8}"/>
              </a:ext>
            </a:extLst>
          </p:cNvPr>
          <p:cNvSpPr/>
          <p:nvPr/>
        </p:nvSpPr>
        <p:spPr>
          <a:xfrm>
            <a:off x="9074550" y="1800386"/>
            <a:ext cx="2466192" cy="3877032"/>
          </a:xfrm>
          <a:prstGeom prst="rect">
            <a:avLst/>
          </a:prstGeom>
          <a:noFill/>
          <a:ln w="12700">
            <a:solidFill>
              <a:srgbClr val="FF61F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438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ssolv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dissolv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8F6693C-8D1A-DD48-A759-08ADF9C22BF0}"/>
              </a:ext>
            </a:extLst>
          </p:cNvPr>
          <p:cNvSpPr/>
          <p:nvPr/>
        </p:nvSpPr>
        <p:spPr>
          <a:xfrm>
            <a:off x="7563341" y="2433349"/>
            <a:ext cx="4628659" cy="1458690"/>
          </a:xfrm>
          <a:prstGeom prst="rect">
            <a:avLst/>
          </a:prstGeom>
          <a:solidFill>
            <a:srgbClr val="FF61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21110A04-2144-3442-845B-EC2930EDFB31}"/>
              </a:ext>
            </a:extLst>
          </p:cNvPr>
          <p:cNvSpPr/>
          <p:nvPr/>
        </p:nvSpPr>
        <p:spPr>
          <a:xfrm>
            <a:off x="7563340" y="4136395"/>
            <a:ext cx="4628659" cy="1744949"/>
          </a:xfrm>
          <a:prstGeom prst="rect">
            <a:avLst/>
          </a:prstGeom>
          <a:solidFill>
            <a:srgbClr val="FF61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0100BACB-9BCB-AA4F-AC28-0C8CC768630F}"/>
              </a:ext>
            </a:extLst>
          </p:cNvPr>
          <p:cNvSpPr txBox="1"/>
          <p:nvPr/>
        </p:nvSpPr>
        <p:spPr>
          <a:xfrm>
            <a:off x="3219413" y="430799"/>
            <a:ext cx="3678373" cy="861774"/>
          </a:xfrm>
          <a:prstGeom prst="rect">
            <a:avLst/>
          </a:prstGeom>
          <a:noFill/>
        </p:spPr>
        <p:txBody>
          <a:bodyPr wrap="square" rtlCol="0">
            <a:spAutoFit/>
          </a:bodyPr>
          <a:lstStyle/>
          <a:p>
            <a:r>
              <a:rPr lang="en-US" sz="2500" dirty="0">
                <a:solidFill>
                  <a:schemeClr val="tx1"/>
                </a:solidFill>
                <a:latin typeface="Oswald Light" pitchFamily="2" charset="77"/>
              </a:rPr>
              <a:t>You can get a warning, caution, fine or prison sentence for:</a:t>
            </a:r>
          </a:p>
        </p:txBody>
      </p:sp>
      <p:sp>
        <p:nvSpPr>
          <p:cNvPr id="6" name="TextBox 5">
            <a:extLst>
              <a:ext uri="{FF2B5EF4-FFF2-40B4-BE49-F238E27FC236}">
                <a16:creationId xmlns:a16="http://schemas.microsoft.com/office/drawing/2014/main" id="{98416913-4E83-6543-912D-A686F01928DF}"/>
              </a:ext>
            </a:extLst>
          </p:cNvPr>
          <p:cNvSpPr txBox="1"/>
          <p:nvPr/>
        </p:nvSpPr>
        <p:spPr>
          <a:xfrm>
            <a:off x="3766418" y="1417208"/>
            <a:ext cx="4567999" cy="477054"/>
          </a:xfrm>
          <a:prstGeom prst="rect">
            <a:avLst/>
          </a:prstGeom>
          <a:noFill/>
        </p:spPr>
        <p:txBody>
          <a:bodyPr wrap="square" rtlCol="0">
            <a:spAutoFit/>
          </a:bodyPr>
          <a:lstStyle/>
          <a:p>
            <a:r>
              <a:rPr lang="en-US" sz="2500" b="1" dirty="0">
                <a:solidFill>
                  <a:srgbClr val="FF61FA"/>
                </a:solidFill>
                <a:latin typeface="Oswald Light" pitchFamily="2" charset="77"/>
              </a:rPr>
              <a:t>Possession</a:t>
            </a:r>
          </a:p>
        </p:txBody>
      </p:sp>
      <p:sp>
        <p:nvSpPr>
          <p:cNvPr id="7" name="Google Shape;144;g10d3ed39e49_0_0">
            <a:extLst>
              <a:ext uri="{FF2B5EF4-FFF2-40B4-BE49-F238E27FC236}">
                <a16:creationId xmlns:a16="http://schemas.microsoft.com/office/drawing/2014/main" id="{1248BBF7-1604-774B-92A1-E0DC6FD01582}"/>
              </a:ext>
            </a:extLst>
          </p:cNvPr>
          <p:cNvSpPr txBox="1"/>
          <p:nvPr/>
        </p:nvSpPr>
        <p:spPr>
          <a:xfrm>
            <a:off x="3766418" y="1570115"/>
            <a:ext cx="3351226" cy="677078"/>
          </a:xfrm>
          <a:prstGeom prst="rect">
            <a:avLst/>
          </a:prstGeom>
          <a:noFill/>
          <a:ln>
            <a:noFill/>
          </a:ln>
        </p:spPr>
        <p:txBody>
          <a:bodyPr spcFirstLastPara="1" wrap="square" lIns="91425" tIns="91425" rIns="91425" bIns="91425" anchor="t" anchorCtr="0">
            <a:spAutoFit/>
          </a:bodyPr>
          <a:lstStyle/>
          <a:p>
            <a:br>
              <a:rPr lang="en-GB" sz="1600" dirty="0">
                <a:solidFill>
                  <a:schemeClr val="tx1"/>
                </a:solidFill>
                <a:latin typeface="Oswald" pitchFamily="2" charset="77"/>
                <a:ea typeface="Oswald"/>
                <a:cs typeface="Oswald"/>
                <a:sym typeface="Oswald"/>
              </a:rPr>
            </a:br>
            <a:r>
              <a:rPr lang="en-GB" sz="1600" dirty="0">
                <a:solidFill>
                  <a:schemeClr val="tx1"/>
                </a:solidFill>
                <a:latin typeface="Oswald" pitchFamily="2" charset="77"/>
                <a:ea typeface="Oswald"/>
                <a:cs typeface="Oswald"/>
                <a:sym typeface="Oswald"/>
              </a:rPr>
              <a:t>Having drugs, carrying drugs</a:t>
            </a:r>
            <a:endParaRPr sz="1600" dirty="0">
              <a:solidFill>
                <a:schemeClr val="tx1"/>
              </a:solidFill>
              <a:latin typeface="Oswald" pitchFamily="2" charset="77"/>
              <a:ea typeface="Oswald"/>
              <a:cs typeface="Oswald"/>
              <a:sym typeface="Oswald"/>
            </a:endParaRPr>
          </a:p>
        </p:txBody>
      </p:sp>
      <p:sp>
        <p:nvSpPr>
          <p:cNvPr id="8" name="TextBox 7">
            <a:extLst>
              <a:ext uri="{FF2B5EF4-FFF2-40B4-BE49-F238E27FC236}">
                <a16:creationId xmlns:a16="http://schemas.microsoft.com/office/drawing/2014/main" id="{B563BCA7-5B12-D841-B1B5-FC18DD9EE42C}"/>
              </a:ext>
            </a:extLst>
          </p:cNvPr>
          <p:cNvSpPr txBox="1"/>
          <p:nvPr/>
        </p:nvSpPr>
        <p:spPr>
          <a:xfrm>
            <a:off x="3766418" y="2328172"/>
            <a:ext cx="4567999" cy="477054"/>
          </a:xfrm>
          <a:prstGeom prst="rect">
            <a:avLst/>
          </a:prstGeom>
          <a:noFill/>
        </p:spPr>
        <p:txBody>
          <a:bodyPr wrap="square" rtlCol="0">
            <a:spAutoFit/>
          </a:bodyPr>
          <a:lstStyle/>
          <a:p>
            <a:r>
              <a:rPr lang="en-US" sz="2500" b="1" dirty="0">
                <a:solidFill>
                  <a:srgbClr val="FF61FA"/>
                </a:solidFill>
                <a:latin typeface="Oswald Light" pitchFamily="2" charset="77"/>
              </a:rPr>
              <a:t>Production</a:t>
            </a:r>
          </a:p>
        </p:txBody>
      </p:sp>
      <p:sp>
        <p:nvSpPr>
          <p:cNvPr id="9" name="Google Shape;144;g10d3ed39e49_0_0">
            <a:extLst>
              <a:ext uri="{FF2B5EF4-FFF2-40B4-BE49-F238E27FC236}">
                <a16:creationId xmlns:a16="http://schemas.microsoft.com/office/drawing/2014/main" id="{794B4BF9-BCEB-7841-B9D3-2EB418F68A80}"/>
              </a:ext>
            </a:extLst>
          </p:cNvPr>
          <p:cNvSpPr txBox="1"/>
          <p:nvPr/>
        </p:nvSpPr>
        <p:spPr>
          <a:xfrm>
            <a:off x="3766418" y="2478442"/>
            <a:ext cx="3351226" cy="677078"/>
          </a:xfrm>
          <a:prstGeom prst="rect">
            <a:avLst/>
          </a:prstGeom>
          <a:noFill/>
          <a:ln>
            <a:noFill/>
          </a:ln>
        </p:spPr>
        <p:txBody>
          <a:bodyPr spcFirstLastPara="1" wrap="square" lIns="91425" tIns="91425" rIns="91425" bIns="91425" anchor="t" anchorCtr="0">
            <a:spAutoFit/>
          </a:bodyPr>
          <a:lstStyle/>
          <a:p>
            <a:br>
              <a:rPr lang="en-GB" sz="1600" dirty="0">
                <a:solidFill>
                  <a:schemeClr val="tx1"/>
                </a:solidFill>
                <a:latin typeface="Oswald" pitchFamily="2" charset="77"/>
                <a:ea typeface="Oswald"/>
                <a:cs typeface="Oswald"/>
                <a:sym typeface="Oswald"/>
              </a:rPr>
            </a:br>
            <a:r>
              <a:rPr lang="en-GB" sz="1600" dirty="0">
                <a:solidFill>
                  <a:schemeClr val="tx1"/>
                </a:solidFill>
                <a:latin typeface="Oswald" pitchFamily="2" charset="77"/>
                <a:ea typeface="Oswald"/>
                <a:cs typeface="Oswald"/>
                <a:sym typeface="Oswald"/>
              </a:rPr>
              <a:t>Making drugs</a:t>
            </a:r>
          </a:p>
        </p:txBody>
      </p:sp>
      <p:sp>
        <p:nvSpPr>
          <p:cNvPr id="10" name="TextBox 9">
            <a:extLst>
              <a:ext uri="{FF2B5EF4-FFF2-40B4-BE49-F238E27FC236}">
                <a16:creationId xmlns:a16="http://schemas.microsoft.com/office/drawing/2014/main" id="{B9F68CDC-5C6B-8A4C-9528-349EC19C69FB}"/>
              </a:ext>
            </a:extLst>
          </p:cNvPr>
          <p:cNvSpPr txBox="1"/>
          <p:nvPr/>
        </p:nvSpPr>
        <p:spPr>
          <a:xfrm>
            <a:off x="3766418" y="3232284"/>
            <a:ext cx="4567999" cy="477054"/>
          </a:xfrm>
          <a:prstGeom prst="rect">
            <a:avLst/>
          </a:prstGeom>
          <a:noFill/>
        </p:spPr>
        <p:txBody>
          <a:bodyPr wrap="square" rtlCol="0">
            <a:spAutoFit/>
          </a:bodyPr>
          <a:lstStyle/>
          <a:p>
            <a:r>
              <a:rPr lang="en-US" sz="2500" b="1" dirty="0">
                <a:solidFill>
                  <a:srgbClr val="FF61FA"/>
                </a:solidFill>
                <a:latin typeface="Oswald Light" pitchFamily="2" charset="77"/>
              </a:rPr>
              <a:t>Supply</a:t>
            </a:r>
          </a:p>
        </p:txBody>
      </p:sp>
      <p:sp>
        <p:nvSpPr>
          <p:cNvPr id="11" name="Google Shape;144;g10d3ed39e49_0_0">
            <a:extLst>
              <a:ext uri="{FF2B5EF4-FFF2-40B4-BE49-F238E27FC236}">
                <a16:creationId xmlns:a16="http://schemas.microsoft.com/office/drawing/2014/main" id="{FF999EF9-01EF-7A42-BEFF-4DC7A824295E}"/>
              </a:ext>
            </a:extLst>
          </p:cNvPr>
          <p:cNvSpPr txBox="1"/>
          <p:nvPr/>
        </p:nvSpPr>
        <p:spPr>
          <a:xfrm>
            <a:off x="3766418" y="3433941"/>
            <a:ext cx="3351226" cy="677078"/>
          </a:xfrm>
          <a:prstGeom prst="rect">
            <a:avLst/>
          </a:prstGeom>
          <a:noFill/>
          <a:ln>
            <a:noFill/>
          </a:ln>
        </p:spPr>
        <p:txBody>
          <a:bodyPr spcFirstLastPara="1" wrap="square" lIns="91425" tIns="91425" rIns="91425" bIns="91425" anchor="t" anchorCtr="0">
            <a:spAutoFit/>
          </a:bodyPr>
          <a:lstStyle/>
          <a:p>
            <a:br>
              <a:rPr lang="en-GB" sz="1600" dirty="0">
                <a:solidFill>
                  <a:schemeClr val="tx1"/>
                </a:solidFill>
                <a:latin typeface="Oswald" pitchFamily="2" charset="77"/>
                <a:ea typeface="Oswald"/>
                <a:cs typeface="Oswald"/>
                <a:sym typeface="Oswald"/>
              </a:rPr>
            </a:br>
            <a:r>
              <a:rPr lang="en-GB" sz="1600" dirty="0">
                <a:solidFill>
                  <a:schemeClr val="tx1"/>
                </a:solidFill>
                <a:latin typeface="Oswald" pitchFamily="2" charset="77"/>
                <a:ea typeface="Oswald"/>
                <a:cs typeface="Oswald"/>
                <a:sym typeface="Oswald"/>
              </a:rPr>
              <a:t>Selling, dealing or sharing drugs</a:t>
            </a:r>
            <a:endParaRPr sz="1600" dirty="0">
              <a:solidFill>
                <a:schemeClr val="tx1"/>
              </a:solidFill>
              <a:latin typeface="Oswald" pitchFamily="2" charset="77"/>
              <a:ea typeface="Oswald"/>
              <a:cs typeface="Oswald"/>
              <a:sym typeface="Oswald"/>
            </a:endParaRPr>
          </a:p>
        </p:txBody>
      </p:sp>
      <p:sp>
        <p:nvSpPr>
          <p:cNvPr id="12" name="TextBox 11">
            <a:extLst>
              <a:ext uri="{FF2B5EF4-FFF2-40B4-BE49-F238E27FC236}">
                <a16:creationId xmlns:a16="http://schemas.microsoft.com/office/drawing/2014/main" id="{08B70A0F-3D3A-AD4E-B257-119CB1170659}"/>
              </a:ext>
            </a:extLst>
          </p:cNvPr>
          <p:cNvSpPr txBox="1"/>
          <p:nvPr/>
        </p:nvSpPr>
        <p:spPr>
          <a:xfrm>
            <a:off x="7668863" y="520520"/>
            <a:ext cx="3678372" cy="477054"/>
          </a:xfrm>
          <a:prstGeom prst="rect">
            <a:avLst/>
          </a:prstGeom>
          <a:noFill/>
        </p:spPr>
        <p:txBody>
          <a:bodyPr wrap="square" rtlCol="0">
            <a:spAutoFit/>
          </a:bodyPr>
          <a:lstStyle/>
          <a:p>
            <a:r>
              <a:rPr lang="en-US" sz="2500" dirty="0">
                <a:solidFill>
                  <a:schemeClr val="tx1"/>
                </a:solidFill>
                <a:latin typeface="Oswald Light" pitchFamily="2" charset="77"/>
              </a:rPr>
              <a:t>Other criminal offences include:</a:t>
            </a:r>
          </a:p>
        </p:txBody>
      </p:sp>
      <p:sp>
        <p:nvSpPr>
          <p:cNvPr id="13" name="TextBox 12">
            <a:extLst>
              <a:ext uri="{FF2B5EF4-FFF2-40B4-BE49-F238E27FC236}">
                <a16:creationId xmlns:a16="http://schemas.microsoft.com/office/drawing/2014/main" id="{5161588B-2630-604F-BA43-B77C6236F94F}"/>
              </a:ext>
            </a:extLst>
          </p:cNvPr>
          <p:cNvSpPr txBox="1"/>
          <p:nvPr/>
        </p:nvSpPr>
        <p:spPr>
          <a:xfrm>
            <a:off x="7668863" y="886582"/>
            <a:ext cx="4080225" cy="1954381"/>
          </a:xfrm>
          <a:prstGeom prst="rect">
            <a:avLst/>
          </a:prstGeom>
          <a:noFill/>
        </p:spPr>
        <p:txBody>
          <a:bodyPr wrap="square" rtlCol="0">
            <a:spAutoFit/>
          </a:bodyPr>
          <a:lstStyle/>
          <a:p>
            <a:pPr lvl="0"/>
            <a:endParaRPr lang="en-US" sz="1200" b="1" dirty="0">
              <a:solidFill>
                <a:srgbClr val="FF6659"/>
              </a:solidFill>
              <a:latin typeface="Oswald Light" pitchFamily="2" charset="77"/>
            </a:endParaRPr>
          </a:p>
          <a:p>
            <a:pPr marL="342900" lvl="0" indent="-342900">
              <a:buFont typeface="Arial" panose="020B0604020202020204" pitchFamily="34" charset="0"/>
              <a:buChar char="•"/>
            </a:pPr>
            <a:r>
              <a:rPr lang="en-US" sz="1800" b="1" dirty="0">
                <a:solidFill>
                  <a:srgbClr val="FF61FA"/>
                </a:solidFill>
                <a:latin typeface="Oswald Light" pitchFamily="2" charset="77"/>
              </a:rPr>
              <a:t>Driving under the influence of alcohol </a:t>
            </a:r>
            <a:br>
              <a:rPr lang="en-US" sz="1800" b="1" dirty="0">
                <a:solidFill>
                  <a:srgbClr val="FF61FA"/>
                </a:solidFill>
                <a:latin typeface="Oswald Light" pitchFamily="2" charset="77"/>
              </a:rPr>
            </a:br>
            <a:r>
              <a:rPr lang="en-US" sz="1800" b="1" dirty="0">
                <a:solidFill>
                  <a:srgbClr val="FF61FA"/>
                </a:solidFill>
                <a:latin typeface="Oswald Light" pitchFamily="2" charset="77"/>
              </a:rPr>
              <a:t>or drugs</a:t>
            </a:r>
            <a:br>
              <a:rPr lang="en-US" sz="1800" b="1" dirty="0">
                <a:solidFill>
                  <a:srgbClr val="FF61FA"/>
                </a:solidFill>
                <a:latin typeface="Oswald Light" pitchFamily="2" charset="77"/>
              </a:rPr>
            </a:br>
            <a:endParaRPr lang="en-US" sz="1200" b="1" dirty="0">
              <a:solidFill>
                <a:srgbClr val="FF61FA"/>
              </a:solidFill>
              <a:latin typeface="Oswald Light" pitchFamily="2" charset="77"/>
            </a:endParaRPr>
          </a:p>
          <a:p>
            <a:pPr marL="342900" lvl="0" indent="-342900">
              <a:buFont typeface="Arial" panose="020B0604020202020204" pitchFamily="34" charset="0"/>
              <a:buChar char="•"/>
            </a:pPr>
            <a:r>
              <a:rPr lang="en-US" sz="1800" b="1" dirty="0">
                <a:solidFill>
                  <a:srgbClr val="FF61FA"/>
                </a:solidFill>
                <a:latin typeface="Oswald Light" pitchFamily="2" charset="77"/>
              </a:rPr>
              <a:t>Drunk and disorderly </a:t>
            </a:r>
            <a:r>
              <a:rPr lang="en-US" sz="1800" b="1" dirty="0" err="1">
                <a:solidFill>
                  <a:srgbClr val="FF61FA"/>
                </a:solidFill>
                <a:latin typeface="Oswald Light" pitchFamily="2" charset="77"/>
              </a:rPr>
              <a:t>behaviour</a:t>
            </a:r>
            <a:r>
              <a:rPr lang="en-US" sz="1800" b="1" dirty="0">
                <a:solidFill>
                  <a:srgbClr val="FF61FA"/>
                </a:solidFill>
                <a:latin typeface="Oswald Light" pitchFamily="2" charset="77"/>
              </a:rPr>
              <a:t> (ASBO)</a:t>
            </a:r>
          </a:p>
          <a:p>
            <a:pPr lvl="0"/>
            <a:endParaRPr lang="en-US" sz="4000" b="1" dirty="0">
              <a:solidFill>
                <a:srgbClr val="FF6659"/>
              </a:solidFill>
              <a:latin typeface="Oswald Light" pitchFamily="2" charset="77"/>
            </a:endParaRPr>
          </a:p>
        </p:txBody>
      </p:sp>
      <p:pic>
        <p:nvPicPr>
          <p:cNvPr id="15" name="Graphic 14">
            <a:extLst>
              <a:ext uri="{FF2B5EF4-FFF2-40B4-BE49-F238E27FC236}">
                <a16:creationId xmlns:a16="http://schemas.microsoft.com/office/drawing/2014/main" id="{80CE03D5-0C01-0D49-9A9A-2B82C9D985A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219413" y="1459932"/>
            <a:ext cx="487542" cy="487542"/>
          </a:xfrm>
          <a:prstGeom prst="rect">
            <a:avLst/>
          </a:prstGeom>
        </p:spPr>
      </p:pic>
      <p:pic>
        <p:nvPicPr>
          <p:cNvPr id="16" name="Graphic 15">
            <a:extLst>
              <a:ext uri="{FF2B5EF4-FFF2-40B4-BE49-F238E27FC236}">
                <a16:creationId xmlns:a16="http://schemas.microsoft.com/office/drawing/2014/main" id="{18B027FE-2E2E-7E41-AD10-39D4B394326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219413" y="2358100"/>
            <a:ext cx="487542" cy="487542"/>
          </a:xfrm>
          <a:prstGeom prst="rect">
            <a:avLst/>
          </a:prstGeom>
        </p:spPr>
      </p:pic>
      <p:pic>
        <p:nvPicPr>
          <p:cNvPr id="17" name="Graphic 16">
            <a:extLst>
              <a:ext uri="{FF2B5EF4-FFF2-40B4-BE49-F238E27FC236}">
                <a16:creationId xmlns:a16="http://schemas.microsoft.com/office/drawing/2014/main" id="{8AC1AC03-DF4F-1642-9C12-402FBBD3738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219413" y="3287371"/>
            <a:ext cx="487542" cy="487542"/>
          </a:xfrm>
          <a:prstGeom prst="rect">
            <a:avLst/>
          </a:prstGeom>
        </p:spPr>
      </p:pic>
      <p:sp>
        <p:nvSpPr>
          <p:cNvPr id="19" name="Rectangle 18">
            <a:extLst>
              <a:ext uri="{FF2B5EF4-FFF2-40B4-BE49-F238E27FC236}">
                <a16:creationId xmlns:a16="http://schemas.microsoft.com/office/drawing/2014/main" id="{11E7EC5A-3B3A-3D4B-AA28-758FFD3AA2DD}"/>
              </a:ext>
            </a:extLst>
          </p:cNvPr>
          <p:cNvSpPr/>
          <p:nvPr/>
        </p:nvSpPr>
        <p:spPr>
          <a:xfrm>
            <a:off x="3219413" y="4311389"/>
            <a:ext cx="4567999" cy="287579"/>
          </a:xfrm>
          <a:prstGeom prst="rect">
            <a:avLst/>
          </a:prstGeom>
        </p:spPr>
        <p:txBody>
          <a:bodyPr wrap="square">
            <a:spAutoFit/>
          </a:bodyPr>
          <a:lstStyle/>
          <a:p>
            <a:pPr lvl="0">
              <a:lnSpc>
                <a:spcPct val="115000"/>
              </a:lnSpc>
            </a:pPr>
            <a:r>
              <a:rPr lang="en-GB" sz="1200" dirty="0">
                <a:solidFill>
                  <a:srgbClr val="201F1E"/>
                </a:solidFill>
                <a:latin typeface="Oswald Light" pitchFamily="2" charset="77"/>
                <a:ea typeface="Poppins"/>
                <a:cs typeface="Poppins"/>
                <a:sym typeface="Poppins"/>
              </a:rPr>
              <a:t>* ‘Supply' can be giving your friend a drug. No financial exchange is required!</a:t>
            </a:r>
            <a:endParaRPr lang="en-GB" sz="1200" dirty="0">
              <a:solidFill>
                <a:schemeClr val="lt1"/>
              </a:solidFill>
              <a:latin typeface="Oswald Light" pitchFamily="2" charset="77"/>
              <a:ea typeface="Poppins"/>
              <a:cs typeface="Poppins"/>
              <a:sym typeface="Poppins"/>
            </a:endParaRPr>
          </a:p>
        </p:txBody>
      </p:sp>
      <p:sp>
        <p:nvSpPr>
          <p:cNvPr id="20" name="TextBox 19">
            <a:extLst>
              <a:ext uri="{FF2B5EF4-FFF2-40B4-BE49-F238E27FC236}">
                <a16:creationId xmlns:a16="http://schemas.microsoft.com/office/drawing/2014/main" id="{A7B82F98-E900-654E-809F-09AA998F1CD1}"/>
              </a:ext>
            </a:extLst>
          </p:cNvPr>
          <p:cNvSpPr txBox="1"/>
          <p:nvPr/>
        </p:nvSpPr>
        <p:spPr>
          <a:xfrm>
            <a:off x="3219413" y="4939440"/>
            <a:ext cx="4143132" cy="584775"/>
          </a:xfrm>
          <a:prstGeom prst="rect">
            <a:avLst/>
          </a:prstGeom>
          <a:noFill/>
        </p:spPr>
        <p:txBody>
          <a:bodyPr wrap="square" rtlCol="0">
            <a:spAutoFit/>
          </a:bodyPr>
          <a:lstStyle/>
          <a:p>
            <a:r>
              <a:rPr lang="en-US" sz="1600" dirty="0">
                <a:solidFill>
                  <a:schemeClr val="tx1"/>
                </a:solidFill>
                <a:latin typeface="Oswald Light" pitchFamily="2" charset="77"/>
              </a:rPr>
              <a:t>The penalties depend on the type of drug, the amount you have, and whether you’re also dealing or producing it.</a:t>
            </a:r>
          </a:p>
        </p:txBody>
      </p:sp>
      <p:cxnSp>
        <p:nvCxnSpPr>
          <p:cNvPr id="21" name="Straight Connector 20">
            <a:extLst>
              <a:ext uri="{FF2B5EF4-FFF2-40B4-BE49-F238E27FC236}">
                <a16:creationId xmlns:a16="http://schemas.microsoft.com/office/drawing/2014/main" id="{4A858251-7635-7B41-B76B-BFBDDFFB8590}"/>
              </a:ext>
            </a:extLst>
          </p:cNvPr>
          <p:cNvCxnSpPr/>
          <p:nvPr/>
        </p:nvCxnSpPr>
        <p:spPr>
          <a:xfrm>
            <a:off x="3336692" y="4778855"/>
            <a:ext cx="3835829" cy="0"/>
          </a:xfrm>
          <a:prstGeom prst="line">
            <a:avLst/>
          </a:prstGeom>
          <a:ln>
            <a:solidFill>
              <a:srgbClr val="FF61FA"/>
            </a:solidFill>
          </a:ln>
        </p:spPr>
        <p:style>
          <a:lnRef idx="1">
            <a:schemeClr val="accent1"/>
          </a:lnRef>
          <a:fillRef idx="0">
            <a:schemeClr val="accent1"/>
          </a:fillRef>
          <a:effectRef idx="0">
            <a:schemeClr val="accent1"/>
          </a:effectRef>
          <a:fontRef idx="minor">
            <a:schemeClr val="tx1"/>
          </a:fontRef>
        </p:style>
      </p:cxnSp>
      <p:pic>
        <p:nvPicPr>
          <p:cNvPr id="22" name="Picture 21" descr="A picture containing person, game, close&#10;&#10;Description automatically generated">
            <a:extLst>
              <a:ext uri="{FF2B5EF4-FFF2-40B4-BE49-F238E27FC236}">
                <a16:creationId xmlns:a16="http://schemas.microsoft.com/office/drawing/2014/main" id="{26F89101-0777-554B-B03C-DC9D17C7BAE0}"/>
              </a:ext>
            </a:extLst>
          </p:cNvPr>
          <p:cNvPicPr>
            <a:picLocks noChangeAspect="1"/>
          </p:cNvPicPr>
          <p:nvPr/>
        </p:nvPicPr>
        <p:blipFill>
          <a:blip r:embed="rId4"/>
          <a:stretch>
            <a:fillRect/>
          </a:stretch>
        </p:blipFill>
        <p:spPr>
          <a:xfrm>
            <a:off x="7563341" y="2433349"/>
            <a:ext cx="2244138" cy="1458689"/>
          </a:xfrm>
          <a:prstGeom prst="rect">
            <a:avLst/>
          </a:prstGeom>
        </p:spPr>
      </p:pic>
      <p:sp>
        <p:nvSpPr>
          <p:cNvPr id="23" name="TextBox 22">
            <a:extLst>
              <a:ext uri="{FF2B5EF4-FFF2-40B4-BE49-F238E27FC236}">
                <a16:creationId xmlns:a16="http://schemas.microsoft.com/office/drawing/2014/main" id="{BE21C4F7-8A02-E544-9339-819E67EE67F1}"/>
              </a:ext>
            </a:extLst>
          </p:cNvPr>
          <p:cNvSpPr txBox="1"/>
          <p:nvPr/>
        </p:nvSpPr>
        <p:spPr>
          <a:xfrm>
            <a:off x="10085184" y="2616910"/>
            <a:ext cx="1658765" cy="1015663"/>
          </a:xfrm>
          <a:prstGeom prst="rect">
            <a:avLst/>
          </a:prstGeom>
          <a:noFill/>
        </p:spPr>
        <p:txBody>
          <a:bodyPr wrap="square" rtlCol="0">
            <a:spAutoFit/>
          </a:bodyPr>
          <a:lstStyle/>
          <a:p>
            <a:pPr lvl="0"/>
            <a:r>
              <a:rPr lang="en-US" sz="2000" b="1" dirty="0">
                <a:solidFill>
                  <a:schemeClr val="bg1"/>
                </a:solidFill>
                <a:latin typeface="Oswald Light" pitchFamily="2" charset="77"/>
              </a:rPr>
              <a:t>Cannabis and Cocaine drugs test </a:t>
            </a:r>
          </a:p>
        </p:txBody>
      </p:sp>
      <p:pic>
        <p:nvPicPr>
          <p:cNvPr id="4" name="Graphic 3">
            <a:extLst>
              <a:ext uri="{FF2B5EF4-FFF2-40B4-BE49-F238E27FC236}">
                <a16:creationId xmlns:a16="http://schemas.microsoft.com/office/drawing/2014/main" id="{F522EAD9-B2FE-B544-A066-F6D11D891857}"/>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l="-78171" t="-8495" r="1442" b="16814"/>
          <a:stretch/>
        </p:blipFill>
        <p:spPr>
          <a:xfrm>
            <a:off x="8448917" y="3849437"/>
            <a:ext cx="3498763" cy="1815045"/>
          </a:xfrm>
          <a:prstGeom prst="rect">
            <a:avLst/>
          </a:prstGeom>
        </p:spPr>
      </p:pic>
      <p:sp>
        <p:nvSpPr>
          <p:cNvPr id="14" name="TextBox 13">
            <a:extLst>
              <a:ext uri="{FF2B5EF4-FFF2-40B4-BE49-F238E27FC236}">
                <a16:creationId xmlns:a16="http://schemas.microsoft.com/office/drawing/2014/main" id="{B74E97A0-42A3-A849-AD36-D937913EC52F}"/>
              </a:ext>
            </a:extLst>
          </p:cNvPr>
          <p:cNvSpPr txBox="1"/>
          <p:nvPr/>
        </p:nvSpPr>
        <p:spPr>
          <a:xfrm>
            <a:off x="7882284" y="4334727"/>
            <a:ext cx="4082034" cy="1323439"/>
          </a:xfrm>
          <a:prstGeom prst="rect">
            <a:avLst/>
          </a:prstGeom>
          <a:noFill/>
        </p:spPr>
        <p:txBody>
          <a:bodyPr wrap="square" rtlCol="0">
            <a:spAutoFit/>
          </a:bodyPr>
          <a:lstStyle/>
          <a:p>
            <a:pPr lvl="0"/>
            <a:r>
              <a:rPr lang="en-US" sz="2000" b="1" dirty="0">
                <a:solidFill>
                  <a:schemeClr val="bg1"/>
                </a:solidFill>
                <a:latin typeface="Oswald Light" pitchFamily="2" charset="77"/>
              </a:rPr>
              <a:t>A drug offence on a criminal record can prevent you from becoming a </a:t>
            </a:r>
            <a:r>
              <a:rPr lang="en-US" sz="2000" b="1" u="sng" dirty="0">
                <a:solidFill>
                  <a:schemeClr val="bg1"/>
                </a:solidFill>
                <a:latin typeface="Oswald Light" pitchFamily="2" charset="77"/>
              </a:rPr>
              <a:t>doctor</a:t>
            </a:r>
            <a:r>
              <a:rPr lang="en-US" sz="2000" b="1" dirty="0">
                <a:solidFill>
                  <a:schemeClr val="bg1"/>
                </a:solidFill>
                <a:latin typeface="Oswald Light" pitchFamily="2" charset="77"/>
              </a:rPr>
              <a:t>, </a:t>
            </a:r>
            <a:r>
              <a:rPr lang="en-US" sz="2000" b="1" u="sng" dirty="0">
                <a:solidFill>
                  <a:schemeClr val="bg1"/>
                </a:solidFill>
                <a:latin typeface="Oswald Light" pitchFamily="2" charset="77"/>
              </a:rPr>
              <a:t>teacher</a:t>
            </a:r>
            <a:r>
              <a:rPr lang="en-US" sz="2000" b="1" dirty="0">
                <a:solidFill>
                  <a:schemeClr val="bg1"/>
                </a:solidFill>
                <a:latin typeface="Oswald Light" pitchFamily="2" charset="77"/>
              </a:rPr>
              <a:t>, </a:t>
            </a:r>
            <a:r>
              <a:rPr lang="en-US" sz="2000" b="1" u="sng" dirty="0">
                <a:solidFill>
                  <a:schemeClr val="bg1"/>
                </a:solidFill>
                <a:latin typeface="Oswald Light" pitchFamily="2" charset="77"/>
              </a:rPr>
              <a:t>lawyer</a:t>
            </a:r>
            <a:r>
              <a:rPr lang="en-US" sz="2000" b="1" dirty="0">
                <a:solidFill>
                  <a:schemeClr val="bg1"/>
                </a:solidFill>
                <a:latin typeface="Oswald Light" pitchFamily="2" charset="77"/>
              </a:rPr>
              <a:t> and many other professions! You also will never be able to travel to America!</a:t>
            </a:r>
          </a:p>
        </p:txBody>
      </p:sp>
      <p:pic>
        <p:nvPicPr>
          <p:cNvPr id="1026" name="Picture 2">
            <a:extLst>
              <a:ext uri="{FF2B5EF4-FFF2-40B4-BE49-F238E27FC236}">
                <a16:creationId xmlns:a16="http://schemas.microsoft.com/office/drawing/2014/main" id="{AFA1AB38-2411-CD46-BA0A-E13ED13BEE0F}"/>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23336" t="1" r="45653" b="2368"/>
          <a:stretch/>
        </p:blipFill>
        <p:spPr bwMode="auto">
          <a:xfrm>
            <a:off x="0" y="424095"/>
            <a:ext cx="2832361" cy="5016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91515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552FAE8E-CEDB-4943-97C8-6F4F61048734}"/>
              </a:ext>
            </a:extLst>
          </p:cNvPr>
          <p:cNvGraphicFramePr>
            <a:graphicFrameLocks noGrp="1"/>
          </p:cNvGraphicFramePr>
          <p:nvPr>
            <p:extLst>
              <p:ext uri="{D42A27DB-BD31-4B8C-83A1-F6EECF244321}">
                <p14:modId xmlns:p14="http://schemas.microsoft.com/office/powerpoint/2010/main" val="1644073956"/>
              </p:ext>
            </p:extLst>
          </p:nvPr>
        </p:nvGraphicFramePr>
        <p:xfrm>
          <a:off x="442913" y="1385963"/>
          <a:ext cx="11268000" cy="3942972"/>
        </p:xfrm>
        <a:graphic>
          <a:graphicData uri="http://schemas.openxmlformats.org/drawingml/2006/table">
            <a:tbl>
              <a:tblPr firstRow="1" bandRow="1">
                <a:tableStyleId>{04892AD9-3086-404D-B4AF-361398A627A4}</a:tableStyleId>
              </a:tblPr>
              <a:tblGrid>
                <a:gridCol w="5580000">
                  <a:extLst>
                    <a:ext uri="{9D8B030D-6E8A-4147-A177-3AD203B41FA5}">
                      <a16:colId xmlns:a16="http://schemas.microsoft.com/office/drawing/2014/main" val="3580209826"/>
                    </a:ext>
                  </a:extLst>
                </a:gridCol>
                <a:gridCol w="2844000">
                  <a:extLst>
                    <a:ext uri="{9D8B030D-6E8A-4147-A177-3AD203B41FA5}">
                      <a16:colId xmlns:a16="http://schemas.microsoft.com/office/drawing/2014/main" val="3540855977"/>
                    </a:ext>
                  </a:extLst>
                </a:gridCol>
                <a:gridCol w="2844000">
                  <a:extLst>
                    <a:ext uri="{9D8B030D-6E8A-4147-A177-3AD203B41FA5}">
                      <a16:colId xmlns:a16="http://schemas.microsoft.com/office/drawing/2014/main" val="2566240265"/>
                    </a:ext>
                  </a:extLst>
                </a:gridCol>
              </a:tblGrid>
              <a:tr h="432000">
                <a:tc>
                  <a:txBody>
                    <a:bodyPr/>
                    <a:lstStyle/>
                    <a:p>
                      <a:r>
                        <a:rPr lang="en-US" sz="1300" b="1" i="0" dirty="0">
                          <a:latin typeface="Oswald" pitchFamily="2" charset="77"/>
                        </a:rPr>
                        <a:t>Offence</a:t>
                      </a:r>
                    </a:p>
                  </a:txBody>
                  <a:tcPr anchor="ctr">
                    <a:lnB w="38100" cap="flat" cmpd="sng">
                      <a:noFill/>
                      <a:prstDash val="solid"/>
                      <a:round/>
                      <a:headEnd type="none" w="sm" len="sm"/>
                      <a:tailEnd type="none" w="sm" len="sm"/>
                    </a:lnB>
                    <a:solidFill>
                      <a:srgbClr val="FF61FA"/>
                    </a:solidFill>
                  </a:tcPr>
                </a:tc>
                <a:tc>
                  <a:txBody>
                    <a:bodyPr/>
                    <a:lstStyle/>
                    <a:p>
                      <a:r>
                        <a:rPr lang="en-US" sz="1300" b="1" i="0" dirty="0">
                          <a:latin typeface="Oswald" pitchFamily="2" charset="77"/>
                        </a:rPr>
                        <a:t>Summary (Magistrates Court)</a:t>
                      </a:r>
                    </a:p>
                  </a:txBody>
                  <a:tcPr anchor="ctr">
                    <a:lnB w="38100" cap="flat" cmpd="sng">
                      <a:noFill/>
                      <a:prstDash val="solid"/>
                      <a:round/>
                      <a:headEnd type="none" w="sm" len="sm"/>
                      <a:tailEnd type="none" w="sm" len="sm"/>
                    </a:lnB>
                    <a:solidFill>
                      <a:srgbClr val="FF61FA"/>
                    </a:solidFill>
                  </a:tcPr>
                </a:tc>
                <a:tc>
                  <a:txBody>
                    <a:bodyPr/>
                    <a:lstStyle/>
                    <a:p>
                      <a:r>
                        <a:rPr lang="en-US" sz="1300" b="1" i="0" dirty="0">
                          <a:latin typeface="Oswald" pitchFamily="2" charset="77"/>
                        </a:rPr>
                        <a:t>Indictment (Crown Court)</a:t>
                      </a:r>
                    </a:p>
                  </a:txBody>
                  <a:tcPr anchor="ctr">
                    <a:lnB w="38100" cap="flat" cmpd="sng">
                      <a:noFill/>
                      <a:prstDash val="solid"/>
                      <a:round/>
                      <a:headEnd type="none" w="sm" len="sm"/>
                      <a:tailEnd type="none" w="sm" len="sm"/>
                    </a:lnB>
                    <a:solidFill>
                      <a:srgbClr val="FF61FA"/>
                    </a:solidFill>
                  </a:tcPr>
                </a:tc>
                <a:extLst>
                  <a:ext uri="{0D108BD9-81ED-4DB2-BD59-A6C34878D82A}">
                    <a16:rowId xmlns:a16="http://schemas.microsoft.com/office/drawing/2014/main" val="886301279"/>
                  </a:ext>
                </a:extLst>
              </a:tr>
              <a:tr h="491182">
                <a:tc>
                  <a:txBody>
                    <a:bodyPr/>
                    <a:lstStyle/>
                    <a:p>
                      <a:r>
                        <a:rPr lang="en-US" sz="1300" b="1" i="0" dirty="0">
                          <a:solidFill>
                            <a:schemeClr val="tx1"/>
                          </a:solidFill>
                          <a:latin typeface="Oswald" pitchFamily="2" charset="77"/>
                        </a:rPr>
                        <a:t>Possession</a:t>
                      </a:r>
                    </a:p>
                  </a:txBody>
                  <a:tcPr anchor="ctr">
                    <a:lnL w="12700" cap="flat" cmpd="sng">
                      <a:noFill/>
                      <a:prstDash val="solid"/>
                      <a:round/>
                      <a:headEnd type="none" w="sm" len="sm"/>
                      <a:tailEnd type="none" w="sm" len="sm"/>
                    </a:lnL>
                    <a:lnR w="12700" cap="flat" cmpd="sng" algn="ctr">
                      <a:solidFill>
                        <a:srgbClr val="FF61FA"/>
                      </a:solidFill>
                      <a:prstDash val="solid"/>
                      <a:round/>
                      <a:headEnd type="none" w="med" len="med"/>
                      <a:tailEnd type="none" w="med" len="med"/>
                    </a:lnR>
                    <a:lnT w="38100" cap="flat" cmpd="sng">
                      <a:noFill/>
                      <a:prstDash val="solid"/>
                      <a:round/>
                      <a:headEnd type="none" w="sm" len="sm"/>
                      <a:tailEnd type="none" w="sm" len="sm"/>
                    </a:lnT>
                    <a:lnB w="12700" cap="flat" cmpd="sng" algn="ctr">
                      <a:solidFill>
                        <a:srgbClr val="FF61F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300" b="0" i="0" dirty="0">
                          <a:solidFill>
                            <a:schemeClr val="tx1"/>
                          </a:solidFill>
                          <a:latin typeface="Oswald" pitchFamily="2" charset="77"/>
                        </a:rPr>
                        <a:t>Not an offence</a:t>
                      </a:r>
                    </a:p>
                  </a:txBody>
                  <a:tcPr anchor="ctr">
                    <a:lnL w="12700" cap="flat" cmpd="sng" algn="ctr">
                      <a:solidFill>
                        <a:srgbClr val="FF61FA"/>
                      </a:solidFill>
                      <a:prstDash val="solid"/>
                      <a:round/>
                      <a:headEnd type="none" w="med" len="med"/>
                      <a:tailEnd type="none" w="med" len="med"/>
                    </a:lnL>
                    <a:lnR w="12700" cap="flat" cmpd="sng" algn="ctr">
                      <a:solidFill>
                        <a:srgbClr val="FF61FA"/>
                      </a:solidFill>
                      <a:prstDash val="solid"/>
                      <a:round/>
                      <a:headEnd type="none" w="med" len="med"/>
                      <a:tailEnd type="none" w="med" len="med"/>
                    </a:lnR>
                    <a:lnT w="38100" cap="flat" cmpd="sng">
                      <a:noFill/>
                      <a:prstDash val="solid"/>
                      <a:round/>
                      <a:headEnd type="none" w="sm" len="sm"/>
                      <a:tailEnd type="none" w="sm" len="sm"/>
                    </a:lnT>
                    <a:lnB w="12700" cap="flat" cmpd="sng" algn="ctr">
                      <a:solidFill>
                        <a:srgbClr val="FF61F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300" b="0" i="0" dirty="0">
                          <a:solidFill>
                            <a:schemeClr val="tx1"/>
                          </a:solidFill>
                          <a:latin typeface="Oswald" pitchFamily="2" charset="77"/>
                        </a:rPr>
                        <a:t>Not an offence</a:t>
                      </a:r>
                    </a:p>
                  </a:txBody>
                  <a:tcPr anchor="ctr">
                    <a:lnL w="12700" cap="flat" cmpd="sng" algn="ctr">
                      <a:solidFill>
                        <a:srgbClr val="FF61FA"/>
                      </a:solidFill>
                      <a:prstDash val="solid"/>
                      <a:round/>
                      <a:headEnd type="none" w="med" len="med"/>
                      <a:tailEnd type="none" w="med" len="med"/>
                    </a:lnL>
                    <a:lnR w="12700" cap="flat" cmpd="sng">
                      <a:noFill/>
                      <a:prstDash val="solid"/>
                      <a:round/>
                      <a:headEnd type="none" w="sm" len="sm"/>
                      <a:tailEnd type="none" w="sm" len="sm"/>
                    </a:lnR>
                    <a:lnT w="38100" cap="flat" cmpd="sng">
                      <a:noFill/>
                      <a:prstDash val="solid"/>
                      <a:round/>
                      <a:headEnd type="none" w="sm" len="sm"/>
                      <a:tailEnd type="none" w="sm" len="sm"/>
                    </a:lnT>
                    <a:lnB w="12700" cap="flat" cmpd="sng" algn="ctr">
                      <a:solidFill>
                        <a:srgbClr val="FF61F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57671237"/>
                  </a:ext>
                </a:extLst>
              </a:tr>
              <a:tr h="491182">
                <a:tc>
                  <a:txBody>
                    <a:bodyPr/>
                    <a:lstStyle/>
                    <a:p>
                      <a:r>
                        <a:rPr lang="en-US" sz="1300" b="1" i="0" dirty="0">
                          <a:solidFill>
                            <a:schemeClr val="tx1"/>
                          </a:solidFill>
                          <a:latin typeface="Oswald" pitchFamily="2" charset="77"/>
                        </a:rPr>
                        <a:t>Possession in a custodial institution</a:t>
                      </a:r>
                    </a:p>
                  </a:txBody>
                  <a:tcPr anchor="ctr">
                    <a:lnL w="12700" cap="flat" cmpd="sng">
                      <a:noFill/>
                      <a:prstDash val="solid"/>
                      <a:round/>
                      <a:headEnd type="none" w="sm" len="sm"/>
                      <a:tailEnd type="none" w="sm" len="sm"/>
                    </a:lnL>
                    <a:lnR w="12700" cap="flat" cmpd="sng" algn="ctr">
                      <a:solidFill>
                        <a:srgbClr val="FF61FA"/>
                      </a:solidFill>
                      <a:prstDash val="solid"/>
                      <a:round/>
                      <a:headEnd type="none" w="med" len="med"/>
                      <a:tailEnd type="none" w="med" len="med"/>
                    </a:lnR>
                    <a:lnT w="12700" cap="flat" cmpd="sng" algn="ctr">
                      <a:solidFill>
                        <a:srgbClr val="FF61FA"/>
                      </a:solidFill>
                      <a:prstDash val="solid"/>
                      <a:round/>
                      <a:headEnd type="none" w="med" len="med"/>
                      <a:tailEnd type="none" w="med" len="med"/>
                    </a:lnT>
                    <a:lnB w="12700" cap="flat" cmpd="sng" algn="ctr">
                      <a:solidFill>
                        <a:srgbClr val="FF61F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300" b="0" i="0" dirty="0">
                          <a:solidFill>
                            <a:schemeClr val="tx1"/>
                          </a:solidFill>
                          <a:latin typeface="Oswald" pitchFamily="2" charset="77"/>
                        </a:rPr>
                        <a:t>Up to 12 months and/or a fine*</a:t>
                      </a:r>
                    </a:p>
                  </a:txBody>
                  <a:tcPr anchor="ctr">
                    <a:lnL w="12700" cap="flat" cmpd="sng" algn="ctr">
                      <a:solidFill>
                        <a:srgbClr val="FF61FA"/>
                      </a:solidFill>
                      <a:prstDash val="solid"/>
                      <a:round/>
                      <a:headEnd type="none" w="med" len="med"/>
                      <a:tailEnd type="none" w="med" len="med"/>
                    </a:lnL>
                    <a:lnR w="12700" cap="flat" cmpd="sng" algn="ctr">
                      <a:solidFill>
                        <a:srgbClr val="FF61FA"/>
                      </a:solidFill>
                      <a:prstDash val="solid"/>
                      <a:round/>
                      <a:headEnd type="none" w="med" len="med"/>
                      <a:tailEnd type="none" w="med" len="med"/>
                    </a:lnR>
                    <a:lnT w="12700" cap="flat" cmpd="sng" algn="ctr">
                      <a:solidFill>
                        <a:srgbClr val="FF61FA"/>
                      </a:solidFill>
                      <a:prstDash val="solid"/>
                      <a:round/>
                      <a:headEnd type="none" w="med" len="med"/>
                      <a:tailEnd type="none" w="med" len="med"/>
                    </a:lnT>
                    <a:lnB w="12700" cap="flat" cmpd="sng" algn="ctr">
                      <a:solidFill>
                        <a:srgbClr val="FF61F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300" b="0" i="0" dirty="0">
                          <a:solidFill>
                            <a:schemeClr val="tx1"/>
                          </a:solidFill>
                          <a:latin typeface="Oswald" pitchFamily="2" charset="77"/>
                        </a:rPr>
                        <a:t>Up to 2 years and/or a fine</a:t>
                      </a:r>
                    </a:p>
                  </a:txBody>
                  <a:tcPr anchor="ctr">
                    <a:lnL w="12700" cap="flat" cmpd="sng" algn="ctr">
                      <a:solidFill>
                        <a:srgbClr val="FF61FA"/>
                      </a:solidFill>
                      <a:prstDash val="solid"/>
                      <a:round/>
                      <a:headEnd type="none" w="med" len="med"/>
                      <a:tailEnd type="none" w="med" len="med"/>
                    </a:lnL>
                    <a:lnR w="12700" cap="flat" cmpd="sng">
                      <a:noFill/>
                      <a:prstDash val="solid"/>
                      <a:round/>
                      <a:headEnd type="none" w="sm" len="sm"/>
                      <a:tailEnd type="none" w="sm" len="sm"/>
                    </a:lnR>
                    <a:lnT w="12700" cap="flat" cmpd="sng" algn="ctr">
                      <a:solidFill>
                        <a:srgbClr val="FF61FA"/>
                      </a:solidFill>
                      <a:prstDash val="solid"/>
                      <a:round/>
                      <a:headEnd type="none" w="med" len="med"/>
                      <a:tailEnd type="none" w="med" len="med"/>
                    </a:lnT>
                    <a:lnB w="12700" cap="flat" cmpd="sng" algn="ctr">
                      <a:solidFill>
                        <a:srgbClr val="FF61F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93897031"/>
                  </a:ext>
                </a:extLst>
              </a:tr>
              <a:tr h="491182">
                <a:tc>
                  <a:txBody>
                    <a:bodyPr/>
                    <a:lstStyle/>
                    <a:p>
                      <a:r>
                        <a:rPr lang="en-US" sz="1300" b="1" i="0" dirty="0">
                          <a:solidFill>
                            <a:schemeClr val="tx1"/>
                          </a:solidFill>
                          <a:latin typeface="Oswald" pitchFamily="2" charset="77"/>
                        </a:rPr>
                        <a:t>Possession with intent to supply</a:t>
                      </a:r>
                    </a:p>
                  </a:txBody>
                  <a:tcPr anchor="ctr">
                    <a:lnL w="12700" cap="flat" cmpd="sng">
                      <a:noFill/>
                      <a:prstDash val="solid"/>
                      <a:round/>
                      <a:headEnd type="none" w="sm" len="sm"/>
                      <a:tailEnd type="none" w="sm" len="sm"/>
                    </a:lnL>
                    <a:lnR w="12700" cap="flat" cmpd="sng" algn="ctr">
                      <a:solidFill>
                        <a:srgbClr val="FF61FA"/>
                      </a:solidFill>
                      <a:prstDash val="solid"/>
                      <a:round/>
                      <a:headEnd type="none" w="med" len="med"/>
                      <a:tailEnd type="none" w="med" len="med"/>
                    </a:lnR>
                    <a:lnT w="12700" cap="flat" cmpd="sng" algn="ctr">
                      <a:solidFill>
                        <a:srgbClr val="FF61FA"/>
                      </a:solidFill>
                      <a:prstDash val="solid"/>
                      <a:round/>
                      <a:headEnd type="none" w="med" len="med"/>
                      <a:tailEnd type="none" w="med" len="med"/>
                    </a:lnT>
                    <a:lnB w="12700" cap="flat" cmpd="sng" algn="ctr">
                      <a:solidFill>
                        <a:srgbClr val="FF61F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300" b="0" i="0" dirty="0">
                          <a:solidFill>
                            <a:schemeClr val="tx1"/>
                          </a:solidFill>
                          <a:latin typeface="Oswald" pitchFamily="2" charset="77"/>
                        </a:rPr>
                        <a:t>Up to 12 months and/or a fine*</a:t>
                      </a:r>
                    </a:p>
                  </a:txBody>
                  <a:tcPr anchor="ctr">
                    <a:lnL w="12700" cap="flat" cmpd="sng" algn="ctr">
                      <a:solidFill>
                        <a:srgbClr val="FF61FA"/>
                      </a:solidFill>
                      <a:prstDash val="solid"/>
                      <a:round/>
                      <a:headEnd type="none" w="med" len="med"/>
                      <a:tailEnd type="none" w="med" len="med"/>
                    </a:lnL>
                    <a:lnR w="12700" cap="flat" cmpd="sng" algn="ctr">
                      <a:solidFill>
                        <a:srgbClr val="FF61FA"/>
                      </a:solidFill>
                      <a:prstDash val="solid"/>
                      <a:round/>
                      <a:headEnd type="none" w="med" len="med"/>
                      <a:tailEnd type="none" w="med" len="med"/>
                    </a:lnR>
                    <a:lnT w="12700" cap="flat" cmpd="sng" algn="ctr">
                      <a:solidFill>
                        <a:srgbClr val="FF61FA"/>
                      </a:solidFill>
                      <a:prstDash val="solid"/>
                      <a:round/>
                      <a:headEnd type="none" w="med" len="med"/>
                      <a:tailEnd type="none" w="med" len="med"/>
                    </a:lnT>
                    <a:lnB w="12700" cap="flat" cmpd="sng" algn="ctr">
                      <a:solidFill>
                        <a:srgbClr val="FF61F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300" b="0" i="0" dirty="0">
                          <a:solidFill>
                            <a:schemeClr val="tx1"/>
                          </a:solidFill>
                          <a:latin typeface="Oswald" pitchFamily="2" charset="77"/>
                        </a:rPr>
                        <a:t>Up to 7 years and/or a fine</a:t>
                      </a:r>
                    </a:p>
                  </a:txBody>
                  <a:tcPr anchor="ctr">
                    <a:lnL w="12700" cap="flat" cmpd="sng" algn="ctr">
                      <a:solidFill>
                        <a:srgbClr val="FF61FA"/>
                      </a:solidFill>
                      <a:prstDash val="solid"/>
                      <a:round/>
                      <a:headEnd type="none" w="med" len="med"/>
                      <a:tailEnd type="none" w="med" len="med"/>
                    </a:lnL>
                    <a:lnR w="12700" cap="flat" cmpd="sng">
                      <a:noFill/>
                      <a:prstDash val="solid"/>
                      <a:round/>
                      <a:headEnd type="none" w="sm" len="sm"/>
                      <a:tailEnd type="none" w="sm" len="sm"/>
                    </a:lnR>
                    <a:lnT w="12700" cap="flat" cmpd="sng" algn="ctr">
                      <a:solidFill>
                        <a:srgbClr val="FF61FA"/>
                      </a:solidFill>
                      <a:prstDash val="solid"/>
                      <a:round/>
                      <a:headEnd type="none" w="med" len="med"/>
                      <a:tailEnd type="none" w="med" len="med"/>
                    </a:lnT>
                    <a:lnB w="12700" cap="flat" cmpd="sng" algn="ctr">
                      <a:solidFill>
                        <a:srgbClr val="FF61F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52090970"/>
                  </a:ext>
                </a:extLst>
              </a:tr>
              <a:tr h="491182">
                <a:tc>
                  <a:txBody>
                    <a:bodyPr/>
                    <a:lstStyle/>
                    <a:p>
                      <a:r>
                        <a:rPr lang="en-US" sz="1300" b="1" i="0" dirty="0">
                          <a:solidFill>
                            <a:schemeClr val="tx1"/>
                          </a:solidFill>
                          <a:latin typeface="Oswald" pitchFamily="2" charset="77"/>
                        </a:rPr>
                        <a:t>Supply/offer to supply etc.</a:t>
                      </a:r>
                      <a:br>
                        <a:rPr lang="en-US" sz="1300" b="1" i="0" dirty="0">
                          <a:solidFill>
                            <a:schemeClr val="tx1"/>
                          </a:solidFill>
                          <a:latin typeface="Oswald" pitchFamily="2" charset="77"/>
                        </a:rPr>
                      </a:br>
                      <a:endParaRPr lang="en-US" sz="500" b="1" i="0" dirty="0">
                        <a:solidFill>
                          <a:schemeClr val="tx1"/>
                        </a:solidFill>
                        <a:latin typeface="Oswald" pitchFamily="2" charset="77"/>
                      </a:endParaRPr>
                    </a:p>
                    <a:p>
                      <a:r>
                        <a:rPr lang="en-US" sz="1300" b="0" i="0" dirty="0">
                          <a:solidFill>
                            <a:srgbClr val="FF61FA"/>
                          </a:solidFill>
                          <a:latin typeface="Oswald" pitchFamily="2" charset="77"/>
                        </a:rPr>
                        <a:t>Supply can be giving your friend one of these drugs. No financial exchange is required!</a:t>
                      </a:r>
                    </a:p>
                  </a:txBody>
                  <a:tcPr anchor="ctr">
                    <a:lnL w="12700" cap="flat" cmpd="sng">
                      <a:noFill/>
                      <a:prstDash val="solid"/>
                      <a:round/>
                      <a:headEnd type="none" w="sm" len="sm"/>
                      <a:tailEnd type="none" w="sm" len="sm"/>
                    </a:lnL>
                    <a:lnR w="12700" cap="flat" cmpd="sng" algn="ctr">
                      <a:solidFill>
                        <a:srgbClr val="FF61FA"/>
                      </a:solidFill>
                      <a:prstDash val="solid"/>
                      <a:round/>
                      <a:headEnd type="none" w="med" len="med"/>
                      <a:tailEnd type="none" w="med" len="med"/>
                    </a:lnR>
                    <a:lnT w="12700" cap="flat" cmpd="sng" algn="ctr">
                      <a:solidFill>
                        <a:srgbClr val="FF61FA"/>
                      </a:solidFill>
                      <a:prstDash val="solid"/>
                      <a:round/>
                      <a:headEnd type="none" w="med" len="med"/>
                      <a:tailEnd type="none" w="med" len="med"/>
                    </a:lnT>
                    <a:lnB w="12700" cap="flat" cmpd="sng" algn="ctr">
                      <a:solidFill>
                        <a:srgbClr val="FF61F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300" b="0" i="0" dirty="0">
                          <a:solidFill>
                            <a:schemeClr val="tx1"/>
                          </a:solidFill>
                          <a:latin typeface="Oswald" pitchFamily="2" charset="77"/>
                        </a:rPr>
                        <a:t>Up to 12 months and/or a fine*</a:t>
                      </a:r>
                    </a:p>
                  </a:txBody>
                  <a:tcPr anchor="ctr">
                    <a:lnL w="12700" cap="flat" cmpd="sng" algn="ctr">
                      <a:solidFill>
                        <a:srgbClr val="FF61FA"/>
                      </a:solidFill>
                      <a:prstDash val="solid"/>
                      <a:round/>
                      <a:headEnd type="none" w="med" len="med"/>
                      <a:tailEnd type="none" w="med" len="med"/>
                    </a:lnL>
                    <a:lnR w="12700" cap="flat" cmpd="sng" algn="ctr">
                      <a:solidFill>
                        <a:srgbClr val="FF61FA"/>
                      </a:solidFill>
                      <a:prstDash val="solid"/>
                      <a:round/>
                      <a:headEnd type="none" w="med" len="med"/>
                      <a:tailEnd type="none" w="med" len="med"/>
                    </a:lnR>
                    <a:lnT w="12700" cap="flat" cmpd="sng" algn="ctr">
                      <a:solidFill>
                        <a:srgbClr val="FF61FA"/>
                      </a:solidFill>
                      <a:prstDash val="solid"/>
                      <a:round/>
                      <a:headEnd type="none" w="med" len="med"/>
                      <a:tailEnd type="none" w="med" len="med"/>
                    </a:lnT>
                    <a:lnB w="12700" cap="flat" cmpd="sng" algn="ctr">
                      <a:solidFill>
                        <a:srgbClr val="FF61F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300" b="0" i="0" dirty="0">
                          <a:solidFill>
                            <a:schemeClr val="tx1"/>
                          </a:solidFill>
                          <a:latin typeface="Oswald" pitchFamily="2" charset="77"/>
                        </a:rPr>
                        <a:t>Up to 7 years and/or a fine</a:t>
                      </a:r>
                    </a:p>
                  </a:txBody>
                  <a:tcPr anchor="ctr">
                    <a:lnL w="12700" cap="flat" cmpd="sng" algn="ctr">
                      <a:solidFill>
                        <a:srgbClr val="FF61FA"/>
                      </a:solidFill>
                      <a:prstDash val="solid"/>
                      <a:round/>
                      <a:headEnd type="none" w="med" len="med"/>
                      <a:tailEnd type="none" w="med" len="med"/>
                    </a:lnL>
                    <a:lnR w="12700" cap="flat" cmpd="sng">
                      <a:noFill/>
                      <a:prstDash val="solid"/>
                      <a:round/>
                      <a:headEnd type="none" w="sm" len="sm"/>
                      <a:tailEnd type="none" w="sm" len="sm"/>
                    </a:lnR>
                    <a:lnT w="12700" cap="flat" cmpd="sng" algn="ctr">
                      <a:solidFill>
                        <a:srgbClr val="FF61FA"/>
                      </a:solidFill>
                      <a:prstDash val="solid"/>
                      <a:round/>
                      <a:headEnd type="none" w="med" len="med"/>
                      <a:tailEnd type="none" w="med" len="med"/>
                    </a:lnT>
                    <a:lnB w="12700" cap="flat" cmpd="sng" algn="ctr">
                      <a:solidFill>
                        <a:srgbClr val="FF61F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85447170"/>
                  </a:ext>
                </a:extLst>
              </a:tr>
              <a:tr h="491182">
                <a:tc>
                  <a:txBody>
                    <a:bodyPr/>
                    <a:lstStyle/>
                    <a:p>
                      <a:r>
                        <a:rPr lang="en-US" sz="1300" b="1" i="0" dirty="0">
                          <a:solidFill>
                            <a:schemeClr val="tx1"/>
                          </a:solidFill>
                          <a:latin typeface="Oswald" pitchFamily="2" charset="77"/>
                        </a:rPr>
                        <a:t>Production</a:t>
                      </a:r>
                    </a:p>
                  </a:txBody>
                  <a:tcPr anchor="ctr">
                    <a:lnL w="12700" cap="flat" cmpd="sng">
                      <a:noFill/>
                      <a:prstDash val="solid"/>
                      <a:round/>
                      <a:headEnd type="none" w="sm" len="sm"/>
                      <a:tailEnd type="none" w="sm" len="sm"/>
                    </a:lnL>
                    <a:lnR w="12700" cap="flat" cmpd="sng" algn="ctr">
                      <a:solidFill>
                        <a:srgbClr val="FF61FA"/>
                      </a:solidFill>
                      <a:prstDash val="solid"/>
                      <a:round/>
                      <a:headEnd type="none" w="med" len="med"/>
                      <a:tailEnd type="none" w="med" len="med"/>
                    </a:lnR>
                    <a:lnT w="12700" cap="flat" cmpd="sng" algn="ctr">
                      <a:solidFill>
                        <a:srgbClr val="FF61FA"/>
                      </a:solidFill>
                      <a:prstDash val="solid"/>
                      <a:round/>
                      <a:headEnd type="none" w="med" len="med"/>
                      <a:tailEnd type="none" w="med" len="med"/>
                    </a:lnT>
                    <a:lnB w="12700" cap="flat" cmpd="sng" algn="ctr">
                      <a:solidFill>
                        <a:srgbClr val="FF61F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300" b="0" i="0" dirty="0">
                          <a:solidFill>
                            <a:schemeClr val="tx1"/>
                          </a:solidFill>
                          <a:latin typeface="Oswald" pitchFamily="2" charset="77"/>
                        </a:rPr>
                        <a:t>Up to 12 months and/or a fine*</a:t>
                      </a:r>
                    </a:p>
                  </a:txBody>
                  <a:tcPr anchor="ctr">
                    <a:lnL w="12700" cap="flat" cmpd="sng" algn="ctr">
                      <a:solidFill>
                        <a:srgbClr val="FF61FA"/>
                      </a:solidFill>
                      <a:prstDash val="solid"/>
                      <a:round/>
                      <a:headEnd type="none" w="med" len="med"/>
                      <a:tailEnd type="none" w="med" len="med"/>
                    </a:lnL>
                    <a:lnR w="12700" cap="flat" cmpd="sng" algn="ctr">
                      <a:solidFill>
                        <a:srgbClr val="FF61FA"/>
                      </a:solidFill>
                      <a:prstDash val="solid"/>
                      <a:round/>
                      <a:headEnd type="none" w="med" len="med"/>
                      <a:tailEnd type="none" w="med" len="med"/>
                    </a:lnR>
                    <a:lnT w="12700" cap="flat" cmpd="sng" algn="ctr">
                      <a:solidFill>
                        <a:srgbClr val="FF61FA"/>
                      </a:solidFill>
                      <a:prstDash val="solid"/>
                      <a:round/>
                      <a:headEnd type="none" w="med" len="med"/>
                      <a:tailEnd type="none" w="med" len="med"/>
                    </a:lnT>
                    <a:lnB w="12700" cap="flat" cmpd="sng" algn="ctr">
                      <a:solidFill>
                        <a:srgbClr val="FF61F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300" b="0" i="0" dirty="0">
                          <a:solidFill>
                            <a:schemeClr val="tx1"/>
                          </a:solidFill>
                          <a:latin typeface="Oswald" pitchFamily="2" charset="77"/>
                        </a:rPr>
                        <a:t>Up to 7 years and/or a fine</a:t>
                      </a:r>
                    </a:p>
                  </a:txBody>
                  <a:tcPr anchor="ctr">
                    <a:lnL w="12700" cap="flat" cmpd="sng" algn="ctr">
                      <a:solidFill>
                        <a:srgbClr val="FF61FA"/>
                      </a:solidFill>
                      <a:prstDash val="solid"/>
                      <a:round/>
                      <a:headEnd type="none" w="med" len="med"/>
                      <a:tailEnd type="none" w="med" len="med"/>
                    </a:lnL>
                    <a:lnR w="12700" cap="flat" cmpd="sng">
                      <a:noFill/>
                      <a:prstDash val="solid"/>
                      <a:round/>
                      <a:headEnd type="none" w="sm" len="sm"/>
                      <a:tailEnd type="none" w="sm" len="sm"/>
                    </a:lnR>
                    <a:lnT w="12700" cap="flat" cmpd="sng" algn="ctr">
                      <a:solidFill>
                        <a:srgbClr val="FF61FA"/>
                      </a:solidFill>
                      <a:prstDash val="solid"/>
                      <a:round/>
                      <a:headEnd type="none" w="med" len="med"/>
                      <a:tailEnd type="none" w="med" len="med"/>
                    </a:lnT>
                    <a:lnB w="12700" cap="flat" cmpd="sng" algn="ctr">
                      <a:solidFill>
                        <a:srgbClr val="FF61F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76868928"/>
                  </a:ext>
                </a:extLst>
              </a:tr>
              <a:tr h="491182">
                <a:tc>
                  <a:txBody>
                    <a:bodyPr/>
                    <a:lstStyle/>
                    <a:p>
                      <a:r>
                        <a:rPr lang="en-US" sz="1300" b="1" i="0" dirty="0">
                          <a:solidFill>
                            <a:schemeClr val="tx1"/>
                          </a:solidFill>
                          <a:latin typeface="Oswald" pitchFamily="2" charset="77"/>
                        </a:rPr>
                        <a:t>Importation/Exportation</a:t>
                      </a:r>
                    </a:p>
                  </a:txBody>
                  <a:tcPr anchor="ctr">
                    <a:lnL w="12700" cap="flat" cmpd="sng">
                      <a:noFill/>
                      <a:prstDash val="solid"/>
                      <a:round/>
                      <a:headEnd type="none" w="sm" len="sm"/>
                      <a:tailEnd type="none" w="sm" len="sm"/>
                    </a:lnL>
                    <a:lnR w="12700" cap="flat" cmpd="sng" algn="ctr">
                      <a:solidFill>
                        <a:srgbClr val="FF61FA"/>
                      </a:solidFill>
                      <a:prstDash val="solid"/>
                      <a:round/>
                      <a:headEnd type="none" w="med" len="med"/>
                      <a:tailEnd type="none" w="med" len="med"/>
                    </a:lnR>
                    <a:lnT w="12700" cap="flat" cmpd="sng" algn="ctr">
                      <a:solidFill>
                        <a:srgbClr val="FF61FA"/>
                      </a:solidFill>
                      <a:prstDash val="solid"/>
                      <a:round/>
                      <a:headEnd type="none" w="med" len="med"/>
                      <a:tailEnd type="none" w="med" len="med"/>
                    </a:lnT>
                    <a:lnB w="12700" cap="flat" cmpd="sng" algn="ctr">
                      <a:solidFill>
                        <a:srgbClr val="FF61F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300" b="0" i="0" dirty="0">
                          <a:solidFill>
                            <a:schemeClr val="tx1"/>
                          </a:solidFill>
                          <a:latin typeface="Oswald" pitchFamily="2" charset="77"/>
                        </a:rPr>
                        <a:t>Up to 12 months and/or a fine*</a:t>
                      </a:r>
                    </a:p>
                  </a:txBody>
                  <a:tcPr anchor="ctr">
                    <a:lnL w="12700" cap="flat" cmpd="sng" algn="ctr">
                      <a:solidFill>
                        <a:srgbClr val="FF61FA"/>
                      </a:solidFill>
                      <a:prstDash val="solid"/>
                      <a:round/>
                      <a:headEnd type="none" w="med" len="med"/>
                      <a:tailEnd type="none" w="med" len="med"/>
                    </a:lnL>
                    <a:lnR w="12700" cap="flat" cmpd="sng" algn="ctr">
                      <a:solidFill>
                        <a:srgbClr val="FF61FA"/>
                      </a:solidFill>
                      <a:prstDash val="solid"/>
                      <a:round/>
                      <a:headEnd type="none" w="med" len="med"/>
                      <a:tailEnd type="none" w="med" len="med"/>
                    </a:lnR>
                    <a:lnT w="12700" cap="flat" cmpd="sng" algn="ctr">
                      <a:solidFill>
                        <a:srgbClr val="FF61FA"/>
                      </a:solidFill>
                      <a:prstDash val="solid"/>
                      <a:round/>
                      <a:headEnd type="none" w="med" len="med"/>
                      <a:tailEnd type="none" w="med" len="med"/>
                    </a:lnT>
                    <a:lnB w="12700" cap="flat" cmpd="sng" algn="ctr">
                      <a:solidFill>
                        <a:srgbClr val="FF61FA"/>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300" b="0" i="0" dirty="0">
                          <a:solidFill>
                            <a:schemeClr val="tx1"/>
                          </a:solidFill>
                          <a:latin typeface="Oswald" pitchFamily="2" charset="77"/>
                        </a:rPr>
                        <a:t>Up to 7 years and/or a fine</a:t>
                      </a:r>
                    </a:p>
                  </a:txBody>
                  <a:tcPr anchor="ctr">
                    <a:lnL w="12700" cap="flat" cmpd="sng" algn="ctr">
                      <a:solidFill>
                        <a:srgbClr val="FF61FA"/>
                      </a:solidFill>
                      <a:prstDash val="solid"/>
                      <a:round/>
                      <a:headEnd type="none" w="med" len="med"/>
                      <a:tailEnd type="none" w="med" len="med"/>
                    </a:lnL>
                    <a:lnR w="12700" cap="flat" cmpd="sng">
                      <a:noFill/>
                      <a:prstDash val="solid"/>
                      <a:round/>
                      <a:headEnd type="none" w="sm" len="sm"/>
                      <a:tailEnd type="none" w="sm" len="sm"/>
                    </a:lnR>
                    <a:lnT w="12700" cap="flat" cmpd="sng" algn="ctr">
                      <a:solidFill>
                        <a:srgbClr val="FF61FA"/>
                      </a:solidFill>
                      <a:prstDash val="solid"/>
                      <a:round/>
                      <a:headEnd type="none" w="med" len="med"/>
                      <a:tailEnd type="none" w="med" len="med"/>
                    </a:lnT>
                    <a:lnB w="12700" cap="flat" cmpd="sng" algn="ctr">
                      <a:solidFill>
                        <a:srgbClr val="FF61F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13684451"/>
                  </a:ext>
                </a:extLst>
              </a:tr>
              <a:tr h="491182">
                <a:tc>
                  <a:txBody>
                    <a:bodyPr/>
                    <a:lstStyle/>
                    <a:p>
                      <a:r>
                        <a:rPr lang="en-US" sz="1300" b="1" i="0" dirty="0">
                          <a:solidFill>
                            <a:schemeClr val="tx1"/>
                          </a:solidFill>
                          <a:latin typeface="Oswald" pitchFamily="2" charset="77"/>
                        </a:rPr>
                        <a:t>Failure to comply with a Prohibition or Premises notice</a:t>
                      </a:r>
                    </a:p>
                  </a:txBody>
                  <a:tcPr anchor="ctr">
                    <a:lnL w="12700" cap="flat" cmpd="sng">
                      <a:noFill/>
                      <a:prstDash val="solid"/>
                      <a:round/>
                      <a:headEnd type="none" w="sm" len="sm"/>
                      <a:tailEnd type="none" w="sm" len="sm"/>
                    </a:lnL>
                    <a:lnR w="12700" cap="flat" cmpd="sng" algn="ctr">
                      <a:solidFill>
                        <a:srgbClr val="FF61FA"/>
                      </a:solidFill>
                      <a:prstDash val="solid"/>
                      <a:round/>
                      <a:headEnd type="none" w="med" len="med"/>
                      <a:tailEnd type="none" w="med" len="med"/>
                    </a:lnR>
                    <a:lnT w="12700" cap="flat" cmpd="sng" algn="ctr">
                      <a:solidFill>
                        <a:srgbClr val="FF61FA"/>
                      </a:solidFill>
                      <a:prstDash val="solid"/>
                      <a:round/>
                      <a:headEnd type="none" w="med" len="med"/>
                      <a:tailEnd type="none" w="med" len="med"/>
                    </a:lnT>
                    <a:lnB w="12700"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300" b="0" i="0" dirty="0">
                          <a:solidFill>
                            <a:schemeClr val="tx1"/>
                          </a:solidFill>
                          <a:latin typeface="Oswald" pitchFamily="2" charset="77"/>
                        </a:rPr>
                        <a:t>Up to 12 months and/or a fine*</a:t>
                      </a:r>
                    </a:p>
                  </a:txBody>
                  <a:tcPr anchor="ctr">
                    <a:lnL w="12700" cap="flat" cmpd="sng" algn="ctr">
                      <a:solidFill>
                        <a:srgbClr val="FF61FA"/>
                      </a:solidFill>
                      <a:prstDash val="solid"/>
                      <a:round/>
                      <a:headEnd type="none" w="med" len="med"/>
                      <a:tailEnd type="none" w="med" len="med"/>
                    </a:lnL>
                    <a:lnR w="12700" cap="flat" cmpd="sng" algn="ctr">
                      <a:solidFill>
                        <a:srgbClr val="FF61FA"/>
                      </a:solidFill>
                      <a:prstDash val="solid"/>
                      <a:round/>
                      <a:headEnd type="none" w="med" len="med"/>
                      <a:tailEnd type="none" w="med" len="med"/>
                    </a:lnR>
                    <a:lnT w="12700" cap="flat" cmpd="sng" algn="ctr">
                      <a:solidFill>
                        <a:srgbClr val="FF61FA"/>
                      </a:solidFill>
                      <a:prstDash val="solid"/>
                      <a:round/>
                      <a:headEnd type="none" w="med" len="med"/>
                      <a:tailEnd type="none" w="med" len="med"/>
                    </a:lnT>
                    <a:lnB w="12700"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300" b="0" i="0" dirty="0">
                          <a:solidFill>
                            <a:schemeClr val="tx1"/>
                          </a:solidFill>
                          <a:latin typeface="Oswald" pitchFamily="2" charset="77"/>
                        </a:rPr>
                        <a:t>Up to 2 years and/or a fine</a:t>
                      </a:r>
                    </a:p>
                  </a:txBody>
                  <a:tcPr anchor="ctr">
                    <a:lnL w="12700" cap="flat" cmpd="sng" algn="ctr">
                      <a:solidFill>
                        <a:srgbClr val="FF61FA"/>
                      </a:solidFill>
                      <a:prstDash val="solid"/>
                      <a:round/>
                      <a:headEnd type="none" w="med" len="med"/>
                      <a:tailEnd type="none" w="med" len="med"/>
                    </a:lnL>
                    <a:lnR w="12700" cap="flat" cmpd="sng">
                      <a:noFill/>
                      <a:prstDash val="solid"/>
                      <a:round/>
                      <a:headEnd type="none" w="sm" len="sm"/>
                      <a:tailEnd type="none" w="sm" len="sm"/>
                    </a:lnR>
                    <a:lnT w="12700" cap="flat" cmpd="sng" algn="ctr">
                      <a:solidFill>
                        <a:srgbClr val="FF61FA"/>
                      </a:solidFill>
                      <a:prstDash val="solid"/>
                      <a:round/>
                      <a:headEnd type="none" w="med" len="med"/>
                      <a:tailEnd type="none" w="med" len="med"/>
                    </a:lnT>
                    <a:lnB w="12700" cap="flat" cmpd="sng">
                      <a:noFill/>
                      <a:prstDash val="solid"/>
                      <a:round/>
                      <a:headEnd type="none" w="sm" len="sm"/>
                      <a:tailEnd type="none" w="sm" len="sm"/>
                    </a:lnB>
                    <a:lnTlToBr w="12700" cmpd="sng">
                      <a:noFill/>
                      <a:prstDash val="solid"/>
                    </a:lnTlToBr>
                    <a:lnBlToTr w="12700" cmpd="sng">
                      <a:noFill/>
                      <a:prstDash val="solid"/>
                    </a:lnBlToTr>
                    <a:noFill/>
                  </a:tcPr>
                </a:tc>
                <a:extLst>
                  <a:ext uri="{0D108BD9-81ED-4DB2-BD59-A6C34878D82A}">
                    <a16:rowId xmlns:a16="http://schemas.microsoft.com/office/drawing/2014/main" val="4083655005"/>
                  </a:ext>
                </a:extLst>
              </a:tr>
            </a:tbl>
          </a:graphicData>
        </a:graphic>
      </p:graphicFrame>
      <p:sp>
        <p:nvSpPr>
          <p:cNvPr id="3" name="Google Shape;227;g10f0932f4f7_0_0">
            <a:extLst>
              <a:ext uri="{FF2B5EF4-FFF2-40B4-BE49-F238E27FC236}">
                <a16:creationId xmlns:a16="http://schemas.microsoft.com/office/drawing/2014/main" id="{8FA13BD3-8A14-474D-A946-A5FFB47DEADD}"/>
              </a:ext>
            </a:extLst>
          </p:cNvPr>
          <p:cNvSpPr txBox="1">
            <a:spLocks/>
          </p:cNvSpPr>
          <p:nvPr/>
        </p:nvSpPr>
        <p:spPr>
          <a:xfrm>
            <a:off x="389725" y="429209"/>
            <a:ext cx="11268000" cy="793663"/>
          </a:xfrm>
          <a:prstGeom prst="rect">
            <a:avLst/>
          </a:prstGeom>
        </p:spPr>
        <p:txBody>
          <a:bodyPr spcFirstLastPara="1" wrap="square" lIns="91425" tIns="45700" rIns="91425" bIns="45700" anchor="t" anchorCtr="0">
            <a:normAutofit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Bef>
                <a:spcPts val="1000"/>
              </a:spcBef>
            </a:pPr>
            <a:r>
              <a:rPr lang="en-GB" sz="2000" dirty="0">
                <a:latin typeface="Oswald Light" pitchFamily="2" charset="77"/>
                <a:ea typeface="Oswald"/>
                <a:cs typeface="Oswald"/>
                <a:sym typeface="Oswald"/>
              </a:rPr>
              <a:t>Furthermore, the Psychoactive Substances Act 2016 makes it an offence to produce or supply any substance that has a psychoactive other than nicotine, alcohol, caffeine and medicines. </a:t>
            </a:r>
            <a:r>
              <a:rPr lang="en-GB" sz="2000" b="1" dirty="0">
                <a:latin typeface="Oswald Light" pitchFamily="2" charset="77"/>
                <a:ea typeface="Oswald"/>
                <a:cs typeface="Oswald"/>
                <a:sym typeface="Oswald"/>
              </a:rPr>
              <a:t>This includes drugs like Nitrous Oxide and Poppers</a:t>
            </a:r>
            <a:r>
              <a:rPr lang="en-GB" sz="2000" b="1" dirty="0">
                <a:latin typeface="Oswald"/>
                <a:ea typeface="Oswald"/>
                <a:cs typeface="Oswald"/>
                <a:sym typeface="Oswald"/>
              </a:rPr>
              <a:t>…</a:t>
            </a:r>
          </a:p>
        </p:txBody>
      </p:sp>
      <p:sp>
        <p:nvSpPr>
          <p:cNvPr id="4" name="Google Shape;144;g10d3ed39e49_0_0">
            <a:extLst>
              <a:ext uri="{FF2B5EF4-FFF2-40B4-BE49-F238E27FC236}">
                <a16:creationId xmlns:a16="http://schemas.microsoft.com/office/drawing/2014/main" id="{B0092E93-EDEB-7343-B002-74D2AF0E58C4}"/>
              </a:ext>
            </a:extLst>
          </p:cNvPr>
          <p:cNvSpPr txBox="1"/>
          <p:nvPr/>
        </p:nvSpPr>
        <p:spPr>
          <a:xfrm>
            <a:off x="389724" y="5402428"/>
            <a:ext cx="11927133" cy="338524"/>
          </a:xfrm>
          <a:prstGeom prst="rect">
            <a:avLst/>
          </a:prstGeom>
          <a:noFill/>
          <a:ln>
            <a:noFill/>
          </a:ln>
        </p:spPr>
        <p:txBody>
          <a:bodyPr spcFirstLastPara="1" wrap="square" lIns="91425" tIns="91425" rIns="91425" bIns="91425" anchor="t" anchorCtr="0">
            <a:spAutoFit/>
          </a:bodyPr>
          <a:lstStyle/>
          <a:p>
            <a:r>
              <a:rPr lang="en-GB" sz="900" dirty="0">
                <a:solidFill>
                  <a:schemeClr val="tx1"/>
                </a:solidFill>
                <a:latin typeface="Oswald" pitchFamily="2" charset="77"/>
                <a:ea typeface="Oswald"/>
                <a:cs typeface="Oswald"/>
                <a:sym typeface="Oswald"/>
              </a:rPr>
              <a:t>*Summary convictions in Northern Ireland are up to 6 months and/or a fine</a:t>
            </a:r>
            <a:r>
              <a:rPr lang="en-GB" sz="1000" dirty="0">
                <a:solidFill>
                  <a:schemeClr val="tx1"/>
                </a:solidFill>
                <a:latin typeface="Oswald" pitchFamily="2" charset="77"/>
                <a:ea typeface="Oswald"/>
                <a:cs typeface="Oswald"/>
                <a:sym typeface="Oswald"/>
              </a:rPr>
              <a:t>. </a:t>
            </a:r>
            <a:r>
              <a:rPr lang="en-GB" sz="900" dirty="0">
                <a:solidFill>
                  <a:schemeClr val="tx1"/>
                </a:solidFill>
                <a:latin typeface="Oswald" pitchFamily="2" charset="77"/>
                <a:ea typeface="Oswald"/>
                <a:cs typeface="Oswald"/>
                <a:sym typeface="Oswald"/>
              </a:rPr>
              <a:t>Offences under the PSA would be considered ‘aggravated’ if they involved supply to under 18s, were near a school or a children’s home (Local authority children’s homes etc).</a:t>
            </a:r>
            <a:endParaRPr sz="900" dirty="0">
              <a:solidFill>
                <a:schemeClr val="tx1"/>
              </a:solidFill>
              <a:latin typeface="Oswald" pitchFamily="2" charset="77"/>
              <a:ea typeface="Oswald"/>
              <a:cs typeface="Oswald"/>
              <a:sym typeface="Oswald"/>
            </a:endParaRPr>
          </a:p>
        </p:txBody>
      </p:sp>
    </p:spTree>
    <p:extLst>
      <p:ext uri="{BB962C8B-B14F-4D97-AF65-F5344CB8AC3E}">
        <p14:creationId xmlns:p14="http://schemas.microsoft.com/office/powerpoint/2010/main" val="11968932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EFE03DC-DF18-914F-B231-FFD0B5603BDE}"/>
              </a:ext>
            </a:extLst>
          </p:cNvPr>
          <p:cNvSpPr txBox="1"/>
          <p:nvPr/>
        </p:nvSpPr>
        <p:spPr>
          <a:xfrm>
            <a:off x="6196404" y="1536174"/>
            <a:ext cx="5549097" cy="3785652"/>
          </a:xfrm>
          <a:prstGeom prst="rect">
            <a:avLst/>
          </a:prstGeom>
          <a:noFill/>
        </p:spPr>
        <p:txBody>
          <a:bodyPr wrap="square" rtlCol="0">
            <a:spAutoFit/>
          </a:bodyPr>
          <a:lstStyle/>
          <a:p>
            <a:r>
              <a:rPr lang="en-US" sz="4000" b="1" dirty="0">
                <a:solidFill>
                  <a:schemeClr val="tx1"/>
                </a:solidFill>
                <a:latin typeface="Oswald Light" pitchFamily="2" charset="77"/>
              </a:rPr>
              <a:t>Unfortunately the way drugs are classed by UK law does not necessarily give you all the information you need to know </a:t>
            </a:r>
            <a:br>
              <a:rPr lang="en-US" sz="5000" b="1" dirty="0">
                <a:solidFill>
                  <a:schemeClr val="tx1"/>
                </a:solidFill>
                <a:latin typeface="Oswald Light" pitchFamily="2" charset="77"/>
              </a:rPr>
            </a:br>
            <a:br>
              <a:rPr lang="en-US" sz="3000" dirty="0">
                <a:solidFill>
                  <a:schemeClr val="tx1"/>
                </a:solidFill>
                <a:latin typeface="Oswald Light" pitchFamily="2" charset="77"/>
              </a:rPr>
            </a:br>
            <a:r>
              <a:rPr lang="en-US" sz="2500" dirty="0">
                <a:solidFill>
                  <a:srgbClr val="FF61FA"/>
                </a:solidFill>
                <a:latin typeface="Oswald Light" pitchFamily="2" charset="77"/>
              </a:rPr>
              <a:t>(see later lesson with Professor David Nutt, Founder of Drug Science)</a:t>
            </a:r>
          </a:p>
        </p:txBody>
      </p:sp>
      <p:pic>
        <p:nvPicPr>
          <p:cNvPr id="3" name="Picture 2" descr="Map&#10;&#10;Description automatically generated">
            <a:extLst>
              <a:ext uri="{FF2B5EF4-FFF2-40B4-BE49-F238E27FC236}">
                <a16:creationId xmlns:a16="http://schemas.microsoft.com/office/drawing/2014/main" id="{087D1F51-D96F-E648-BAA5-7296B4AD0C26}"/>
              </a:ext>
            </a:extLst>
          </p:cNvPr>
          <p:cNvPicPr>
            <a:picLocks noChangeAspect="1"/>
          </p:cNvPicPr>
          <p:nvPr/>
        </p:nvPicPr>
        <p:blipFill>
          <a:blip r:embed="rId2"/>
          <a:stretch>
            <a:fillRect/>
          </a:stretch>
        </p:blipFill>
        <p:spPr>
          <a:xfrm>
            <a:off x="-150158" y="-22917"/>
            <a:ext cx="6529444" cy="6529444"/>
          </a:xfrm>
          <a:prstGeom prst="rect">
            <a:avLst/>
          </a:prstGeom>
        </p:spPr>
      </p:pic>
    </p:spTree>
    <p:extLst>
      <p:ext uri="{BB962C8B-B14F-4D97-AF65-F5344CB8AC3E}">
        <p14:creationId xmlns:p14="http://schemas.microsoft.com/office/powerpoint/2010/main" val="36005175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A5E2D4E-CA02-E14A-B07B-5E7C296E5309}"/>
              </a:ext>
            </a:extLst>
          </p:cNvPr>
          <p:cNvSpPr txBox="1"/>
          <p:nvPr/>
        </p:nvSpPr>
        <p:spPr>
          <a:xfrm>
            <a:off x="1279993" y="2356351"/>
            <a:ext cx="7175518" cy="707886"/>
          </a:xfrm>
          <a:prstGeom prst="rect">
            <a:avLst/>
          </a:prstGeom>
          <a:noFill/>
        </p:spPr>
        <p:txBody>
          <a:bodyPr wrap="square" rtlCol="0">
            <a:spAutoFit/>
          </a:bodyPr>
          <a:lstStyle/>
          <a:p>
            <a:r>
              <a:rPr lang="en-US" sz="4000" dirty="0">
                <a:solidFill>
                  <a:schemeClr val="bg1"/>
                </a:solidFill>
                <a:latin typeface="Oswald" pitchFamily="2" charset="77"/>
              </a:rPr>
              <a:t>Why is it important to talk about…</a:t>
            </a:r>
          </a:p>
        </p:txBody>
      </p:sp>
      <p:pic>
        <p:nvPicPr>
          <p:cNvPr id="7" name="Picture 6" descr="Text&#10;&#10;Description automatically generated">
            <a:extLst>
              <a:ext uri="{FF2B5EF4-FFF2-40B4-BE49-F238E27FC236}">
                <a16:creationId xmlns:a16="http://schemas.microsoft.com/office/drawing/2014/main" id="{8BB0C6FA-088B-2448-A25E-4B3BDAEFDDEB}"/>
              </a:ext>
            </a:extLst>
          </p:cNvPr>
          <p:cNvPicPr>
            <a:picLocks noChangeAspect="1"/>
          </p:cNvPicPr>
          <p:nvPr/>
        </p:nvPicPr>
        <p:blipFill>
          <a:blip r:embed="rId2"/>
          <a:stretch>
            <a:fillRect/>
          </a:stretch>
        </p:blipFill>
        <p:spPr>
          <a:xfrm>
            <a:off x="602428" y="3064237"/>
            <a:ext cx="10800678" cy="1930258"/>
          </a:xfrm>
          <a:prstGeom prst="rect">
            <a:avLst/>
          </a:prstGeom>
        </p:spPr>
      </p:pic>
      <p:sp>
        <p:nvSpPr>
          <p:cNvPr id="8" name="TextBox 7">
            <a:extLst>
              <a:ext uri="{FF2B5EF4-FFF2-40B4-BE49-F238E27FC236}">
                <a16:creationId xmlns:a16="http://schemas.microsoft.com/office/drawing/2014/main" id="{49B0F76C-1D70-8F4A-95DD-5200DA2D4606}"/>
              </a:ext>
            </a:extLst>
          </p:cNvPr>
          <p:cNvSpPr txBox="1"/>
          <p:nvPr/>
        </p:nvSpPr>
        <p:spPr>
          <a:xfrm>
            <a:off x="1279993" y="4286609"/>
            <a:ext cx="7175518" cy="707886"/>
          </a:xfrm>
          <a:prstGeom prst="rect">
            <a:avLst/>
          </a:prstGeom>
          <a:noFill/>
        </p:spPr>
        <p:txBody>
          <a:bodyPr wrap="square" rtlCol="0">
            <a:spAutoFit/>
          </a:bodyPr>
          <a:lstStyle/>
          <a:p>
            <a:r>
              <a:rPr lang="en-US" sz="4000" dirty="0">
                <a:solidFill>
                  <a:schemeClr val="bg1"/>
                </a:solidFill>
                <a:latin typeface="Oswald" pitchFamily="2" charset="77"/>
              </a:rPr>
              <a:t>…not just the law?</a:t>
            </a:r>
          </a:p>
        </p:txBody>
      </p:sp>
      <p:sp>
        <p:nvSpPr>
          <p:cNvPr id="9" name="Rectangle 8">
            <a:extLst>
              <a:ext uri="{FF2B5EF4-FFF2-40B4-BE49-F238E27FC236}">
                <a16:creationId xmlns:a16="http://schemas.microsoft.com/office/drawing/2014/main" id="{147691A2-87B7-1A46-A9F0-BA4AD3892026}"/>
              </a:ext>
            </a:extLst>
          </p:cNvPr>
          <p:cNvSpPr/>
          <p:nvPr/>
        </p:nvSpPr>
        <p:spPr>
          <a:xfrm>
            <a:off x="0" y="0"/>
            <a:ext cx="12192000" cy="187287"/>
          </a:xfrm>
          <a:prstGeom prst="rect">
            <a:avLst/>
          </a:prstGeom>
          <a:solidFill>
            <a:srgbClr val="FF61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ACAB425-ED5A-9948-B9D1-537D0D1A9925}"/>
              </a:ext>
            </a:extLst>
          </p:cNvPr>
          <p:cNvSpPr/>
          <p:nvPr/>
        </p:nvSpPr>
        <p:spPr>
          <a:xfrm>
            <a:off x="1364596" y="0"/>
            <a:ext cx="1648403" cy="1863524"/>
          </a:xfrm>
          <a:prstGeom prst="rect">
            <a:avLst/>
          </a:prstGeom>
          <a:gradFill>
            <a:gsLst>
              <a:gs pos="0">
                <a:schemeClr val="accent1">
                  <a:lumMod val="5000"/>
                  <a:lumOff val="95000"/>
                </a:schemeClr>
              </a:gs>
              <a:gs pos="100000">
                <a:schemeClr val="bg1"/>
              </a:gs>
            </a:gsLst>
            <a:lin ang="5400000" scaled="1"/>
          </a:gradFill>
          <a:ln>
            <a:noFill/>
          </a:ln>
          <a:effectLst>
            <a:outerShdw blurRad="419100" sx="108000" sy="108000" algn="ctr"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Graphic 10">
            <a:extLst>
              <a:ext uri="{FF2B5EF4-FFF2-40B4-BE49-F238E27FC236}">
                <a16:creationId xmlns:a16="http://schemas.microsoft.com/office/drawing/2014/main" id="{CC069B35-B98E-D040-9908-5D40FC4238D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546209" y="566655"/>
            <a:ext cx="1324312" cy="1109900"/>
          </a:xfrm>
          <a:prstGeom prst="rect">
            <a:avLst/>
          </a:prstGeom>
        </p:spPr>
      </p:pic>
    </p:spTree>
    <p:extLst>
      <p:ext uri="{BB962C8B-B14F-4D97-AF65-F5344CB8AC3E}">
        <p14:creationId xmlns:p14="http://schemas.microsoft.com/office/powerpoint/2010/main" val="18214236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B2EA7B7-C3B5-6D4E-8C1E-7612360FFDD0}"/>
              </a:ext>
            </a:extLst>
          </p:cNvPr>
          <p:cNvSpPr txBox="1"/>
          <p:nvPr/>
        </p:nvSpPr>
        <p:spPr>
          <a:xfrm>
            <a:off x="333486" y="1966479"/>
            <a:ext cx="5549097" cy="1323439"/>
          </a:xfrm>
          <a:prstGeom prst="rect">
            <a:avLst/>
          </a:prstGeom>
          <a:noFill/>
        </p:spPr>
        <p:txBody>
          <a:bodyPr wrap="square" rtlCol="0">
            <a:spAutoFit/>
          </a:bodyPr>
          <a:lstStyle/>
          <a:p>
            <a:pPr lvl="0"/>
            <a:r>
              <a:rPr lang="en-US" sz="4000" b="1" dirty="0">
                <a:solidFill>
                  <a:schemeClr val="tx1"/>
                </a:solidFill>
                <a:latin typeface="Oswald Light" pitchFamily="2" charset="77"/>
              </a:rPr>
              <a:t>Watch the clip for Zoe’s thoughts on this question…</a:t>
            </a:r>
          </a:p>
        </p:txBody>
      </p:sp>
      <p:pic>
        <p:nvPicPr>
          <p:cNvPr id="4" name="Online Media 3" title="Why is important to talk about the science of drugs">
            <a:hlinkClick r:id="" action="ppaction://media"/>
            <a:extLst>
              <a:ext uri="{FF2B5EF4-FFF2-40B4-BE49-F238E27FC236}">
                <a16:creationId xmlns:a16="http://schemas.microsoft.com/office/drawing/2014/main" id="{C86E4913-7AC7-4318-AC33-45A91EA9B2A1}"/>
              </a:ext>
            </a:extLst>
          </p:cNvPr>
          <p:cNvPicPr>
            <a:picLocks noRot="1" noChangeAspect="1"/>
          </p:cNvPicPr>
          <p:nvPr>
            <a:videoFile r:link="rId1"/>
          </p:nvPr>
        </p:nvPicPr>
        <p:blipFill>
          <a:blip r:embed="rId3"/>
          <a:stretch>
            <a:fillRect/>
          </a:stretch>
        </p:blipFill>
        <p:spPr>
          <a:xfrm>
            <a:off x="6096000" y="1866724"/>
            <a:ext cx="5037855" cy="2846388"/>
          </a:xfrm>
          <a:prstGeom prst="rect">
            <a:avLst/>
          </a:prstGeom>
        </p:spPr>
      </p:pic>
    </p:spTree>
    <p:extLst>
      <p:ext uri="{BB962C8B-B14F-4D97-AF65-F5344CB8AC3E}">
        <p14:creationId xmlns:p14="http://schemas.microsoft.com/office/powerpoint/2010/main" val="1521684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theme/theme1.xml><?xml version="1.0" encoding="utf-8"?>
<a:theme xmlns:a="http://schemas.openxmlformats.org/drawingml/2006/main" name="Office Theme">
  <a:themeElements>
    <a:clrScheme name="Custom 1">
      <a:dk1>
        <a:srgbClr val="000000"/>
      </a:dk1>
      <a:lt1>
        <a:srgbClr val="FFFFFF"/>
      </a:lt1>
      <a:dk2>
        <a:srgbClr val="FF33CC"/>
      </a:dk2>
      <a:lt2>
        <a:srgbClr val="E7E6E6"/>
      </a:lt2>
      <a:accent1>
        <a:srgbClr val="44546A"/>
      </a:accent1>
      <a:accent2>
        <a:srgbClr val="FF33CC"/>
      </a:accent2>
      <a:accent3>
        <a:srgbClr val="002060"/>
      </a:accent3>
      <a:accent4>
        <a:srgbClr val="44546A"/>
      </a:accent4>
      <a:accent5>
        <a:srgbClr val="5B9BD5"/>
      </a:accent5>
      <a:accent6>
        <a:srgbClr val="2F5496"/>
      </a:accent6>
      <a:hlink>
        <a:srgbClr val="0563C1"/>
      </a:hlink>
      <a:folHlink>
        <a:srgbClr val="FF33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506</TotalTime>
  <Words>1699</Words>
  <Application>Microsoft Office PowerPoint</Application>
  <PresentationFormat>Widescreen</PresentationFormat>
  <Paragraphs>158</Paragraphs>
  <Slides>19</Slides>
  <Notes>8</Notes>
  <HiddenSlides>0</HiddenSlides>
  <MMClips>5</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Arial</vt:lpstr>
      <vt:lpstr>Calibri</vt:lpstr>
      <vt:lpstr>Poppins</vt:lpstr>
      <vt:lpstr>Montserrat Light</vt:lpstr>
      <vt:lpstr>Montserrat</vt:lpstr>
      <vt:lpstr>Oswald</vt:lpstr>
      <vt:lpstr>Oswald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Hannah dawes</dc:creator>
  <cp:lastModifiedBy>Miss H Dawes</cp:lastModifiedBy>
  <cp:revision>65</cp:revision>
  <dcterms:created xsi:type="dcterms:W3CDTF">2022-01-04T11:48:48Z</dcterms:created>
  <dcterms:modified xsi:type="dcterms:W3CDTF">2022-04-21T17:01:47Z</dcterms:modified>
</cp:coreProperties>
</file>