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87" r:id="rId4"/>
    <p:sldId id="259" r:id="rId5"/>
    <p:sldId id="260" r:id="rId6"/>
    <p:sldId id="261" r:id="rId7"/>
    <p:sldId id="262" r:id="rId8"/>
    <p:sldId id="263" r:id="rId9"/>
    <p:sldId id="264" r:id="rId10"/>
    <p:sldId id="265" r:id="rId11"/>
    <p:sldId id="266" r:id="rId12"/>
    <p:sldId id="267" r:id="rId13"/>
    <p:sldId id="276" r:id="rId14"/>
    <p:sldId id="270" r:id="rId15"/>
    <p:sldId id="271" r:id="rId16"/>
    <p:sldId id="272" r:id="rId17"/>
    <p:sldId id="273" r:id="rId18"/>
    <p:sldId id="274" r:id="rId19"/>
    <p:sldId id="275"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Montserrat" panose="00000500000000000000" pitchFamily="2" charset="0"/>
      <p:regular r:id="rId26"/>
      <p:bold r:id="rId27"/>
      <p:italic r:id="rId28"/>
      <p:boldItalic r:id="rId29"/>
    </p:embeddedFont>
    <p:embeddedFont>
      <p:font typeface="Montserrat Light" panose="00000400000000000000" pitchFamily="2" charset="0"/>
      <p:regular r:id="rId30"/>
      <p:bold r:id="rId31"/>
      <p:italic r:id="rId32"/>
      <p:boldItalic r:id="rId33"/>
    </p:embeddedFont>
    <p:embeddedFont>
      <p:font typeface="Oswald" panose="00000500000000000000" pitchFamily="2" charset="0"/>
      <p:regular r:id="rId34"/>
      <p:bold r:id="rId35"/>
    </p:embeddedFont>
    <p:embeddedFont>
      <p:font typeface="Oswald Light" panose="00000400000000000000" pitchFamily="2"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hhzI5tnJS6SzoE1gTc07lMdqdf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B0B97F-97DF-4C64-920B-90C86EBE2DCF}">
  <a:tblStyle styleId="{6FB0B97F-97DF-4C64-920B-90C86EBE2DC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customschemas.google.com/relationships/presentationmetadata" Target="meta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Which are legal?</a:t>
            </a:r>
            <a:endParaRPr/>
          </a:p>
          <a:p>
            <a:pPr marL="0" lvl="0" indent="0" algn="l" rtl="0">
              <a:lnSpc>
                <a:spcPct val="100000"/>
              </a:lnSpc>
              <a:spcBef>
                <a:spcPts val="0"/>
              </a:spcBef>
              <a:spcAft>
                <a:spcPts val="0"/>
              </a:spcAft>
              <a:buSzPts val="1400"/>
              <a:buNone/>
            </a:pPr>
            <a:r>
              <a:rPr lang="en-GB"/>
              <a:t>Sugar</a:t>
            </a:r>
            <a:endParaRPr/>
          </a:p>
          <a:p>
            <a:pPr marL="0" lvl="0" indent="0" algn="l" rtl="0">
              <a:lnSpc>
                <a:spcPct val="100000"/>
              </a:lnSpc>
              <a:spcBef>
                <a:spcPts val="0"/>
              </a:spcBef>
              <a:spcAft>
                <a:spcPts val="0"/>
              </a:spcAft>
              <a:buSzPts val="1400"/>
              <a:buNone/>
            </a:pPr>
            <a:r>
              <a:rPr lang="en-GB"/>
              <a:t>Paracetamol  </a:t>
            </a:r>
            <a:endParaRPr/>
          </a:p>
          <a:p>
            <a:pPr marL="0" lvl="0" indent="0" algn="l" rtl="0">
              <a:lnSpc>
                <a:spcPct val="100000"/>
              </a:lnSpc>
              <a:spcBef>
                <a:spcPts val="0"/>
              </a:spcBef>
              <a:spcAft>
                <a:spcPts val="0"/>
              </a:spcAft>
              <a:buSzPts val="1400"/>
              <a:buNone/>
            </a:pPr>
            <a:r>
              <a:rPr lang="en-GB"/>
              <a:t>Tobacco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Note Nos is </a:t>
            </a:r>
            <a:r>
              <a:rPr lang="en-GB" b="1"/>
              <a:t>illegal</a:t>
            </a:r>
            <a:r>
              <a:rPr lang="en-GB"/>
              <a:t> if it is intended to be used for human consumption. However it is widely used as a preservative and propellant in whipped cream dispensers. Reusable whipped cream dispensers are recharged with small metal containers filled with nitrous oxide. </a:t>
            </a:r>
            <a:endParaRPr/>
          </a:p>
          <a:p>
            <a:pPr marL="457200" marR="0" lvl="0" indent="-228600" algn="l" rtl="0">
              <a:lnSpc>
                <a:spcPct val="100000"/>
              </a:lnSpc>
              <a:spcBef>
                <a:spcPts val="0"/>
              </a:spcBef>
              <a:spcAft>
                <a:spcPts val="0"/>
              </a:spcAft>
              <a:buSzPts val="1400"/>
              <a:buNone/>
            </a:pPr>
            <a:endParaRPr/>
          </a:p>
        </p:txBody>
      </p:sp>
      <p:sp>
        <p:nvSpPr>
          <p:cNvPr id="238" name="Google Shape;23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0f0932f4f7_0_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10f0932f4f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0a9d0a9122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10a9d0a9122_0_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94" name="Google Shape;294;g10a9d0a9122_0_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0a9d0a9122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10a9d0a9122_0_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01" name="Google Shape;301;g10a9d0a9122_0_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11" name="Google Shape;31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Recall exercise: teacher to ask for a show of hands or pick pupils randomly… or go around the classroom asking for a fact.</a:t>
            </a:r>
            <a:endParaRPr/>
          </a:p>
          <a:p>
            <a:pPr marL="457200" marR="0" lvl="0" indent="-228600" algn="l" rtl="0">
              <a:lnSpc>
                <a:spcPct val="100000"/>
              </a:lnSpc>
              <a:spcBef>
                <a:spcPts val="0"/>
              </a:spcBef>
              <a:spcAft>
                <a:spcPts val="0"/>
              </a:spcAft>
              <a:buSzPts val="1400"/>
              <a:buNone/>
            </a:pPr>
            <a:endParaRPr/>
          </a:p>
        </p:txBody>
      </p:sp>
      <p:sp>
        <p:nvSpPr>
          <p:cNvPr id="327" name="Google Shape;32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Modify to include school support.</a:t>
            </a:r>
            <a:endParaRPr/>
          </a:p>
          <a:p>
            <a:pPr marL="0" lvl="0" indent="0" algn="l" rtl="0">
              <a:lnSpc>
                <a:spcPct val="100000"/>
              </a:lnSpc>
              <a:spcBef>
                <a:spcPts val="0"/>
              </a:spcBef>
              <a:spcAft>
                <a:spcPts val="0"/>
              </a:spcAft>
              <a:buSzPts val="1400"/>
              <a:buNone/>
            </a:pPr>
            <a:r>
              <a:rPr lang="en-GB"/>
              <a:t>Leave up on the screen and then send around to your class after the lesson so that they know where to go if they need further help and support.</a:t>
            </a:r>
            <a:endParaRPr/>
          </a:p>
          <a:p>
            <a:pPr marL="457200" marR="0" lvl="0" indent="-228600" algn="l" rtl="0">
              <a:lnSpc>
                <a:spcPct val="100000"/>
              </a:lnSpc>
              <a:spcBef>
                <a:spcPts val="0"/>
              </a:spcBef>
              <a:spcAft>
                <a:spcPts val="0"/>
              </a:spcAft>
              <a:buSzPts val="1400"/>
              <a:buNone/>
            </a:pPr>
            <a:endParaRPr/>
          </a:p>
        </p:txBody>
      </p:sp>
      <p:sp>
        <p:nvSpPr>
          <p:cNvPr id="337" name="Google Shape;33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a:t>START LESSON HERE…</a:t>
            </a:r>
            <a:endParaRPr/>
          </a:p>
          <a:p>
            <a:pPr marL="0" lvl="0" indent="0" algn="l" rtl="0">
              <a:lnSpc>
                <a:spcPct val="100000"/>
              </a:lnSpc>
              <a:spcBef>
                <a:spcPts val="0"/>
              </a:spcBef>
              <a:spcAft>
                <a:spcPts val="0"/>
              </a:spcAft>
              <a:buSzPts val="1400"/>
              <a:buNone/>
            </a:pPr>
            <a:endParaRPr/>
          </a:p>
        </p:txBody>
      </p:sp>
      <p:sp>
        <p:nvSpPr>
          <p:cNvPr id="154" name="Google Shape;15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Answer: Alcohol is the most commonly used drug - 85% of the adult population take the drug – tobacco is used by around 20% of the adult population and cannabis is the most popular ILLEGAL drug with around 3-4 million people using the drug last year in the UK.</a:t>
            </a:r>
            <a:endParaRPr/>
          </a:p>
          <a:p>
            <a:pPr marL="457200" marR="0" lvl="0" indent="-228600" algn="l" rtl="0">
              <a:lnSpc>
                <a:spcPct val="100000"/>
              </a:lnSpc>
              <a:spcBef>
                <a:spcPts val="0"/>
              </a:spcBef>
              <a:spcAft>
                <a:spcPts val="0"/>
              </a:spcAft>
              <a:buSzPts val="1400"/>
              <a:buNone/>
            </a:pPr>
            <a:endParaRPr/>
          </a:p>
        </p:txBody>
      </p:sp>
      <p:sp>
        <p:nvSpPr>
          <p:cNvPr id="185" name="Google Shape;18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In pairs see if pupils can come up with a definition for ‘drugs’</a:t>
            </a:r>
            <a:endParaRPr/>
          </a:p>
          <a:p>
            <a:pPr marL="457200" marR="0" lvl="0" indent="-228600" algn="l" rtl="0">
              <a:lnSpc>
                <a:spcPct val="100000"/>
              </a:lnSpc>
              <a:spcBef>
                <a:spcPts val="0"/>
              </a:spcBef>
              <a:spcAft>
                <a:spcPts val="0"/>
              </a:spcAft>
              <a:buSzPts val="1400"/>
              <a:buNone/>
            </a:pPr>
            <a:endParaRPr/>
          </a:p>
        </p:txBody>
      </p:sp>
      <p:sp>
        <p:nvSpPr>
          <p:cNvPr id="195" name="Google Shape;19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04" name="Google Shape;20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Give pupils 3 minutes to see what they can do!</a:t>
            </a:r>
            <a:endParaRPr/>
          </a:p>
          <a:p>
            <a:pPr marL="457200" marR="0" lvl="0" indent="-228600" algn="l" rtl="0">
              <a:lnSpc>
                <a:spcPct val="100000"/>
              </a:lnSpc>
              <a:spcBef>
                <a:spcPts val="0"/>
              </a:spcBef>
              <a:spcAft>
                <a:spcPts val="0"/>
              </a:spcAft>
              <a:buSzPts val="1400"/>
              <a:buNone/>
            </a:pPr>
            <a:endParaRPr/>
          </a:p>
        </p:txBody>
      </p:sp>
      <p:sp>
        <p:nvSpPr>
          <p:cNvPr id="211" name="Google Shape;21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0"/>
        <p:cNvGrpSpPr/>
        <p:nvPr/>
      </p:nvGrpSpPr>
      <p:grpSpPr>
        <a:xfrm>
          <a:off x="0" y="0"/>
          <a:ext cx="0" cy="0"/>
          <a:chOff x="0" y="0"/>
          <a:chExt cx="0" cy="0"/>
        </a:xfrm>
      </p:grpSpPr>
      <p:grpSp>
        <p:nvGrpSpPr>
          <p:cNvPr id="11" name="Google Shape;11;p28"/>
          <p:cNvGrpSpPr/>
          <p:nvPr/>
        </p:nvGrpSpPr>
        <p:grpSpPr>
          <a:xfrm>
            <a:off x="4666374" y="1025719"/>
            <a:ext cx="7659851" cy="4673591"/>
            <a:chOff x="5681490" y="2134464"/>
            <a:chExt cx="6340044" cy="3868322"/>
          </a:xfrm>
        </p:grpSpPr>
        <p:sp>
          <p:nvSpPr>
            <p:cNvPr id="12" name="Google Shape;12;p28"/>
            <p:cNvSpPr/>
            <p:nvPr/>
          </p:nvSpPr>
          <p:spPr>
            <a:xfrm>
              <a:off x="7071937" y="3520348"/>
              <a:ext cx="1073936" cy="1234854"/>
            </a:xfrm>
            <a:custGeom>
              <a:avLst/>
              <a:gdLst/>
              <a:ahLst/>
              <a:cxnLst/>
              <a:rect l="l" t="t" r="r" b="b"/>
              <a:pathLst>
                <a:path w="1073936" h="1234854" extrusionOk="0">
                  <a:moveTo>
                    <a:pt x="536968" y="0"/>
                  </a:moveTo>
                  <a:lnTo>
                    <a:pt x="1073937" y="308424"/>
                  </a:lnTo>
                  <a:lnTo>
                    <a:pt x="1073937" y="925851"/>
                  </a:lnTo>
                  <a:lnTo>
                    <a:pt x="617398" y="1188562"/>
                  </a:lnTo>
                  <a:lnTo>
                    <a:pt x="536968" y="1234854"/>
                  </a:lnTo>
                  <a:lnTo>
                    <a:pt x="197891" y="1039847"/>
                  </a:lnTo>
                  <a:lnTo>
                    <a:pt x="0" y="925851"/>
                  </a:lnTo>
                  <a:lnTo>
                    <a:pt x="0" y="309003"/>
                  </a:lnTo>
                  <a:lnTo>
                    <a:pt x="536968" y="0"/>
                  </a:lnTo>
                  <a:close/>
                  <a:moveTo>
                    <a:pt x="602932" y="1180460"/>
                  </a:moveTo>
                  <a:lnTo>
                    <a:pt x="1059471" y="917750"/>
                  </a:lnTo>
                  <a:lnTo>
                    <a:pt x="1059471" y="317104"/>
                  </a:lnTo>
                  <a:lnTo>
                    <a:pt x="536968" y="16781"/>
                  </a:lnTo>
                  <a:lnTo>
                    <a:pt x="14466" y="317104"/>
                  </a:lnTo>
                  <a:lnTo>
                    <a:pt x="14466" y="917750"/>
                  </a:lnTo>
                  <a:lnTo>
                    <a:pt x="212357" y="1031746"/>
                  </a:lnTo>
                  <a:lnTo>
                    <a:pt x="536968" y="1218652"/>
                  </a:lnTo>
                  <a:lnTo>
                    <a:pt x="602932" y="1180460"/>
                  </a:lnTo>
                  <a:close/>
                </a:path>
              </a:pathLst>
            </a:custGeom>
            <a:solidFill>
              <a:srgbClr val="FF61FA">
                <a:alpha val="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 name="Google Shape;13;p28"/>
            <p:cNvSpPr/>
            <p:nvPr/>
          </p:nvSpPr>
          <p:spPr>
            <a:xfrm>
              <a:off x="5681490" y="4860518"/>
              <a:ext cx="993507" cy="1142268"/>
            </a:xfrm>
            <a:custGeom>
              <a:avLst/>
              <a:gdLst/>
              <a:ahLst/>
              <a:cxnLst/>
              <a:rect l="l" t="t" r="r" b="b"/>
              <a:pathLst>
                <a:path w="993507" h="1142268" extrusionOk="0">
                  <a:moveTo>
                    <a:pt x="0" y="285278"/>
                  </a:moveTo>
                  <a:lnTo>
                    <a:pt x="0" y="856413"/>
                  </a:lnTo>
                  <a:lnTo>
                    <a:pt x="496464" y="1142269"/>
                  </a:lnTo>
                  <a:lnTo>
                    <a:pt x="609297" y="1077459"/>
                  </a:lnTo>
                  <a:lnTo>
                    <a:pt x="609297" y="651568"/>
                  </a:lnTo>
                  <a:lnTo>
                    <a:pt x="993507" y="430521"/>
                  </a:lnTo>
                  <a:lnTo>
                    <a:pt x="993507" y="285278"/>
                  </a:lnTo>
                  <a:lnTo>
                    <a:pt x="496464" y="0"/>
                  </a:lnTo>
                  <a:close/>
                </a:path>
              </a:pathLst>
            </a:custGeom>
            <a:solidFill>
              <a:srgbClr val="FF61FA">
                <a:alpha val="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 name="Google Shape;14;p28"/>
            <p:cNvSpPr/>
            <p:nvPr/>
          </p:nvSpPr>
          <p:spPr>
            <a:xfrm>
              <a:off x="6755427" y="4513902"/>
              <a:ext cx="1189662" cy="1302556"/>
            </a:xfrm>
            <a:custGeom>
              <a:avLst/>
              <a:gdLst/>
              <a:ahLst/>
              <a:cxnLst/>
              <a:rect l="l" t="t" r="r" b="b"/>
              <a:pathLst>
                <a:path w="1189662" h="1302556" extrusionOk="0">
                  <a:moveTo>
                    <a:pt x="594831" y="0"/>
                  </a:moveTo>
                  <a:lnTo>
                    <a:pt x="919442" y="186906"/>
                  </a:lnTo>
                  <a:lnTo>
                    <a:pt x="853479" y="225098"/>
                  </a:lnTo>
                  <a:lnTo>
                    <a:pt x="528867" y="38191"/>
                  </a:lnTo>
                  <a:lnTo>
                    <a:pt x="594831" y="0"/>
                  </a:lnTo>
                  <a:close/>
                  <a:moveTo>
                    <a:pt x="514402" y="46293"/>
                  </a:moveTo>
                  <a:lnTo>
                    <a:pt x="853479" y="241300"/>
                  </a:lnTo>
                  <a:lnTo>
                    <a:pt x="933908" y="195008"/>
                  </a:lnTo>
                  <a:lnTo>
                    <a:pt x="1189084" y="341986"/>
                  </a:lnTo>
                  <a:lnTo>
                    <a:pt x="1189084" y="942054"/>
                  </a:lnTo>
                  <a:lnTo>
                    <a:pt x="960525" y="810120"/>
                  </a:lnTo>
                  <a:lnTo>
                    <a:pt x="670053" y="977352"/>
                  </a:lnTo>
                  <a:lnTo>
                    <a:pt x="120934" y="661405"/>
                  </a:lnTo>
                  <a:lnTo>
                    <a:pt x="0" y="730844"/>
                  </a:lnTo>
                  <a:lnTo>
                    <a:pt x="0" y="341986"/>
                  </a:lnTo>
                  <a:lnTo>
                    <a:pt x="514402" y="46293"/>
                  </a:lnTo>
                  <a:close/>
                  <a:moveTo>
                    <a:pt x="335027" y="634787"/>
                  </a:moveTo>
                  <a:lnTo>
                    <a:pt x="438023" y="575764"/>
                  </a:lnTo>
                  <a:lnTo>
                    <a:pt x="438023" y="457718"/>
                  </a:lnTo>
                  <a:lnTo>
                    <a:pt x="335027" y="398695"/>
                  </a:lnTo>
                  <a:lnTo>
                    <a:pt x="232031" y="457718"/>
                  </a:lnTo>
                  <a:lnTo>
                    <a:pt x="232031" y="575764"/>
                  </a:lnTo>
                  <a:lnTo>
                    <a:pt x="335027" y="634787"/>
                  </a:lnTo>
                  <a:close/>
                  <a:moveTo>
                    <a:pt x="960525" y="829216"/>
                  </a:moveTo>
                  <a:lnTo>
                    <a:pt x="1189663" y="960571"/>
                  </a:lnTo>
                  <a:lnTo>
                    <a:pt x="1189663" y="1025380"/>
                  </a:lnTo>
                  <a:lnTo>
                    <a:pt x="707086" y="1302557"/>
                  </a:lnTo>
                  <a:lnTo>
                    <a:pt x="707086" y="997605"/>
                  </a:lnTo>
                  <a:lnTo>
                    <a:pt x="687412" y="986032"/>
                  </a:lnTo>
                  <a:lnTo>
                    <a:pt x="960525" y="829216"/>
                  </a:lnTo>
                  <a:close/>
                </a:path>
              </a:pathLst>
            </a:custGeom>
            <a:solidFill>
              <a:srgbClr val="FF61FA">
                <a:alpha val="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 name="Google Shape;15;p28"/>
            <p:cNvSpPr/>
            <p:nvPr/>
          </p:nvSpPr>
          <p:spPr>
            <a:xfrm>
              <a:off x="6482892" y="3025018"/>
              <a:ext cx="1099396" cy="1264365"/>
            </a:xfrm>
            <a:custGeom>
              <a:avLst/>
              <a:gdLst/>
              <a:ahLst/>
              <a:cxnLst/>
              <a:rect l="l" t="t" r="r" b="b"/>
              <a:pathLst>
                <a:path w="1099396" h="1264365" extrusionOk="0">
                  <a:moveTo>
                    <a:pt x="549698" y="0"/>
                  </a:moveTo>
                  <a:lnTo>
                    <a:pt x="1099396" y="315947"/>
                  </a:lnTo>
                  <a:lnTo>
                    <a:pt x="1099396" y="947840"/>
                  </a:lnTo>
                  <a:lnTo>
                    <a:pt x="549698" y="1264366"/>
                  </a:lnTo>
                  <a:lnTo>
                    <a:pt x="0" y="947840"/>
                  </a:lnTo>
                  <a:lnTo>
                    <a:pt x="0" y="315947"/>
                  </a:lnTo>
                  <a:close/>
                </a:path>
              </a:pathLst>
            </a:custGeom>
            <a:solidFill>
              <a:srgbClr val="FF61FA">
                <a:alpha val="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 name="Google Shape;16;p28"/>
            <p:cNvSpPr/>
            <p:nvPr/>
          </p:nvSpPr>
          <p:spPr>
            <a:xfrm>
              <a:off x="10150825" y="2134464"/>
              <a:ext cx="1870709" cy="2048445"/>
            </a:xfrm>
            <a:custGeom>
              <a:avLst/>
              <a:gdLst/>
              <a:ahLst/>
              <a:cxnLst/>
              <a:rect l="l" t="t" r="r" b="b"/>
              <a:pathLst>
                <a:path w="1870709" h="2048445" extrusionOk="0">
                  <a:moveTo>
                    <a:pt x="1079723" y="1551380"/>
                  </a:moveTo>
                  <a:lnTo>
                    <a:pt x="1110969" y="1569318"/>
                  </a:lnTo>
                  <a:lnTo>
                    <a:pt x="1110969" y="2048446"/>
                  </a:lnTo>
                  <a:lnTo>
                    <a:pt x="1870131" y="1612139"/>
                  </a:lnTo>
                  <a:lnTo>
                    <a:pt x="1870131" y="1510295"/>
                  </a:lnTo>
                  <a:lnTo>
                    <a:pt x="1510223" y="1303136"/>
                  </a:lnTo>
                  <a:lnTo>
                    <a:pt x="1079723" y="1551380"/>
                  </a:lnTo>
                  <a:close/>
                  <a:moveTo>
                    <a:pt x="364537" y="905020"/>
                  </a:moveTo>
                  <a:lnTo>
                    <a:pt x="364537" y="719271"/>
                  </a:lnTo>
                  <a:lnTo>
                    <a:pt x="525974" y="626107"/>
                  </a:lnTo>
                  <a:lnTo>
                    <a:pt x="687412" y="719271"/>
                  </a:lnTo>
                  <a:lnTo>
                    <a:pt x="687412" y="905020"/>
                  </a:lnTo>
                  <a:lnTo>
                    <a:pt x="525974" y="998184"/>
                  </a:lnTo>
                  <a:lnTo>
                    <a:pt x="364537" y="905020"/>
                  </a:lnTo>
                  <a:close/>
                  <a:moveTo>
                    <a:pt x="0" y="537572"/>
                  </a:moveTo>
                  <a:lnTo>
                    <a:pt x="0" y="1149213"/>
                  </a:lnTo>
                  <a:lnTo>
                    <a:pt x="190369" y="1039847"/>
                  </a:lnTo>
                  <a:lnTo>
                    <a:pt x="1054263" y="1536913"/>
                  </a:lnTo>
                  <a:lnTo>
                    <a:pt x="1510802" y="1274203"/>
                  </a:lnTo>
                  <a:lnTo>
                    <a:pt x="1870710" y="1481362"/>
                  </a:lnTo>
                  <a:lnTo>
                    <a:pt x="1870710" y="537572"/>
                  </a:lnTo>
                  <a:lnTo>
                    <a:pt x="1468562" y="306688"/>
                  </a:lnTo>
                  <a:lnTo>
                    <a:pt x="1341842" y="379599"/>
                  </a:lnTo>
                  <a:lnTo>
                    <a:pt x="808346" y="72911"/>
                  </a:lnTo>
                  <a:lnTo>
                    <a:pt x="0" y="537572"/>
                  </a:lnTo>
                  <a:close/>
                  <a:moveTo>
                    <a:pt x="934487" y="0"/>
                  </a:moveTo>
                  <a:lnTo>
                    <a:pt x="830912" y="59602"/>
                  </a:lnTo>
                  <a:lnTo>
                    <a:pt x="1341263" y="352981"/>
                  </a:lnTo>
                  <a:lnTo>
                    <a:pt x="1445417" y="293379"/>
                  </a:lnTo>
                  <a:lnTo>
                    <a:pt x="934487" y="0"/>
                  </a:lnTo>
                  <a:close/>
                </a:path>
              </a:pathLst>
            </a:custGeom>
            <a:solidFill>
              <a:srgbClr val="FF61FA">
                <a:alpha val="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 name="Google Shape;17;p28"/>
            <p:cNvSpPr/>
            <p:nvPr/>
          </p:nvSpPr>
          <p:spPr>
            <a:xfrm>
              <a:off x="9691393" y="4561931"/>
              <a:ext cx="633020" cy="727372"/>
            </a:xfrm>
            <a:custGeom>
              <a:avLst/>
              <a:gdLst/>
              <a:ahLst/>
              <a:cxnLst/>
              <a:rect l="l" t="t" r="r" b="b"/>
              <a:pathLst>
                <a:path w="633020" h="727372" extrusionOk="0">
                  <a:moveTo>
                    <a:pt x="316510" y="0"/>
                  </a:moveTo>
                  <a:lnTo>
                    <a:pt x="0" y="181698"/>
                  </a:lnTo>
                  <a:lnTo>
                    <a:pt x="0" y="545674"/>
                  </a:lnTo>
                  <a:lnTo>
                    <a:pt x="316510" y="727372"/>
                  </a:lnTo>
                  <a:lnTo>
                    <a:pt x="633021" y="545674"/>
                  </a:lnTo>
                  <a:lnTo>
                    <a:pt x="633021" y="181698"/>
                  </a:lnTo>
                  <a:close/>
                </a:path>
              </a:pathLst>
            </a:custGeom>
            <a:solidFill>
              <a:srgbClr val="FF61FA">
                <a:alpha val="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 name="Google Shape;18;p28"/>
            <p:cNvSpPr/>
            <p:nvPr/>
          </p:nvSpPr>
          <p:spPr>
            <a:xfrm>
              <a:off x="8617255" y="2647155"/>
              <a:ext cx="1470876" cy="1690836"/>
            </a:xfrm>
            <a:custGeom>
              <a:avLst/>
              <a:gdLst/>
              <a:ahLst/>
              <a:cxnLst/>
              <a:rect l="l" t="t" r="r" b="b"/>
              <a:pathLst>
                <a:path w="1470876" h="1690836" extrusionOk="0">
                  <a:moveTo>
                    <a:pt x="735439" y="0"/>
                  </a:moveTo>
                  <a:lnTo>
                    <a:pt x="1470877" y="422998"/>
                  </a:lnTo>
                  <a:lnTo>
                    <a:pt x="1470877" y="637680"/>
                  </a:lnTo>
                  <a:lnTo>
                    <a:pt x="902662" y="964621"/>
                  </a:lnTo>
                  <a:lnTo>
                    <a:pt x="902662" y="1594779"/>
                  </a:lnTo>
                  <a:lnTo>
                    <a:pt x="735439" y="1690836"/>
                  </a:lnTo>
                  <a:lnTo>
                    <a:pt x="0" y="1267838"/>
                  </a:lnTo>
                  <a:lnTo>
                    <a:pt x="0" y="422998"/>
                  </a:lnTo>
                  <a:close/>
                </a:path>
              </a:pathLst>
            </a:custGeom>
            <a:solidFill>
              <a:srgbClr val="FF61FA">
                <a:alpha val="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2"/>
        <p:cNvGrpSpPr/>
        <p:nvPr/>
      </p:nvGrpSpPr>
      <p:grpSpPr>
        <a:xfrm>
          <a:off x="0" y="0"/>
          <a:ext cx="0" cy="0"/>
          <a:chOff x="0" y="0"/>
          <a:chExt cx="0" cy="0"/>
        </a:xfrm>
      </p:grpSpPr>
      <p:sp>
        <p:nvSpPr>
          <p:cNvPr id="93" name="Google Shape;93;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 name="Google Shape;94;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rgbClr val="000000"/>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rgbClr val="000000"/>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rgbClr val="000000"/>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rgbClr val="000000"/>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rgbClr val="000000"/>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rgbClr val="000000"/>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rgbClr val="000000"/>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rgbClr val="000000"/>
                </a:solidFill>
                <a:latin typeface="Arial"/>
                <a:ea typeface="Arial"/>
                <a:cs typeface="Arial"/>
                <a:sym typeface="Arial"/>
              </a:defRPr>
            </a:lvl9pPr>
          </a:lstStyle>
          <a:p>
            <a:endParaRPr/>
          </a:p>
        </p:txBody>
      </p:sp>
      <p:sp>
        <p:nvSpPr>
          <p:cNvPr id="95" name="Google Shape;95;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
        <p:nvSpPr>
          <p:cNvPr id="96" name="Google Shape;9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 name="Google Shape;9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8" name="Google Shape;9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9"/>
        <p:cNvGrpSpPr/>
        <p:nvPr/>
      </p:nvGrpSpPr>
      <p:grpSpPr>
        <a:xfrm>
          <a:off x="0" y="0"/>
          <a:ext cx="0" cy="0"/>
          <a:chOff x="0" y="0"/>
          <a:chExt cx="0" cy="0"/>
        </a:xfrm>
      </p:grpSpPr>
      <p:sp>
        <p:nvSpPr>
          <p:cNvPr id="100" name="Google Shape;100;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1" name="Google Shape;101;p41"/>
          <p:cNvSpPr>
            <a:spLocks noGrp="1"/>
          </p:cNvSpPr>
          <p:nvPr>
            <p:ph type="pic" idx="2"/>
          </p:nvPr>
        </p:nvSpPr>
        <p:spPr>
          <a:xfrm>
            <a:off x="5183188" y="987425"/>
            <a:ext cx="6172200" cy="4873625"/>
          </a:xfrm>
          <a:prstGeom prst="rect">
            <a:avLst/>
          </a:prstGeom>
          <a:noFill/>
          <a:ln>
            <a:noFill/>
          </a:ln>
        </p:spPr>
      </p:sp>
      <p:sp>
        <p:nvSpPr>
          <p:cNvPr id="102" name="Google Shape;102;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rgbClr val="00000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rgbClr val="000000"/>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rgbClr val="000000"/>
                </a:solidFill>
                <a:latin typeface="Arial"/>
                <a:ea typeface="Arial"/>
                <a:cs typeface="Arial"/>
                <a:sym typeface="Arial"/>
              </a:defRPr>
            </a:lvl9pPr>
          </a:lstStyle>
          <a:p>
            <a:endParaRPr/>
          </a:p>
        </p:txBody>
      </p:sp>
      <p:sp>
        <p:nvSpPr>
          <p:cNvPr id="103" name="Google Shape;10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4" name="Google Shape;10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5" name="Google Shape;10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sp>
        <p:nvSpPr>
          <p:cNvPr id="107" name="Google Shape;107;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8" name="Google Shape;108;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9" name="Google Shape;10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0" name="Google Shape;11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1" name="Google Shape;11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2"/>
        <p:cNvGrpSpPr/>
        <p:nvPr/>
      </p:nvGrpSpPr>
      <p:grpSpPr>
        <a:xfrm>
          <a:off x="0" y="0"/>
          <a:ext cx="0" cy="0"/>
          <a:chOff x="0" y="0"/>
          <a:chExt cx="0" cy="0"/>
        </a:xfrm>
      </p:grpSpPr>
      <p:sp>
        <p:nvSpPr>
          <p:cNvPr id="113" name="Google Shape;113;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4" name="Google Shape;114;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5" name="Google Shape;11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6" name="Google Shape;11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7" name="Google Shape;11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sp>
        <p:nvSpPr>
          <p:cNvPr id="10" name="Rectangle 9">
            <a:extLst>
              <a:ext uri="{FF2B5EF4-FFF2-40B4-BE49-F238E27FC236}">
                <a16:creationId xmlns:a16="http://schemas.microsoft.com/office/drawing/2014/main" id="{0B935D2E-1794-604C-9AF1-92A8E2962191}"/>
              </a:ext>
            </a:extLst>
          </p:cNvPr>
          <p:cNvSpPr/>
          <p:nvPr userDrawn="1"/>
        </p:nvSpPr>
        <p:spPr>
          <a:xfrm>
            <a:off x="0" y="5943600"/>
            <a:ext cx="12192000" cy="914400"/>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F96BAE80-F24B-7146-9658-A27B1EDEC2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6537" y="6274083"/>
            <a:ext cx="1134878" cy="378293"/>
          </a:xfrm>
          <a:prstGeom prst="rect">
            <a:avLst/>
          </a:prstGeom>
        </p:spPr>
      </p:pic>
      <p:pic>
        <p:nvPicPr>
          <p:cNvPr id="9" name="Google Shape;134;p4">
            <a:extLst>
              <a:ext uri="{FF2B5EF4-FFF2-40B4-BE49-F238E27FC236}">
                <a16:creationId xmlns:a16="http://schemas.microsoft.com/office/drawing/2014/main" id="{784D31E4-E9E8-7146-B0F4-7558AF5CA5B1}"/>
              </a:ext>
            </a:extLst>
          </p:cNvPr>
          <p:cNvPicPr preferRelativeResize="0"/>
          <p:nvPr userDrawn="1"/>
        </p:nvPicPr>
        <p:blipFill rotWithShape="1">
          <a:blip r:embed="rId4">
            <a:alphaModFix/>
          </a:blip>
          <a:srcRect t="30967" b="22662"/>
          <a:stretch/>
        </p:blipFill>
        <p:spPr>
          <a:xfrm>
            <a:off x="-1" y="6187891"/>
            <a:ext cx="1445132" cy="670109"/>
          </a:xfrm>
          <a:prstGeom prst="rect">
            <a:avLst/>
          </a:prstGeom>
          <a:noFill/>
          <a:ln>
            <a:noFill/>
          </a:ln>
        </p:spPr>
      </p:pic>
      <p:cxnSp>
        <p:nvCxnSpPr>
          <p:cNvPr id="3" name="Straight Connector 2">
            <a:extLst>
              <a:ext uri="{FF2B5EF4-FFF2-40B4-BE49-F238E27FC236}">
                <a16:creationId xmlns:a16="http://schemas.microsoft.com/office/drawing/2014/main" id="{6561D525-C202-4649-B38F-740B88D82F1A}"/>
              </a:ext>
            </a:extLst>
          </p:cNvPr>
          <p:cNvCxnSpPr>
            <a:cxnSpLocks/>
          </p:cNvCxnSpPr>
          <p:nvPr userDrawn="1"/>
        </p:nvCxnSpPr>
        <p:spPr>
          <a:xfrm>
            <a:off x="-444500" y="5943600"/>
            <a:ext cx="12636500" cy="0"/>
          </a:xfrm>
          <a:prstGeom prst="line">
            <a:avLst/>
          </a:prstGeom>
          <a:ln w="12700">
            <a:noFill/>
          </a:ln>
        </p:spPr>
        <p:style>
          <a:lnRef idx="1">
            <a:schemeClr val="accent1"/>
          </a:lnRef>
          <a:fillRef idx="0">
            <a:schemeClr val="accent1"/>
          </a:fillRef>
          <a:effectRef idx="0">
            <a:schemeClr val="accent1"/>
          </a:effectRef>
          <a:fontRef idx="minor">
            <a:schemeClr val="tx1"/>
          </a:fontRef>
        </p:style>
      </p:cxnSp>
      <p:sp>
        <p:nvSpPr>
          <p:cNvPr id="13" name="Google Shape;108;p1">
            <a:extLst>
              <a:ext uri="{FF2B5EF4-FFF2-40B4-BE49-F238E27FC236}">
                <a16:creationId xmlns:a16="http://schemas.microsoft.com/office/drawing/2014/main" id="{58AC2639-1C17-224A-A05C-B9CF5A25D87F}"/>
              </a:ext>
            </a:extLst>
          </p:cNvPr>
          <p:cNvSpPr txBox="1"/>
          <p:nvPr userDrawn="1"/>
        </p:nvSpPr>
        <p:spPr>
          <a:xfrm>
            <a:off x="8281321"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tx1">
                    <a:lumMod val="75000"/>
                    <a:lumOff val="25000"/>
                  </a:schemeClr>
                </a:solidFill>
                <a:latin typeface="Oswald" pitchFamily="2" charset="77"/>
                <a:ea typeface="Oswald"/>
                <a:cs typeface="Oswald"/>
                <a:sym typeface="Oswald"/>
              </a:rPr>
              <a:t>jointheexchange</a:t>
            </a:r>
            <a:r>
              <a:rPr lang="en-GB" sz="1200" dirty="0" err="1">
                <a:solidFill>
                  <a:schemeClr val="tx1">
                    <a:lumMod val="75000"/>
                    <a:lumOff val="25000"/>
                  </a:schemeClr>
                </a:solidFill>
                <a:latin typeface="Oswald" pitchFamily="2" charset="77"/>
                <a:ea typeface="Oswald"/>
                <a:cs typeface="Oswald"/>
                <a:sym typeface="Oswald"/>
              </a:rPr>
              <a:t>.co.uk</a:t>
            </a:r>
            <a:endParaRPr lang="en-GB" sz="1200" dirty="0">
              <a:solidFill>
                <a:schemeClr val="tx1">
                  <a:lumMod val="75000"/>
                  <a:lumOff val="25000"/>
                </a:schemeClr>
              </a:solidFill>
              <a:latin typeface="Oswald" pitchFamily="2" charset="77"/>
              <a:ea typeface="Oswald"/>
              <a:cs typeface="Oswald"/>
              <a:sym typeface="Oswald"/>
            </a:endParaRPr>
          </a:p>
        </p:txBody>
      </p:sp>
      <p:sp>
        <p:nvSpPr>
          <p:cNvPr id="14" name="Google Shape;108;p1">
            <a:extLst>
              <a:ext uri="{FF2B5EF4-FFF2-40B4-BE49-F238E27FC236}">
                <a16:creationId xmlns:a16="http://schemas.microsoft.com/office/drawing/2014/main" id="{9A36F609-9CAD-9545-9CC7-7BED6E8A024C}"/>
              </a:ext>
            </a:extLst>
          </p:cNvPr>
          <p:cNvSpPr txBox="1"/>
          <p:nvPr userDrawn="1"/>
        </p:nvSpPr>
        <p:spPr>
          <a:xfrm>
            <a:off x="10226850"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tx1">
                    <a:lumMod val="75000"/>
                    <a:lumOff val="25000"/>
                  </a:schemeClr>
                </a:solidFill>
                <a:latin typeface="Oswald" pitchFamily="2" charset="77"/>
                <a:ea typeface="Oswald"/>
                <a:cs typeface="Oswald"/>
                <a:sym typeface="Oswald"/>
              </a:rPr>
              <a:t>drugscience</a:t>
            </a:r>
            <a:r>
              <a:rPr lang="en-GB" sz="1200" b="0" i="0" dirty="0" err="1">
                <a:solidFill>
                  <a:schemeClr val="tx1">
                    <a:lumMod val="75000"/>
                    <a:lumOff val="25000"/>
                  </a:schemeClr>
                </a:solidFill>
                <a:latin typeface="Oswald" pitchFamily="2" charset="77"/>
                <a:ea typeface="Oswald"/>
                <a:cs typeface="Oswald"/>
                <a:sym typeface="Oswald"/>
              </a:rPr>
              <a:t>.org.uk</a:t>
            </a:r>
            <a:endParaRPr lang="en-GB" sz="1200" b="0" i="0" dirty="0">
              <a:solidFill>
                <a:schemeClr val="tx1">
                  <a:lumMod val="75000"/>
                  <a:lumOff val="25000"/>
                </a:schemeClr>
              </a:solidFill>
              <a:latin typeface="Oswald" pitchFamily="2" charset="77"/>
              <a:ea typeface="Oswald"/>
              <a:cs typeface="Oswald"/>
              <a:sym typeface="Oswald"/>
            </a:endParaRPr>
          </a:p>
        </p:txBody>
      </p:sp>
      <p:cxnSp>
        <p:nvCxnSpPr>
          <p:cNvPr id="15" name="Straight Connector 14">
            <a:extLst>
              <a:ext uri="{FF2B5EF4-FFF2-40B4-BE49-F238E27FC236}">
                <a16:creationId xmlns:a16="http://schemas.microsoft.com/office/drawing/2014/main" id="{7DD41057-337B-D94B-86B0-0AEFB0851E86}"/>
              </a:ext>
            </a:extLst>
          </p:cNvPr>
          <p:cNvCxnSpPr>
            <a:cxnSpLocks/>
          </p:cNvCxnSpPr>
          <p:nvPr userDrawn="1"/>
        </p:nvCxnSpPr>
        <p:spPr>
          <a:xfrm>
            <a:off x="368300" y="1130300"/>
            <a:ext cx="11455400" cy="0"/>
          </a:xfrm>
          <a:prstGeom prst="line">
            <a:avLst/>
          </a:prstGeom>
          <a:ln w="12700">
            <a:solidFill>
              <a:srgbClr val="FF61FA"/>
            </a:solidFill>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F900C38F-8F4B-0741-9003-718DD0CAB849}"/>
              </a:ext>
            </a:extLst>
          </p:cNvPr>
          <p:cNvSpPr>
            <a:spLocks noGrp="1"/>
          </p:cNvSpPr>
          <p:nvPr>
            <p:ph type="body" sz="quarter" idx="10"/>
          </p:nvPr>
        </p:nvSpPr>
        <p:spPr>
          <a:xfrm>
            <a:off x="368300" y="368302"/>
            <a:ext cx="10322947" cy="508000"/>
          </a:xfrm>
          <a:prstGeom prst="rect">
            <a:avLst/>
          </a:prstGeom>
        </p:spPr>
        <p:txBody>
          <a:bodyPr/>
          <a:lstStyle>
            <a:lvl1pPr>
              <a:buNone/>
              <a:defRPr sz="4000">
                <a:solidFill>
                  <a:schemeClr val="tx1"/>
                </a:solidFill>
                <a:latin typeface="Oswald" pitchFamily="2" charset="77"/>
              </a:defRPr>
            </a:lvl1pPr>
            <a:lvl2pPr>
              <a:buNone/>
              <a:defRPr/>
            </a:lvl2pPr>
            <a:lvl3pPr>
              <a:buNone/>
              <a:defRPr/>
            </a:lvl3pPr>
            <a:lvl4pPr>
              <a:buNone/>
              <a:defRPr/>
            </a:lvl4pPr>
            <a:lvl5pPr>
              <a:buNone/>
              <a:defRPr/>
            </a:lvl5pPr>
          </a:lstStyle>
          <a:p>
            <a:pPr lvl="0"/>
            <a:r>
              <a:rPr lang="en-GB" dirty="0"/>
              <a:t>Click to edit Master text styles</a:t>
            </a:r>
          </a:p>
        </p:txBody>
      </p:sp>
    </p:spTree>
    <p:extLst>
      <p:ext uri="{BB962C8B-B14F-4D97-AF65-F5344CB8AC3E}">
        <p14:creationId xmlns:p14="http://schemas.microsoft.com/office/powerpoint/2010/main" val="2083724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1_Title Slide 2">
    <p:spTree>
      <p:nvGrpSpPr>
        <p:cNvPr id="1" name="Shape 19"/>
        <p:cNvGrpSpPr/>
        <p:nvPr/>
      </p:nvGrpSpPr>
      <p:grpSpPr>
        <a:xfrm>
          <a:off x="0" y="0"/>
          <a:ext cx="0" cy="0"/>
          <a:chOff x="0" y="0"/>
          <a:chExt cx="0" cy="0"/>
        </a:xfrm>
      </p:grpSpPr>
      <p:sp>
        <p:nvSpPr>
          <p:cNvPr id="20" name="Google Shape;20;p29"/>
          <p:cNvSpPr/>
          <p:nvPr/>
        </p:nvSpPr>
        <p:spPr>
          <a:xfrm>
            <a:off x="0" y="5943600"/>
            <a:ext cx="12192000" cy="914400"/>
          </a:xfrm>
          <a:prstGeom prst="rect">
            <a:avLst/>
          </a:prstGeom>
          <a:solidFill>
            <a:srgbClr val="F2F2F2">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1" name="Google Shape;21;p29"/>
          <p:cNvPicPr preferRelativeResize="0"/>
          <p:nvPr/>
        </p:nvPicPr>
        <p:blipFill rotWithShape="1">
          <a:blip r:embed="rId2">
            <a:alphaModFix/>
          </a:blip>
          <a:srcRect/>
          <a:stretch/>
        </p:blipFill>
        <p:spPr>
          <a:xfrm>
            <a:off x="1686537" y="6274083"/>
            <a:ext cx="1134878" cy="378293"/>
          </a:xfrm>
          <a:prstGeom prst="rect">
            <a:avLst/>
          </a:prstGeom>
          <a:noFill/>
          <a:ln>
            <a:noFill/>
          </a:ln>
        </p:spPr>
      </p:pic>
      <p:pic>
        <p:nvPicPr>
          <p:cNvPr id="22" name="Google Shape;22;p29"/>
          <p:cNvPicPr preferRelativeResize="0"/>
          <p:nvPr/>
        </p:nvPicPr>
        <p:blipFill rotWithShape="1">
          <a:blip r:embed="rId3">
            <a:alphaModFix/>
          </a:blip>
          <a:srcRect t="30967" b="22662"/>
          <a:stretch/>
        </p:blipFill>
        <p:spPr>
          <a:xfrm>
            <a:off x="-1" y="6187891"/>
            <a:ext cx="1445132" cy="670109"/>
          </a:xfrm>
          <a:prstGeom prst="rect">
            <a:avLst/>
          </a:prstGeom>
          <a:noFill/>
          <a:ln>
            <a:noFill/>
          </a:ln>
        </p:spPr>
      </p:pic>
      <p:cxnSp>
        <p:nvCxnSpPr>
          <p:cNvPr id="23" name="Google Shape;23;p29"/>
          <p:cNvCxnSpPr/>
          <p:nvPr/>
        </p:nvCxnSpPr>
        <p:spPr>
          <a:xfrm>
            <a:off x="-444500" y="5943600"/>
            <a:ext cx="12636500" cy="0"/>
          </a:xfrm>
          <a:prstGeom prst="straightConnector1">
            <a:avLst/>
          </a:prstGeom>
          <a:noFill/>
          <a:ln>
            <a:noFill/>
          </a:ln>
        </p:spPr>
      </p:cxnSp>
      <p:cxnSp>
        <p:nvCxnSpPr>
          <p:cNvPr id="24" name="Google Shape;24;p29"/>
          <p:cNvCxnSpPr/>
          <p:nvPr/>
        </p:nvCxnSpPr>
        <p:spPr>
          <a:xfrm>
            <a:off x="368300" y="1453029"/>
            <a:ext cx="11455400" cy="0"/>
          </a:xfrm>
          <a:prstGeom prst="straightConnector1">
            <a:avLst/>
          </a:prstGeom>
          <a:noFill/>
          <a:ln w="12700" cap="flat" cmpd="sng">
            <a:solidFill>
              <a:srgbClr val="FF61FA"/>
            </a:solidFill>
            <a:prstDash val="solid"/>
            <a:round/>
            <a:headEnd type="none" w="sm" len="sm"/>
            <a:tailEnd type="none" w="sm" len="sm"/>
          </a:ln>
        </p:spPr>
      </p:cxnSp>
      <p:sp>
        <p:nvSpPr>
          <p:cNvPr id="25" name="Google Shape;25;p29"/>
          <p:cNvSpPr txBox="1">
            <a:spLocks noGrp="1"/>
          </p:cNvSpPr>
          <p:nvPr>
            <p:ph type="body" idx="1"/>
          </p:nvPr>
        </p:nvSpPr>
        <p:spPr>
          <a:xfrm>
            <a:off x="356725" y="342398"/>
            <a:ext cx="10322947" cy="50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4000"/>
              <a:buFont typeface="Arial"/>
              <a:buNone/>
              <a:defRPr sz="4000" b="0" i="0" u="none" strike="noStrike" cap="none">
                <a:solidFill>
                  <a:schemeClr val="dk1"/>
                </a:solidFill>
                <a:latin typeface="Oswald"/>
                <a:ea typeface="Oswald"/>
                <a:cs typeface="Oswald"/>
                <a:sym typeface="Oswald"/>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6" name="Google Shape;26;p29"/>
          <p:cNvSpPr txBox="1">
            <a:spLocks noGrp="1"/>
          </p:cNvSpPr>
          <p:nvPr>
            <p:ph type="body" idx="2"/>
          </p:nvPr>
        </p:nvSpPr>
        <p:spPr>
          <a:xfrm>
            <a:off x="356725" y="972317"/>
            <a:ext cx="10322947" cy="50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2000"/>
              <a:buFont typeface="Arial"/>
              <a:buNone/>
              <a:defRPr sz="2000" b="0" i="0" u="none" strike="noStrike" cap="none">
                <a:solidFill>
                  <a:srgbClr val="595959"/>
                </a:solidFill>
                <a:latin typeface="Oswald Light"/>
                <a:ea typeface="Oswald Light"/>
                <a:cs typeface="Oswald Light"/>
                <a:sym typeface="Oswald Light"/>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7" name="Google Shape;27;p29"/>
          <p:cNvSpPr txBox="1"/>
          <p:nvPr/>
        </p:nvSpPr>
        <p:spPr>
          <a:xfrm>
            <a:off x="8281321" y="6274083"/>
            <a:ext cx="31937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3F3F3F"/>
                </a:solidFill>
                <a:latin typeface="Oswald"/>
                <a:ea typeface="Oswald"/>
                <a:cs typeface="Oswald"/>
                <a:sym typeface="Oswald"/>
              </a:rPr>
              <a:t>jointheexchange</a:t>
            </a:r>
            <a:r>
              <a:rPr lang="en-GB" sz="1200" b="0" i="0" u="none" strike="noStrike" cap="none">
                <a:solidFill>
                  <a:srgbClr val="3F3F3F"/>
                </a:solidFill>
                <a:latin typeface="Oswald"/>
                <a:ea typeface="Oswald"/>
                <a:cs typeface="Oswald"/>
                <a:sym typeface="Oswald"/>
              </a:rPr>
              <a:t>.co.uk</a:t>
            </a:r>
            <a:endParaRPr sz="1200" b="0" i="0" u="none" strike="noStrike" cap="none">
              <a:solidFill>
                <a:srgbClr val="3F3F3F"/>
              </a:solidFill>
              <a:latin typeface="Oswald"/>
              <a:ea typeface="Oswald"/>
              <a:cs typeface="Oswald"/>
              <a:sym typeface="Oswald"/>
            </a:endParaRPr>
          </a:p>
        </p:txBody>
      </p:sp>
      <p:sp>
        <p:nvSpPr>
          <p:cNvPr id="28" name="Google Shape;28;p29"/>
          <p:cNvSpPr txBox="1"/>
          <p:nvPr/>
        </p:nvSpPr>
        <p:spPr>
          <a:xfrm>
            <a:off x="10226850" y="6274083"/>
            <a:ext cx="31937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3F3F3F"/>
                </a:solidFill>
                <a:latin typeface="Oswald"/>
                <a:ea typeface="Oswald"/>
                <a:cs typeface="Oswald"/>
                <a:sym typeface="Oswald"/>
              </a:rPr>
              <a:t>drugscience</a:t>
            </a:r>
            <a:r>
              <a:rPr lang="en-GB" sz="1200" b="0" i="0" u="none" strike="noStrike" cap="none">
                <a:solidFill>
                  <a:srgbClr val="3F3F3F"/>
                </a:solidFill>
                <a:latin typeface="Oswald"/>
                <a:ea typeface="Oswald"/>
                <a:cs typeface="Oswald"/>
                <a:sym typeface="Oswald"/>
              </a:rPr>
              <a:t>.org.uk</a:t>
            </a:r>
            <a:endParaRPr sz="1200" b="0" i="0" u="none" strike="noStrike" cap="none">
              <a:solidFill>
                <a:srgbClr val="3F3F3F"/>
              </a:solidFill>
              <a:latin typeface="Oswald"/>
              <a:ea typeface="Oswald"/>
              <a:cs typeface="Oswald"/>
              <a:sym typeface="Oswa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31"/>
          <p:cNvSpPr/>
          <p:nvPr/>
        </p:nvSpPr>
        <p:spPr>
          <a:xfrm>
            <a:off x="0" y="5943600"/>
            <a:ext cx="12192000" cy="914400"/>
          </a:xfrm>
          <a:prstGeom prst="rect">
            <a:avLst/>
          </a:prstGeom>
          <a:solidFill>
            <a:srgbClr val="F2F2F2">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1" name="Google Shape;31;p31"/>
          <p:cNvPicPr preferRelativeResize="0"/>
          <p:nvPr/>
        </p:nvPicPr>
        <p:blipFill rotWithShape="1">
          <a:blip r:embed="rId2">
            <a:alphaModFix/>
          </a:blip>
          <a:srcRect/>
          <a:stretch/>
        </p:blipFill>
        <p:spPr>
          <a:xfrm>
            <a:off x="1686537" y="6274083"/>
            <a:ext cx="1134878" cy="378293"/>
          </a:xfrm>
          <a:prstGeom prst="rect">
            <a:avLst/>
          </a:prstGeom>
          <a:noFill/>
          <a:ln>
            <a:noFill/>
          </a:ln>
        </p:spPr>
      </p:pic>
      <p:pic>
        <p:nvPicPr>
          <p:cNvPr id="32" name="Google Shape;32;p31"/>
          <p:cNvPicPr preferRelativeResize="0"/>
          <p:nvPr/>
        </p:nvPicPr>
        <p:blipFill rotWithShape="1">
          <a:blip r:embed="rId3">
            <a:alphaModFix/>
          </a:blip>
          <a:srcRect t="30967" b="22662"/>
          <a:stretch/>
        </p:blipFill>
        <p:spPr>
          <a:xfrm>
            <a:off x="-1" y="6187891"/>
            <a:ext cx="1445132" cy="670109"/>
          </a:xfrm>
          <a:prstGeom prst="rect">
            <a:avLst/>
          </a:prstGeom>
          <a:noFill/>
          <a:ln>
            <a:noFill/>
          </a:ln>
        </p:spPr>
      </p:pic>
      <p:cxnSp>
        <p:nvCxnSpPr>
          <p:cNvPr id="33" name="Google Shape;33;p31"/>
          <p:cNvCxnSpPr/>
          <p:nvPr/>
        </p:nvCxnSpPr>
        <p:spPr>
          <a:xfrm>
            <a:off x="-444500" y="5943600"/>
            <a:ext cx="12636500" cy="0"/>
          </a:xfrm>
          <a:prstGeom prst="straightConnector1">
            <a:avLst/>
          </a:prstGeom>
          <a:noFill/>
          <a:ln>
            <a:noFill/>
          </a:ln>
        </p:spPr>
      </p:cxnSp>
      <p:sp>
        <p:nvSpPr>
          <p:cNvPr id="34" name="Google Shape;34;p31"/>
          <p:cNvSpPr txBox="1"/>
          <p:nvPr/>
        </p:nvSpPr>
        <p:spPr>
          <a:xfrm>
            <a:off x="8281321" y="6274083"/>
            <a:ext cx="31937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3F3F3F"/>
                </a:solidFill>
                <a:latin typeface="Oswald"/>
                <a:ea typeface="Oswald"/>
                <a:cs typeface="Oswald"/>
                <a:sym typeface="Oswald"/>
              </a:rPr>
              <a:t>jointheexchange</a:t>
            </a:r>
            <a:r>
              <a:rPr lang="en-GB" sz="1200" b="0" i="0" u="none" strike="noStrike" cap="none">
                <a:solidFill>
                  <a:srgbClr val="3F3F3F"/>
                </a:solidFill>
                <a:latin typeface="Oswald"/>
                <a:ea typeface="Oswald"/>
                <a:cs typeface="Oswald"/>
                <a:sym typeface="Oswald"/>
              </a:rPr>
              <a:t>.co.uk</a:t>
            </a:r>
            <a:endParaRPr sz="1200" b="0" i="0" u="none" strike="noStrike" cap="none">
              <a:solidFill>
                <a:srgbClr val="3F3F3F"/>
              </a:solidFill>
              <a:latin typeface="Oswald"/>
              <a:ea typeface="Oswald"/>
              <a:cs typeface="Oswald"/>
              <a:sym typeface="Oswald"/>
            </a:endParaRPr>
          </a:p>
        </p:txBody>
      </p:sp>
      <p:sp>
        <p:nvSpPr>
          <p:cNvPr id="35" name="Google Shape;35;p31"/>
          <p:cNvSpPr txBox="1"/>
          <p:nvPr/>
        </p:nvSpPr>
        <p:spPr>
          <a:xfrm>
            <a:off x="10226850" y="6274083"/>
            <a:ext cx="31937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3F3F3F"/>
                </a:solidFill>
                <a:latin typeface="Oswald"/>
                <a:ea typeface="Oswald"/>
                <a:cs typeface="Oswald"/>
                <a:sym typeface="Oswald"/>
              </a:rPr>
              <a:t>drugscience</a:t>
            </a:r>
            <a:r>
              <a:rPr lang="en-GB" sz="1200" b="0" i="0" u="none" strike="noStrike" cap="none">
                <a:solidFill>
                  <a:srgbClr val="3F3F3F"/>
                </a:solidFill>
                <a:latin typeface="Oswald"/>
                <a:ea typeface="Oswald"/>
                <a:cs typeface="Oswald"/>
                <a:sym typeface="Oswald"/>
              </a:rPr>
              <a:t>.org.uk</a:t>
            </a:r>
            <a:endParaRPr sz="1200" b="0" i="0" u="none" strike="noStrike" cap="none">
              <a:solidFill>
                <a:srgbClr val="3F3F3F"/>
              </a:solidFill>
              <a:latin typeface="Oswald"/>
              <a:ea typeface="Oswald"/>
              <a:cs typeface="Oswald"/>
              <a:sym typeface="Oswald"/>
            </a:endParaRPr>
          </a:p>
        </p:txBody>
      </p:sp>
      <p:cxnSp>
        <p:nvCxnSpPr>
          <p:cNvPr id="36" name="Google Shape;36;p31"/>
          <p:cNvCxnSpPr/>
          <p:nvPr/>
        </p:nvCxnSpPr>
        <p:spPr>
          <a:xfrm>
            <a:off x="368300" y="1130300"/>
            <a:ext cx="11455400" cy="0"/>
          </a:xfrm>
          <a:prstGeom prst="straightConnector1">
            <a:avLst/>
          </a:prstGeom>
          <a:noFill/>
          <a:ln w="12700" cap="flat" cmpd="sng">
            <a:solidFill>
              <a:srgbClr val="FF61FA"/>
            </a:solidFill>
            <a:prstDash val="solid"/>
            <a:round/>
            <a:headEnd type="none" w="sm" len="sm"/>
            <a:tailEnd type="none" w="sm" len="sm"/>
          </a:ln>
        </p:spPr>
      </p:cxnSp>
      <p:sp>
        <p:nvSpPr>
          <p:cNvPr id="37" name="Google Shape;37;p31"/>
          <p:cNvSpPr txBox="1">
            <a:spLocks noGrp="1"/>
          </p:cNvSpPr>
          <p:nvPr>
            <p:ph type="body" idx="1"/>
          </p:nvPr>
        </p:nvSpPr>
        <p:spPr>
          <a:xfrm>
            <a:off x="368300" y="368302"/>
            <a:ext cx="10322947" cy="50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4000"/>
              <a:buFont typeface="Arial"/>
              <a:buNone/>
              <a:defRPr sz="4000" b="0" i="0" u="none" strike="noStrike" cap="none">
                <a:solidFill>
                  <a:schemeClr val="dk1"/>
                </a:solidFill>
                <a:latin typeface="Oswald"/>
                <a:ea typeface="Oswald"/>
                <a:cs typeface="Oswald"/>
                <a:sym typeface="Oswald"/>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 name="Google Shape;4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 name="Google Shape;4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3">
    <p:spTree>
      <p:nvGrpSpPr>
        <p:cNvPr id="1" name="Shape 42"/>
        <p:cNvGrpSpPr/>
        <p:nvPr/>
      </p:nvGrpSpPr>
      <p:grpSpPr>
        <a:xfrm>
          <a:off x="0" y="0"/>
          <a:ext cx="0" cy="0"/>
          <a:chOff x="0" y="0"/>
          <a:chExt cx="0" cy="0"/>
        </a:xfrm>
      </p:grpSpPr>
      <p:sp>
        <p:nvSpPr>
          <p:cNvPr id="43" name="Google Shape;43;p34"/>
          <p:cNvSpPr/>
          <p:nvPr/>
        </p:nvSpPr>
        <p:spPr>
          <a:xfrm>
            <a:off x="0" y="0"/>
            <a:ext cx="12192000" cy="68580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4" name="Google Shape;44;p34"/>
          <p:cNvPicPr preferRelativeResize="0"/>
          <p:nvPr/>
        </p:nvPicPr>
        <p:blipFill rotWithShape="1">
          <a:blip r:embed="rId2">
            <a:alphaModFix/>
          </a:blip>
          <a:srcRect t="30967" b="22662"/>
          <a:stretch/>
        </p:blipFill>
        <p:spPr>
          <a:xfrm>
            <a:off x="-1" y="6187891"/>
            <a:ext cx="1445132" cy="670109"/>
          </a:xfrm>
          <a:prstGeom prst="rect">
            <a:avLst/>
          </a:prstGeom>
          <a:noFill/>
          <a:ln>
            <a:noFill/>
          </a:ln>
        </p:spPr>
      </p:pic>
      <p:cxnSp>
        <p:nvCxnSpPr>
          <p:cNvPr id="45" name="Google Shape;45;p34"/>
          <p:cNvCxnSpPr/>
          <p:nvPr/>
        </p:nvCxnSpPr>
        <p:spPr>
          <a:xfrm>
            <a:off x="-444500" y="5943600"/>
            <a:ext cx="12636500" cy="0"/>
          </a:xfrm>
          <a:prstGeom prst="straightConnector1">
            <a:avLst/>
          </a:prstGeom>
          <a:noFill/>
          <a:ln>
            <a:noFill/>
          </a:ln>
        </p:spPr>
      </p:cxnSp>
      <p:pic>
        <p:nvPicPr>
          <p:cNvPr id="46" name="Google Shape;46;p34" descr="A picture containing text, tableware, clipart, dishware&#10;&#10;Description automatically generated"/>
          <p:cNvPicPr preferRelativeResize="0"/>
          <p:nvPr/>
        </p:nvPicPr>
        <p:blipFill rotWithShape="1">
          <a:blip r:embed="rId3">
            <a:alphaModFix/>
          </a:blip>
          <a:srcRect/>
          <a:stretch/>
        </p:blipFill>
        <p:spPr>
          <a:xfrm>
            <a:off x="1689742" y="6267853"/>
            <a:ext cx="1123199" cy="383760"/>
          </a:xfrm>
          <a:prstGeom prst="rect">
            <a:avLst/>
          </a:prstGeom>
          <a:noFill/>
          <a:ln>
            <a:noFill/>
          </a:ln>
        </p:spPr>
      </p:pic>
      <p:grpSp>
        <p:nvGrpSpPr>
          <p:cNvPr id="47" name="Google Shape;47;p34"/>
          <p:cNvGrpSpPr/>
          <p:nvPr/>
        </p:nvGrpSpPr>
        <p:grpSpPr>
          <a:xfrm>
            <a:off x="4666374" y="1025719"/>
            <a:ext cx="7659851" cy="4673591"/>
            <a:chOff x="5681490" y="2134464"/>
            <a:chExt cx="6340044" cy="3868322"/>
          </a:xfrm>
        </p:grpSpPr>
        <p:sp>
          <p:nvSpPr>
            <p:cNvPr id="48" name="Google Shape;48;p34"/>
            <p:cNvSpPr/>
            <p:nvPr/>
          </p:nvSpPr>
          <p:spPr>
            <a:xfrm>
              <a:off x="7071937" y="3520348"/>
              <a:ext cx="1073936" cy="1234854"/>
            </a:xfrm>
            <a:custGeom>
              <a:avLst/>
              <a:gdLst/>
              <a:ahLst/>
              <a:cxnLst/>
              <a:rect l="l" t="t" r="r" b="b"/>
              <a:pathLst>
                <a:path w="1073936" h="1234854" extrusionOk="0">
                  <a:moveTo>
                    <a:pt x="536968" y="0"/>
                  </a:moveTo>
                  <a:lnTo>
                    <a:pt x="1073937" y="308424"/>
                  </a:lnTo>
                  <a:lnTo>
                    <a:pt x="1073937" y="925851"/>
                  </a:lnTo>
                  <a:lnTo>
                    <a:pt x="617398" y="1188562"/>
                  </a:lnTo>
                  <a:lnTo>
                    <a:pt x="536968" y="1234854"/>
                  </a:lnTo>
                  <a:lnTo>
                    <a:pt x="197891" y="1039847"/>
                  </a:lnTo>
                  <a:lnTo>
                    <a:pt x="0" y="925851"/>
                  </a:lnTo>
                  <a:lnTo>
                    <a:pt x="0" y="309003"/>
                  </a:lnTo>
                  <a:lnTo>
                    <a:pt x="536968" y="0"/>
                  </a:lnTo>
                  <a:close/>
                  <a:moveTo>
                    <a:pt x="602932" y="1180460"/>
                  </a:moveTo>
                  <a:lnTo>
                    <a:pt x="1059471" y="917750"/>
                  </a:lnTo>
                  <a:lnTo>
                    <a:pt x="1059471" y="317104"/>
                  </a:lnTo>
                  <a:lnTo>
                    <a:pt x="536968" y="16781"/>
                  </a:lnTo>
                  <a:lnTo>
                    <a:pt x="14466" y="317104"/>
                  </a:lnTo>
                  <a:lnTo>
                    <a:pt x="14466" y="917750"/>
                  </a:lnTo>
                  <a:lnTo>
                    <a:pt x="212357" y="1031746"/>
                  </a:lnTo>
                  <a:lnTo>
                    <a:pt x="536968" y="1218652"/>
                  </a:lnTo>
                  <a:lnTo>
                    <a:pt x="602932" y="1180460"/>
                  </a:lnTo>
                  <a:close/>
                </a:path>
              </a:pathLst>
            </a:custGeom>
            <a:solidFill>
              <a:schemeClr val="lt1">
                <a:alpha val="1568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9" name="Google Shape;49;p34"/>
            <p:cNvSpPr/>
            <p:nvPr/>
          </p:nvSpPr>
          <p:spPr>
            <a:xfrm>
              <a:off x="5681490" y="4860518"/>
              <a:ext cx="993507" cy="1142268"/>
            </a:xfrm>
            <a:custGeom>
              <a:avLst/>
              <a:gdLst/>
              <a:ahLst/>
              <a:cxnLst/>
              <a:rect l="l" t="t" r="r" b="b"/>
              <a:pathLst>
                <a:path w="993507" h="1142268" extrusionOk="0">
                  <a:moveTo>
                    <a:pt x="0" y="285278"/>
                  </a:moveTo>
                  <a:lnTo>
                    <a:pt x="0" y="856413"/>
                  </a:lnTo>
                  <a:lnTo>
                    <a:pt x="496464" y="1142269"/>
                  </a:lnTo>
                  <a:lnTo>
                    <a:pt x="609297" y="1077459"/>
                  </a:lnTo>
                  <a:lnTo>
                    <a:pt x="609297" y="651568"/>
                  </a:lnTo>
                  <a:lnTo>
                    <a:pt x="993507" y="430521"/>
                  </a:lnTo>
                  <a:lnTo>
                    <a:pt x="993507" y="285278"/>
                  </a:lnTo>
                  <a:lnTo>
                    <a:pt x="496464" y="0"/>
                  </a:lnTo>
                  <a:close/>
                </a:path>
              </a:pathLst>
            </a:custGeom>
            <a:solidFill>
              <a:schemeClr val="lt1">
                <a:alpha val="1568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34"/>
            <p:cNvSpPr/>
            <p:nvPr/>
          </p:nvSpPr>
          <p:spPr>
            <a:xfrm>
              <a:off x="6755427" y="4513902"/>
              <a:ext cx="1189662" cy="1302556"/>
            </a:xfrm>
            <a:custGeom>
              <a:avLst/>
              <a:gdLst/>
              <a:ahLst/>
              <a:cxnLst/>
              <a:rect l="l" t="t" r="r" b="b"/>
              <a:pathLst>
                <a:path w="1189662" h="1302556" extrusionOk="0">
                  <a:moveTo>
                    <a:pt x="594831" y="0"/>
                  </a:moveTo>
                  <a:lnTo>
                    <a:pt x="919442" y="186906"/>
                  </a:lnTo>
                  <a:lnTo>
                    <a:pt x="853479" y="225098"/>
                  </a:lnTo>
                  <a:lnTo>
                    <a:pt x="528867" y="38191"/>
                  </a:lnTo>
                  <a:lnTo>
                    <a:pt x="594831" y="0"/>
                  </a:lnTo>
                  <a:close/>
                  <a:moveTo>
                    <a:pt x="514402" y="46293"/>
                  </a:moveTo>
                  <a:lnTo>
                    <a:pt x="853479" y="241300"/>
                  </a:lnTo>
                  <a:lnTo>
                    <a:pt x="933908" y="195008"/>
                  </a:lnTo>
                  <a:lnTo>
                    <a:pt x="1189084" y="341986"/>
                  </a:lnTo>
                  <a:lnTo>
                    <a:pt x="1189084" y="942054"/>
                  </a:lnTo>
                  <a:lnTo>
                    <a:pt x="960525" y="810120"/>
                  </a:lnTo>
                  <a:lnTo>
                    <a:pt x="670053" y="977352"/>
                  </a:lnTo>
                  <a:lnTo>
                    <a:pt x="120934" y="661405"/>
                  </a:lnTo>
                  <a:lnTo>
                    <a:pt x="0" y="730844"/>
                  </a:lnTo>
                  <a:lnTo>
                    <a:pt x="0" y="341986"/>
                  </a:lnTo>
                  <a:lnTo>
                    <a:pt x="514402" y="46293"/>
                  </a:lnTo>
                  <a:close/>
                  <a:moveTo>
                    <a:pt x="335027" y="634787"/>
                  </a:moveTo>
                  <a:lnTo>
                    <a:pt x="438023" y="575764"/>
                  </a:lnTo>
                  <a:lnTo>
                    <a:pt x="438023" y="457718"/>
                  </a:lnTo>
                  <a:lnTo>
                    <a:pt x="335027" y="398695"/>
                  </a:lnTo>
                  <a:lnTo>
                    <a:pt x="232031" y="457718"/>
                  </a:lnTo>
                  <a:lnTo>
                    <a:pt x="232031" y="575764"/>
                  </a:lnTo>
                  <a:lnTo>
                    <a:pt x="335027" y="634787"/>
                  </a:lnTo>
                  <a:close/>
                  <a:moveTo>
                    <a:pt x="960525" y="829216"/>
                  </a:moveTo>
                  <a:lnTo>
                    <a:pt x="1189663" y="960571"/>
                  </a:lnTo>
                  <a:lnTo>
                    <a:pt x="1189663" y="1025380"/>
                  </a:lnTo>
                  <a:lnTo>
                    <a:pt x="707086" y="1302557"/>
                  </a:lnTo>
                  <a:lnTo>
                    <a:pt x="707086" y="997605"/>
                  </a:lnTo>
                  <a:lnTo>
                    <a:pt x="687412" y="986032"/>
                  </a:lnTo>
                  <a:lnTo>
                    <a:pt x="960525" y="829216"/>
                  </a:lnTo>
                  <a:close/>
                </a:path>
              </a:pathLst>
            </a:custGeom>
            <a:solidFill>
              <a:schemeClr val="lt1">
                <a:alpha val="1568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34"/>
            <p:cNvSpPr/>
            <p:nvPr/>
          </p:nvSpPr>
          <p:spPr>
            <a:xfrm>
              <a:off x="6482892" y="3025018"/>
              <a:ext cx="1099396" cy="1264365"/>
            </a:xfrm>
            <a:custGeom>
              <a:avLst/>
              <a:gdLst/>
              <a:ahLst/>
              <a:cxnLst/>
              <a:rect l="l" t="t" r="r" b="b"/>
              <a:pathLst>
                <a:path w="1099396" h="1264365" extrusionOk="0">
                  <a:moveTo>
                    <a:pt x="549698" y="0"/>
                  </a:moveTo>
                  <a:lnTo>
                    <a:pt x="1099396" y="315947"/>
                  </a:lnTo>
                  <a:lnTo>
                    <a:pt x="1099396" y="947840"/>
                  </a:lnTo>
                  <a:lnTo>
                    <a:pt x="549698" y="1264366"/>
                  </a:lnTo>
                  <a:lnTo>
                    <a:pt x="0" y="947840"/>
                  </a:lnTo>
                  <a:lnTo>
                    <a:pt x="0" y="315947"/>
                  </a:lnTo>
                  <a:close/>
                </a:path>
              </a:pathLst>
            </a:custGeom>
            <a:solidFill>
              <a:schemeClr val="lt1">
                <a:alpha val="1568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34"/>
            <p:cNvSpPr/>
            <p:nvPr/>
          </p:nvSpPr>
          <p:spPr>
            <a:xfrm>
              <a:off x="10150825" y="2134464"/>
              <a:ext cx="1870709" cy="2048445"/>
            </a:xfrm>
            <a:custGeom>
              <a:avLst/>
              <a:gdLst/>
              <a:ahLst/>
              <a:cxnLst/>
              <a:rect l="l" t="t" r="r" b="b"/>
              <a:pathLst>
                <a:path w="1870709" h="2048445" extrusionOk="0">
                  <a:moveTo>
                    <a:pt x="1079723" y="1551380"/>
                  </a:moveTo>
                  <a:lnTo>
                    <a:pt x="1110969" y="1569318"/>
                  </a:lnTo>
                  <a:lnTo>
                    <a:pt x="1110969" y="2048446"/>
                  </a:lnTo>
                  <a:lnTo>
                    <a:pt x="1870131" y="1612139"/>
                  </a:lnTo>
                  <a:lnTo>
                    <a:pt x="1870131" y="1510295"/>
                  </a:lnTo>
                  <a:lnTo>
                    <a:pt x="1510223" y="1303136"/>
                  </a:lnTo>
                  <a:lnTo>
                    <a:pt x="1079723" y="1551380"/>
                  </a:lnTo>
                  <a:close/>
                  <a:moveTo>
                    <a:pt x="364537" y="905020"/>
                  </a:moveTo>
                  <a:lnTo>
                    <a:pt x="364537" y="719271"/>
                  </a:lnTo>
                  <a:lnTo>
                    <a:pt x="525974" y="626107"/>
                  </a:lnTo>
                  <a:lnTo>
                    <a:pt x="687412" y="719271"/>
                  </a:lnTo>
                  <a:lnTo>
                    <a:pt x="687412" y="905020"/>
                  </a:lnTo>
                  <a:lnTo>
                    <a:pt x="525974" y="998184"/>
                  </a:lnTo>
                  <a:lnTo>
                    <a:pt x="364537" y="905020"/>
                  </a:lnTo>
                  <a:close/>
                  <a:moveTo>
                    <a:pt x="0" y="537572"/>
                  </a:moveTo>
                  <a:lnTo>
                    <a:pt x="0" y="1149213"/>
                  </a:lnTo>
                  <a:lnTo>
                    <a:pt x="190369" y="1039847"/>
                  </a:lnTo>
                  <a:lnTo>
                    <a:pt x="1054263" y="1536913"/>
                  </a:lnTo>
                  <a:lnTo>
                    <a:pt x="1510802" y="1274203"/>
                  </a:lnTo>
                  <a:lnTo>
                    <a:pt x="1870710" y="1481362"/>
                  </a:lnTo>
                  <a:lnTo>
                    <a:pt x="1870710" y="537572"/>
                  </a:lnTo>
                  <a:lnTo>
                    <a:pt x="1468562" y="306688"/>
                  </a:lnTo>
                  <a:lnTo>
                    <a:pt x="1341842" y="379599"/>
                  </a:lnTo>
                  <a:lnTo>
                    <a:pt x="808346" y="72911"/>
                  </a:lnTo>
                  <a:lnTo>
                    <a:pt x="0" y="537572"/>
                  </a:lnTo>
                  <a:close/>
                  <a:moveTo>
                    <a:pt x="934487" y="0"/>
                  </a:moveTo>
                  <a:lnTo>
                    <a:pt x="830912" y="59602"/>
                  </a:lnTo>
                  <a:lnTo>
                    <a:pt x="1341263" y="352981"/>
                  </a:lnTo>
                  <a:lnTo>
                    <a:pt x="1445417" y="293379"/>
                  </a:lnTo>
                  <a:lnTo>
                    <a:pt x="934487" y="0"/>
                  </a:lnTo>
                  <a:close/>
                </a:path>
              </a:pathLst>
            </a:custGeom>
            <a:solidFill>
              <a:schemeClr val="lt1">
                <a:alpha val="1568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34"/>
            <p:cNvSpPr/>
            <p:nvPr/>
          </p:nvSpPr>
          <p:spPr>
            <a:xfrm>
              <a:off x="9691393" y="4561931"/>
              <a:ext cx="633020" cy="727372"/>
            </a:xfrm>
            <a:custGeom>
              <a:avLst/>
              <a:gdLst/>
              <a:ahLst/>
              <a:cxnLst/>
              <a:rect l="l" t="t" r="r" b="b"/>
              <a:pathLst>
                <a:path w="633020" h="727372" extrusionOk="0">
                  <a:moveTo>
                    <a:pt x="316510" y="0"/>
                  </a:moveTo>
                  <a:lnTo>
                    <a:pt x="0" y="181698"/>
                  </a:lnTo>
                  <a:lnTo>
                    <a:pt x="0" y="545674"/>
                  </a:lnTo>
                  <a:lnTo>
                    <a:pt x="316510" y="727372"/>
                  </a:lnTo>
                  <a:lnTo>
                    <a:pt x="633021" y="545674"/>
                  </a:lnTo>
                  <a:lnTo>
                    <a:pt x="633021" y="181698"/>
                  </a:lnTo>
                  <a:close/>
                </a:path>
              </a:pathLst>
            </a:custGeom>
            <a:solidFill>
              <a:schemeClr val="lt1">
                <a:alpha val="1568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34"/>
            <p:cNvSpPr/>
            <p:nvPr/>
          </p:nvSpPr>
          <p:spPr>
            <a:xfrm>
              <a:off x="8617255" y="2647155"/>
              <a:ext cx="1470876" cy="1690836"/>
            </a:xfrm>
            <a:custGeom>
              <a:avLst/>
              <a:gdLst/>
              <a:ahLst/>
              <a:cxnLst/>
              <a:rect l="l" t="t" r="r" b="b"/>
              <a:pathLst>
                <a:path w="1470876" h="1690836" extrusionOk="0">
                  <a:moveTo>
                    <a:pt x="735439" y="0"/>
                  </a:moveTo>
                  <a:lnTo>
                    <a:pt x="1470877" y="422998"/>
                  </a:lnTo>
                  <a:lnTo>
                    <a:pt x="1470877" y="637680"/>
                  </a:lnTo>
                  <a:lnTo>
                    <a:pt x="902662" y="964621"/>
                  </a:lnTo>
                  <a:lnTo>
                    <a:pt x="902662" y="1594779"/>
                  </a:lnTo>
                  <a:lnTo>
                    <a:pt x="735439" y="1690836"/>
                  </a:lnTo>
                  <a:lnTo>
                    <a:pt x="0" y="1267838"/>
                  </a:lnTo>
                  <a:lnTo>
                    <a:pt x="0" y="422998"/>
                  </a:lnTo>
                  <a:close/>
                </a:path>
              </a:pathLst>
            </a:custGeom>
            <a:solidFill>
              <a:schemeClr val="lt1">
                <a:alpha val="1568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55" name="Google Shape;55;p34"/>
          <p:cNvSpPr txBox="1"/>
          <p:nvPr/>
        </p:nvSpPr>
        <p:spPr>
          <a:xfrm>
            <a:off x="8281321" y="6274083"/>
            <a:ext cx="31937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Oswald"/>
                <a:ea typeface="Oswald"/>
                <a:cs typeface="Oswald"/>
                <a:sym typeface="Oswald"/>
              </a:rPr>
              <a:t>jointheexchange</a:t>
            </a:r>
            <a:r>
              <a:rPr lang="en-GB" sz="1200" b="0" i="0" u="none" strike="noStrike" cap="none">
                <a:solidFill>
                  <a:schemeClr val="lt1"/>
                </a:solidFill>
                <a:latin typeface="Oswald"/>
                <a:ea typeface="Oswald"/>
                <a:cs typeface="Oswald"/>
                <a:sym typeface="Oswald"/>
              </a:rPr>
              <a:t>.co.uk</a:t>
            </a:r>
            <a:endParaRPr sz="1200" b="0" i="0" u="none" strike="noStrike" cap="none">
              <a:solidFill>
                <a:schemeClr val="lt1"/>
              </a:solidFill>
              <a:latin typeface="Oswald"/>
              <a:ea typeface="Oswald"/>
              <a:cs typeface="Oswald"/>
              <a:sym typeface="Oswald"/>
            </a:endParaRPr>
          </a:p>
        </p:txBody>
      </p:sp>
      <p:sp>
        <p:nvSpPr>
          <p:cNvPr id="56" name="Google Shape;56;p34"/>
          <p:cNvSpPr txBox="1"/>
          <p:nvPr/>
        </p:nvSpPr>
        <p:spPr>
          <a:xfrm>
            <a:off x="10226850" y="6274083"/>
            <a:ext cx="31937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chemeClr val="lt1"/>
                </a:solidFill>
                <a:latin typeface="Oswald"/>
                <a:ea typeface="Oswald"/>
                <a:cs typeface="Oswald"/>
                <a:sym typeface="Oswald"/>
              </a:rPr>
              <a:t>drugscience</a:t>
            </a:r>
            <a:r>
              <a:rPr lang="en-GB" sz="1200" b="0" i="0" u="none" strike="noStrike" cap="none">
                <a:solidFill>
                  <a:schemeClr val="lt1"/>
                </a:solidFill>
                <a:latin typeface="Oswald"/>
                <a:ea typeface="Oswald"/>
                <a:cs typeface="Oswald"/>
                <a:sym typeface="Oswald"/>
              </a:rPr>
              <a:t>.org.uk</a:t>
            </a:r>
            <a:endParaRPr sz="1200" b="0" i="0" u="none" strike="noStrike" cap="none">
              <a:solidFill>
                <a:schemeClr val="lt1"/>
              </a:solidFill>
              <a:latin typeface="Oswald"/>
              <a:ea typeface="Oswald"/>
              <a:cs typeface="Oswald"/>
              <a:sym typeface="Oswa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1_Title Slide 4">
    <p:spTree>
      <p:nvGrpSpPr>
        <p:cNvPr id="1" name="Shape 57"/>
        <p:cNvGrpSpPr/>
        <p:nvPr/>
      </p:nvGrpSpPr>
      <p:grpSpPr>
        <a:xfrm>
          <a:off x="0" y="0"/>
          <a:ext cx="0" cy="0"/>
          <a:chOff x="0" y="0"/>
          <a:chExt cx="0" cy="0"/>
        </a:xfrm>
      </p:grpSpPr>
      <p:sp>
        <p:nvSpPr>
          <p:cNvPr id="58" name="Google Shape;58;p44"/>
          <p:cNvSpPr/>
          <p:nvPr/>
        </p:nvSpPr>
        <p:spPr>
          <a:xfrm>
            <a:off x="0" y="5943600"/>
            <a:ext cx="12192000" cy="914400"/>
          </a:xfrm>
          <a:prstGeom prst="rect">
            <a:avLst/>
          </a:prstGeom>
          <a:solidFill>
            <a:srgbClr val="F2F2F2">
              <a:alpha val="7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9" name="Google Shape;59;p44"/>
          <p:cNvGrpSpPr/>
          <p:nvPr/>
        </p:nvGrpSpPr>
        <p:grpSpPr>
          <a:xfrm>
            <a:off x="4666374" y="1025719"/>
            <a:ext cx="7659851" cy="4673591"/>
            <a:chOff x="5681490" y="2134464"/>
            <a:chExt cx="6340044" cy="3868322"/>
          </a:xfrm>
        </p:grpSpPr>
        <p:sp>
          <p:nvSpPr>
            <p:cNvPr id="60" name="Google Shape;60;p44"/>
            <p:cNvSpPr/>
            <p:nvPr/>
          </p:nvSpPr>
          <p:spPr>
            <a:xfrm>
              <a:off x="7071937" y="3520348"/>
              <a:ext cx="1073936" cy="1234854"/>
            </a:xfrm>
            <a:custGeom>
              <a:avLst/>
              <a:gdLst/>
              <a:ahLst/>
              <a:cxnLst/>
              <a:rect l="l" t="t" r="r" b="b"/>
              <a:pathLst>
                <a:path w="1073936" h="1234854" extrusionOk="0">
                  <a:moveTo>
                    <a:pt x="536968" y="0"/>
                  </a:moveTo>
                  <a:lnTo>
                    <a:pt x="1073937" y="308424"/>
                  </a:lnTo>
                  <a:lnTo>
                    <a:pt x="1073937" y="925851"/>
                  </a:lnTo>
                  <a:lnTo>
                    <a:pt x="617398" y="1188562"/>
                  </a:lnTo>
                  <a:lnTo>
                    <a:pt x="536968" y="1234854"/>
                  </a:lnTo>
                  <a:lnTo>
                    <a:pt x="197891" y="1039847"/>
                  </a:lnTo>
                  <a:lnTo>
                    <a:pt x="0" y="925851"/>
                  </a:lnTo>
                  <a:lnTo>
                    <a:pt x="0" y="309003"/>
                  </a:lnTo>
                  <a:lnTo>
                    <a:pt x="536968" y="0"/>
                  </a:lnTo>
                  <a:close/>
                  <a:moveTo>
                    <a:pt x="602932" y="1180460"/>
                  </a:moveTo>
                  <a:lnTo>
                    <a:pt x="1059471" y="917750"/>
                  </a:lnTo>
                  <a:lnTo>
                    <a:pt x="1059471" y="317104"/>
                  </a:lnTo>
                  <a:lnTo>
                    <a:pt x="536968" y="16781"/>
                  </a:lnTo>
                  <a:lnTo>
                    <a:pt x="14466" y="317104"/>
                  </a:lnTo>
                  <a:lnTo>
                    <a:pt x="14466" y="917750"/>
                  </a:lnTo>
                  <a:lnTo>
                    <a:pt x="212357" y="1031746"/>
                  </a:lnTo>
                  <a:lnTo>
                    <a:pt x="536968" y="1218652"/>
                  </a:lnTo>
                  <a:lnTo>
                    <a:pt x="602932" y="1180460"/>
                  </a:lnTo>
                  <a:close/>
                </a:path>
              </a:pathLst>
            </a:custGeom>
            <a:solidFill>
              <a:srgbClr val="FF61FA">
                <a:alpha val="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 name="Google Shape;61;p44"/>
            <p:cNvSpPr/>
            <p:nvPr/>
          </p:nvSpPr>
          <p:spPr>
            <a:xfrm>
              <a:off x="5681490" y="4860518"/>
              <a:ext cx="993507" cy="1142268"/>
            </a:xfrm>
            <a:custGeom>
              <a:avLst/>
              <a:gdLst/>
              <a:ahLst/>
              <a:cxnLst/>
              <a:rect l="l" t="t" r="r" b="b"/>
              <a:pathLst>
                <a:path w="993507" h="1142268" extrusionOk="0">
                  <a:moveTo>
                    <a:pt x="0" y="285278"/>
                  </a:moveTo>
                  <a:lnTo>
                    <a:pt x="0" y="856413"/>
                  </a:lnTo>
                  <a:lnTo>
                    <a:pt x="496464" y="1142269"/>
                  </a:lnTo>
                  <a:lnTo>
                    <a:pt x="609297" y="1077459"/>
                  </a:lnTo>
                  <a:lnTo>
                    <a:pt x="609297" y="651568"/>
                  </a:lnTo>
                  <a:lnTo>
                    <a:pt x="993507" y="430521"/>
                  </a:lnTo>
                  <a:lnTo>
                    <a:pt x="993507" y="285278"/>
                  </a:lnTo>
                  <a:lnTo>
                    <a:pt x="496464" y="0"/>
                  </a:lnTo>
                  <a:close/>
                </a:path>
              </a:pathLst>
            </a:custGeom>
            <a:solidFill>
              <a:srgbClr val="FF61FA">
                <a:alpha val="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 name="Google Shape;62;p44"/>
            <p:cNvSpPr/>
            <p:nvPr/>
          </p:nvSpPr>
          <p:spPr>
            <a:xfrm>
              <a:off x="6755427" y="4513902"/>
              <a:ext cx="1189662" cy="1302556"/>
            </a:xfrm>
            <a:custGeom>
              <a:avLst/>
              <a:gdLst/>
              <a:ahLst/>
              <a:cxnLst/>
              <a:rect l="l" t="t" r="r" b="b"/>
              <a:pathLst>
                <a:path w="1189662" h="1302556" extrusionOk="0">
                  <a:moveTo>
                    <a:pt x="594831" y="0"/>
                  </a:moveTo>
                  <a:lnTo>
                    <a:pt x="919442" y="186906"/>
                  </a:lnTo>
                  <a:lnTo>
                    <a:pt x="853479" y="225098"/>
                  </a:lnTo>
                  <a:lnTo>
                    <a:pt x="528867" y="38191"/>
                  </a:lnTo>
                  <a:lnTo>
                    <a:pt x="594831" y="0"/>
                  </a:lnTo>
                  <a:close/>
                  <a:moveTo>
                    <a:pt x="514402" y="46293"/>
                  </a:moveTo>
                  <a:lnTo>
                    <a:pt x="853479" y="241300"/>
                  </a:lnTo>
                  <a:lnTo>
                    <a:pt x="933908" y="195008"/>
                  </a:lnTo>
                  <a:lnTo>
                    <a:pt x="1189084" y="341986"/>
                  </a:lnTo>
                  <a:lnTo>
                    <a:pt x="1189084" y="942054"/>
                  </a:lnTo>
                  <a:lnTo>
                    <a:pt x="960525" y="810120"/>
                  </a:lnTo>
                  <a:lnTo>
                    <a:pt x="670053" y="977352"/>
                  </a:lnTo>
                  <a:lnTo>
                    <a:pt x="120934" y="661405"/>
                  </a:lnTo>
                  <a:lnTo>
                    <a:pt x="0" y="730844"/>
                  </a:lnTo>
                  <a:lnTo>
                    <a:pt x="0" y="341986"/>
                  </a:lnTo>
                  <a:lnTo>
                    <a:pt x="514402" y="46293"/>
                  </a:lnTo>
                  <a:close/>
                  <a:moveTo>
                    <a:pt x="335027" y="634787"/>
                  </a:moveTo>
                  <a:lnTo>
                    <a:pt x="438023" y="575764"/>
                  </a:lnTo>
                  <a:lnTo>
                    <a:pt x="438023" y="457718"/>
                  </a:lnTo>
                  <a:lnTo>
                    <a:pt x="335027" y="398695"/>
                  </a:lnTo>
                  <a:lnTo>
                    <a:pt x="232031" y="457718"/>
                  </a:lnTo>
                  <a:lnTo>
                    <a:pt x="232031" y="575764"/>
                  </a:lnTo>
                  <a:lnTo>
                    <a:pt x="335027" y="634787"/>
                  </a:lnTo>
                  <a:close/>
                  <a:moveTo>
                    <a:pt x="960525" y="829216"/>
                  </a:moveTo>
                  <a:lnTo>
                    <a:pt x="1189663" y="960571"/>
                  </a:lnTo>
                  <a:lnTo>
                    <a:pt x="1189663" y="1025380"/>
                  </a:lnTo>
                  <a:lnTo>
                    <a:pt x="707086" y="1302557"/>
                  </a:lnTo>
                  <a:lnTo>
                    <a:pt x="707086" y="997605"/>
                  </a:lnTo>
                  <a:lnTo>
                    <a:pt x="687412" y="986032"/>
                  </a:lnTo>
                  <a:lnTo>
                    <a:pt x="960525" y="829216"/>
                  </a:lnTo>
                  <a:close/>
                </a:path>
              </a:pathLst>
            </a:custGeom>
            <a:solidFill>
              <a:srgbClr val="FF61FA">
                <a:alpha val="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 name="Google Shape;63;p44"/>
            <p:cNvSpPr/>
            <p:nvPr/>
          </p:nvSpPr>
          <p:spPr>
            <a:xfrm>
              <a:off x="6482892" y="3025018"/>
              <a:ext cx="1099396" cy="1264365"/>
            </a:xfrm>
            <a:custGeom>
              <a:avLst/>
              <a:gdLst/>
              <a:ahLst/>
              <a:cxnLst/>
              <a:rect l="l" t="t" r="r" b="b"/>
              <a:pathLst>
                <a:path w="1099396" h="1264365" extrusionOk="0">
                  <a:moveTo>
                    <a:pt x="549698" y="0"/>
                  </a:moveTo>
                  <a:lnTo>
                    <a:pt x="1099396" y="315947"/>
                  </a:lnTo>
                  <a:lnTo>
                    <a:pt x="1099396" y="947840"/>
                  </a:lnTo>
                  <a:lnTo>
                    <a:pt x="549698" y="1264366"/>
                  </a:lnTo>
                  <a:lnTo>
                    <a:pt x="0" y="947840"/>
                  </a:lnTo>
                  <a:lnTo>
                    <a:pt x="0" y="315947"/>
                  </a:lnTo>
                  <a:close/>
                </a:path>
              </a:pathLst>
            </a:custGeom>
            <a:solidFill>
              <a:srgbClr val="FF61FA">
                <a:alpha val="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 name="Google Shape;64;p44"/>
            <p:cNvSpPr/>
            <p:nvPr/>
          </p:nvSpPr>
          <p:spPr>
            <a:xfrm>
              <a:off x="10150825" y="2134464"/>
              <a:ext cx="1870709" cy="2048445"/>
            </a:xfrm>
            <a:custGeom>
              <a:avLst/>
              <a:gdLst/>
              <a:ahLst/>
              <a:cxnLst/>
              <a:rect l="l" t="t" r="r" b="b"/>
              <a:pathLst>
                <a:path w="1870709" h="2048445" extrusionOk="0">
                  <a:moveTo>
                    <a:pt x="1079723" y="1551380"/>
                  </a:moveTo>
                  <a:lnTo>
                    <a:pt x="1110969" y="1569318"/>
                  </a:lnTo>
                  <a:lnTo>
                    <a:pt x="1110969" y="2048446"/>
                  </a:lnTo>
                  <a:lnTo>
                    <a:pt x="1870131" y="1612139"/>
                  </a:lnTo>
                  <a:lnTo>
                    <a:pt x="1870131" y="1510295"/>
                  </a:lnTo>
                  <a:lnTo>
                    <a:pt x="1510223" y="1303136"/>
                  </a:lnTo>
                  <a:lnTo>
                    <a:pt x="1079723" y="1551380"/>
                  </a:lnTo>
                  <a:close/>
                  <a:moveTo>
                    <a:pt x="364537" y="905020"/>
                  </a:moveTo>
                  <a:lnTo>
                    <a:pt x="364537" y="719271"/>
                  </a:lnTo>
                  <a:lnTo>
                    <a:pt x="525974" y="626107"/>
                  </a:lnTo>
                  <a:lnTo>
                    <a:pt x="687412" y="719271"/>
                  </a:lnTo>
                  <a:lnTo>
                    <a:pt x="687412" y="905020"/>
                  </a:lnTo>
                  <a:lnTo>
                    <a:pt x="525974" y="998184"/>
                  </a:lnTo>
                  <a:lnTo>
                    <a:pt x="364537" y="905020"/>
                  </a:lnTo>
                  <a:close/>
                  <a:moveTo>
                    <a:pt x="0" y="537572"/>
                  </a:moveTo>
                  <a:lnTo>
                    <a:pt x="0" y="1149213"/>
                  </a:lnTo>
                  <a:lnTo>
                    <a:pt x="190369" y="1039847"/>
                  </a:lnTo>
                  <a:lnTo>
                    <a:pt x="1054263" y="1536913"/>
                  </a:lnTo>
                  <a:lnTo>
                    <a:pt x="1510802" y="1274203"/>
                  </a:lnTo>
                  <a:lnTo>
                    <a:pt x="1870710" y="1481362"/>
                  </a:lnTo>
                  <a:lnTo>
                    <a:pt x="1870710" y="537572"/>
                  </a:lnTo>
                  <a:lnTo>
                    <a:pt x="1468562" y="306688"/>
                  </a:lnTo>
                  <a:lnTo>
                    <a:pt x="1341842" y="379599"/>
                  </a:lnTo>
                  <a:lnTo>
                    <a:pt x="808346" y="72911"/>
                  </a:lnTo>
                  <a:lnTo>
                    <a:pt x="0" y="537572"/>
                  </a:lnTo>
                  <a:close/>
                  <a:moveTo>
                    <a:pt x="934487" y="0"/>
                  </a:moveTo>
                  <a:lnTo>
                    <a:pt x="830912" y="59602"/>
                  </a:lnTo>
                  <a:lnTo>
                    <a:pt x="1341263" y="352981"/>
                  </a:lnTo>
                  <a:lnTo>
                    <a:pt x="1445417" y="293379"/>
                  </a:lnTo>
                  <a:lnTo>
                    <a:pt x="934487" y="0"/>
                  </a:lnTo>
                  <a:close/>
                </a:path>
              </a:pathLst>
            </a:custGeom>
            <a:solidFill>
              <a:srgbClr val="FF61FA">
                <a:alpha val="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 name="Google Shape;65;p44"/>
            <p:cNvSpPr/>
            <p:nvPr/>
          </p:nvSpPr>
          <p:spPr>
            <a:xfrm>
              <a:off x="9691393" y="4561931"/>
              <a:ext cx="633020" cy="727372"/>
            </a:xfrm>
            <a:custGeom>
              <a:avLst/>
              <a:gdLst/>
              <a:ahLst/>
              <a:cxnLst/>
              <a:rect l="l" t="t" r="r" b="b"/>
              <a:pathLst>
                <a:path w="633020" h="727372" extrusionOk="0">
                  <a:moveTo>
                    <a:pt x="316510" y="0"/>
                  </a:moveTo>
                  <a:lnTo>
                    <a:pt x="0" y="181698"/>
                  </a:lnTo>
                  <a:lnTo>
                    <a:pt x="0" y="545674"/>
                  </a:lnTo>
                  <a:lnTo>
                    <a:pt x="316510" y="727372"/>
                  </a:lnTo>
                  <a:lnTo>
                    <a:pt x="633021" y="545674"/>
                  </a:lnTo>
                  <a:lnTo>
                    <a:pt x="633021" y="181698"/>
                  </a:lnTo>
                  <a:close/>
                </a:path>
              </a:pathLst>
            </a:custGeom>
            <a:solidFill>
              <a:srgbClr val="FF61FA">
                <a:alpha val="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 name="Google Shape;66;p44"/>
            <p:cNvSpPr/>
            <p:nvPr/>
          </p:nvSpPr>
          <p:spPr>
            <a:xfrm>
              <a:off x="8617255" y="2647155"/>
              <a:ext cx="1470876" cy="1690836"/>
            </a:xfrm>
            <a:custGeom>
              <a:avLst/>
              <a:gdLst/>
              <a:ahLst/>
              <a:cxnLst/>
              <a:rect l="l" t="t" r="r" b="b"/>
              <a:pathLst>
                <a:path w="1470876" h="1690836" extrusionOk="0">
                  <a:moveTo>
                    <a:pt x="735439" y="0"/>
                  </a:moveTo>
                  <a:lnTo>
                    <a:pt x="1470877" y="422998"/>
                  </a:lnTo>
                  <a:lnTo>
                    <a:pt x="1470877" y="637680"/>
                  </a:lnTo>
                  <a:lnTo>
                    <a:pt x="902662" y="964621"/>
                  </a:lnTo>
                  <a:lnTo>
                    <a:pt x="902662" y="1594779"/>
                  </a:lnTo>
                  <a:lnTo>
                    <a:pt x="735439" y="1690836"/>
                  </a:lnTo>
                  <a:lnTo>
                    <a:pt x="0" y="1267838"/>
                  </a:lnTo>
                  <a:lnTo>
                    <a:pt x="0" y="422998"/>
                  </a:lnTo>
                  <a:close/>
                </a:path>
              </a:pathLst>
            </a:custGeom>
            <a:solidFill>
              <a:srgbClr val="FF61FA">
                <a:alpha val="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67" name="Google Shape;67;p44"/>
          <p:cNvPicPr preferRelativeResize="0"/>
          <p:nvPr/>
        </p:nvPicPr>
        <p:blipFill rotWithShape="1">
          <a:blip r:embed="rId2">
            <a:alphaModFix/>
          </a:blip>
          <a:srcRect/>
          <a:stretch/>
        </p:blipFill>
        <p:spPr>
          <a:xfrm>
            <a:off x="1686537" y="6274083"/>
            <a:ext cx="1134878" cy="378293"/>
          </a:xfrm>
          <a:prstGeom prst="rect">
            <a:avLst/>
          </a:prstGeom>
          <a:noFill/>
          <a:ln>
            <a:noFill/>
          </a:ln>
        </p:spPr>
      </p:pic>
      <p:pic>
        <p:nvPicPr>
          <p:cNvPr id="68" name="Google Shape;68;p44"/>
          <p:cNvPicPr preferRelativeResize="0"/>
          <p:nvPr/>
        </p:nvPicPr>
        <p:blipFill rotWithShape="1">
          <a:blip r:embed="rId3">
            <a:alphaModFix/>
          </a:blip>
          <a:srcRect t="30967" b="22662"/>
          <a:stretch/>
        </p:blipFill>
        <p:spPr>
          <a:xfrm>
            <a:off x="-1" y="6187891"/>
            <a:ext cx="1445132" cy="670109"/>
          </a:xfrm>
          <a:prstGeom prst="rect">
            <a:avLst/>
          </a:prstGeom>
          <a:noFill/>
          <a:ln>
            <a:noFill/>
          </a:ln>
        </p:spPr>
      </p:pic>
      <p:sp>
        <p:nvSpPr>
          <p:cNvPr id="69" name="Google Shape;69;p44"/>
          <p:cNvSpPr txBox="1"/>
          <p:nvPr/>
        </p:nvSpPr>
        <p:spPr>
          <a:xfrm>
            <a:off x="8281321" y="6274083"/>
            <a:ext cx="31937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3F3F3F"/>
                </a:solidFill>
                <a:latin typeface="Oswald"/>
                <a:ea typeface="Oswald"/>
                <a:cs typeface="Oswald"/>
                <a:sym typeface="Oswald"/>
              </a:rPr>
              <a:t>jointheexchange</a:t>
            </a:r>
            <a:r>
              <a:rPr lang="en-GB" sz="1200" b="0" i="0" u="none" strike="noStrike" cap="none">
                <a:solidFill>
                  <a:srgbClr val="3F3F3F"/>
                </a:solidFill>
                <a:latin typeface="Oswald"/>
                <a:ea typeface="Oswald"/>
                <a:cs typeface="Oswald"/>
                <a:sym typeface="Oswald"/>
              </a:rPr>
              <a:t>.co.uk</a:t>
            </a:r>
            <a:endParaRPr sz="1200" b="0" i="0" u="none" strike="noStrike" cap="none">
              <a:solidFill>
                <a:srgbClr val="3F3F3F"/>
              </a:solidFill>
              <a:latin typeface="Oswald"/>
              <a:ea typeface="Oswald"/>
              <a:cs typeface="Oswald"/>
              <a:sym typeface="Oswald"/>
            </a:endParaRPr>
          </a:p>
        </p:txBody>
      </p:sp>
      <p:sp>
        <p:nvSpPr>
          <p:cNvPr id="70" name="Google Shape;70;p44"/>
          <p:cNvSpPr txBox="1"/>
          <p:nvPr/>
        </p:nvSpPr>
        <p:spPr>
          <a:xfrm>
            <a:off x="10226850" y="6274083"/>
            <a:ext cx="3193700" cy="3693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1" i="0" u="none" strike="noStrike" cap="none">
                <a:solidFill>
                  <a:srgbClr val="3F3F3F"/>
                </a:solidFill>
                <a:latin typeface="Oswald"/>
                <a:ea typeface="Oswald"/>
                <a:cs typeface="Oswald"/>
                <a:sym typeface="Oswald"/>
              </a:rPr>
              <a:t>drugscience</a:t>
            </a:r>
            <a:r>
              <a:rPr lang="en-GB" sz="1200" b="0" i="0" u="none" strike="noStrike" cap="none">
                <a:solidFill>
                  <a:srgbClr val="3F3F3F"/>
                </a:solidFill>
                <a:latin typeface="Oswald"/>
                <a:ea typeface="Oswald"/>
                <a:cs typeface="Oswald"/>
                <a:sym typeface="Oswald"/>
              </a:rPr>
              <a:t>.org.uk</a:t>
            </a:r>
            <a:endParaRPr sz="1200" b="0" i="0" u="none" strike="noStrike" cap="none">
              <a:solidFill>
                <a:srgbClr val="3F3F3F"/>
              </a:solidFill>
              <a:latin typeface="Oswald"/>
              <a:ea typeface="Oswald"/>
              <a:cs typeface="Oswald"/>
              <a:sym typeface="Oswa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3" name="Google Shape;73;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4" name="Google Shape;74;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5" name="Google Shape;7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 name="Google Shape;7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Google Shape;7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8"/>
        <p:cNvGrpSpPr/>
        <p:nvPr/>
      </p:nvGrpSpPr>
      <p:grpSpPr>
        <a:xfrm>
          <a:off x="0" y="0"/>
          <a:ext cx="0" cy="0"/>
          <a:chOff x="0" y="0"/>
          <a:chExt cx="0" cy="0"/>
        </a:xfrm>
      </p:grpSpPr>
      <p:sp>
        <p:nvSpPr>
          <p:cNvPr id="79" name="Google Shape;79;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0" name="Google Shape;80;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rgbClr val="00000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rgbClr val="000000"/>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9pPr>
          </a:lstStyle>
          <a:p>
            <a:endParaRPr/>
          </a:p>
        </p:txBody>
      </p:sp>
      <p:sp>
        <p:nvSpPr>
          <p:cNvPr id="81" name="Google Shape;81;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2" name="Google Shape;82;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rgbClr val="00000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rgbClr val="000000"/>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9pPr>
          </a:lstStyle>
          <a:p>
            <a:endParaRPr/>
          </a:p>
        </p:txBody>
      </p:sp>
      <p:sp>
        <p:nvSpPr>
          <p:cNvPr id="83" name="Google Shape;83;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0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4" name="Google Shape;8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5" name="Google Shape;8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 name="Google Shape;8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Google Shape;8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 name="Google Shape;9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1" name="Google Shape;9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79">
          <p15:clr>
            <a:srgbClr val="F26B43"/>
          </p15:clr>
        </p15:guide>
        <p15:guide id="2" pos="740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11.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hyperlink" Target="http://talkaboutalcohol.com/" TargetMode="External"/><Relationship Id="rId18" Type="http://schemas.openxmlformats.org/officeDocument/2006/relationships/hyperlink" Target="http://youngminds.org.uk/" TargetMode="External"/><Relationship Id="rId3" Type="http://schemas.openxmlformats.org/officeDocument/2006/relationships/image" Target="../media/image33.jpg"/><Relationship Id="rId7" Type="http://schemas.openxmlformats.org/officeDocument/2006/relationships/image" Target="../media/image37.png"/><Relationship Id="rId12" Type="http://schemas.openxmlformats.org/officeDocument/2006/relationships/hyperlink" Target="http://drugscience.org.uk/" TargetMode="External"/><Relationship Id="rId17" Type="http://schemas.openxmlformats.org/officeDocument/2006/relationships/hyperlink" Target="http://riseabove.org.uk/" TargetMode="External"/><Relationship Id="rId2" Type="http://schemas.openxmlformats.org/officeDocument/2006/relationships/notesSlide" Target="../notesSlides/notesSlide17.xml"/><Relationship Id="rId16" Type="http://schemas.openxmlformats.org/officeDocument/2006/relationships/hyperlink" Target="http://nhsgo.uk" TargetMode="External"/><Relationship Id="rId1" Type="http://schemas.openxmlformats.org/officeDocument/2006/relationships/slideLayout" Target="../slideLayouts/slideLayout1.xml"/><Relationship Id="rId6" Type="http://schemas.openxmlformats.org/officeDocument/2006/relationships/image" Target="../media/image36.jpg"/><Relationship Id="rId11" Type="http://schemas.openxmlformats.org/officeDocument/2006/relationships/hyperlink" Target="http://www.dsmfoundation.org.uk/" TargetMode="External"/><Relationship Id="rId5" Type="http://schemas.openxmlformats.org/officeDocument/2006/relationships/image" Target="../media/image35.jpg"/><Relationship Id="rId15" Type="http://schemas.openxmlformats.org/officeDocument/2006/relationships/hyperlink" Target="http://ithappens.education" TargetMode="External"/><Relationship Id="rId10" Type="http://schemas.openxmlformats.org/officeDocument/2006/relationships/image" Target="../media/image40.png"/><Relationship Id="rId19" Type="http://schemas.openxmlformats.org/officeDocument/2006/relationships/image" Target="../media/image1.png"/><Relationship Id="rId4" Type="http://schemas.openxmlformats.org/officeDocument/2006/relationships/image" Target="../media/image34.jpg"/><Relationship Id="rId9" Type="http://schemas.openxmlformats.org/officeDocument/2006/relationships/image" Target="../media/image39.png"/><Relationship Id="rId14" Type="http://schemas.openxmlformats.org/officeDocument/2006/relationships/hyperlink" Target="http://themix.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jointheexchange.co.uk/abou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ithappens.educati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1"/>
          <p:cNvPicPr preferRelativeResize="0"/>
          <p:nvPr/>
        </p:nvPicPr>
        <p:blipFill rotWithShape="1">
          <a:blip r:embed="rId3">
            <a:alphaModFix/>
          </a:blip>
          <a:srcRect l="8376" t="30967" b="8301"/>
          <a:stretch/>
        </p:blipFill>
        <p:spPr>
          <a:xfrm>
            <a:off x="0" y="2334582"/>
            <a:ext cx="6824546" cy="4523418"/>
          </a:xfrm>
          <a:prstGeom prst="rect">
            <a:avLst/>
          </a:prstGeom>
          <a:noFill/>
          <a:ln>
            <a:noFill/>
          </a:ln>
        </p:spPr>
      </p:pic>
      <p:pic>
        <p:nvPicPr>
          <p:cNvPr id="123" name="Google Shape;123;p21"/>
          <p:cNvPicPr preferRelativeResize="0"/>
          <p:nvPr/>
        </p:nvPicPr>
        <p:blipFill rotWithShape="1">
          <a:blip r:embed="rId4">
            <a:alphaModFix/>
          </a:blip>
          <a:srcRect/>
          <a:stretch/>
        </p:blipFill>
        <p:spPr>
          <a:xfrm>
            <a:off x="345186" y="2955540"/>
            <a:ext cx="5785925" cy="4362595"/>
          </a:xfrm>
          <a:prstGeom prst="rect">
            <a:avLst/>
          </a:prstGeom>
          <a:noFill/>
          <a:ln>
            <a:noFill/>
          </a:ln>
        </p:spPr>
      </p:pic>
      <p:pic>
        <p:nvPicPr>
          <p:cNvPr id="124" name="Google Shape;124;p21" descr="Shape&#10;&#10;Description automatically generated with medium confidence"/>
          <p:cNvPicPr preferRelativeResize="0"/>
          <p:nvPr/>
        </p:nvPicPr>
        <p:blipFill rotWithShape="1">
          <a:blip r:embed="rId5">
            <a:alphaModFix/>
          </a:blip>
          <a:srcRect/>
          <a:stretch/>
        </p:blipFill>
        <p:spPr>
          <a:xfrm>
            <a:off x="7169732" y="2900251"/>
            <a:ext cx="4192997" cy="143260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9"/>
          <p:cNvSpPr txBox="1">
            <a:spLocks noGrp="1"/>
          </p:cNvSpPr>
          <p:nvPr>
            <p:ph type="body" idx="1"/>
          </p:nvPr>
        </p:nvSpPr>
        <p:spPr>
          <a:xfrm>
            <a:off x="356725" y="342398"/>
            <a:ext cx="10322947" cy="50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en-GB"/>
              <a:t>What do you know? </a:t>
            </a:r>
            <a:endParaRPr/>
          </a:p>
          <a:p>
            <a:pPr marL="0" lvl="0" indent="0" algn="l" rtl="0">
              <a:lnSpc>
                <a:spcPct val="100000"/>
              </a:lnSpc>
              <a:spcBef>
                <a:spcPts val="0"/>
              </a:spcBef>
              <a:spcAft>
                <a:spcPts val="0"/>
              </a:spcAft>
              <a:buSzPts val="4000"/>
              <a:buNone/>
            </a:pPr>
            <a:endParaRPr/>
          </a:p>
        </p:txBody>
      </p:sp>
      <p:sp>
        <p:nvSpPr>
          <p:cNvPr id="214" name="Google Shape;214;p9"/>
          <p:cNvSpPr txBox="1">
            <a:spLocks noGrp="1"/>
          </p:cNvSpPr>
          <p:nvPr>
            <p:ph type="body" idx="2"/>
          </p:nvPr>
        </p:nvSpPr>
        <p:spPr>
          <a:xfrm>
            <a:off x="356725" y="972317"/>
            <a:ext cx="10322947" cy="50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GB"/>
              <a:t>How many of these drugs can you name?</a:t>
            </a:r>
            <a:endParaRPr/>
          </a:p>
        </p:txBody>
      </p:sp>
      <p:pic>
        <p:nvPicPr>
          <p:cNvPr id="215" name="Google Shape;215;p9" descr="See the source image"/>
          <p:cNvPicPr preferRelativeResize="0"/>
          <p:nvPr/>
        </p:nvPicPr>
        <p:blipFill rotWithShape="1">
          <a:blip r:embed="rId3">
            <a:alphaModFix/>
          </a:blip>
          <a:srcRect r="12321"/>
          <a:stretch/>
        </p:blipFill>
        <p:spPr>
          <a:xfrm>
            <a:off x="603169" y="1897261"/>
            <a:ext cx="2094382" cy="1591200"/>
          </a:xfrm>
          <a:prstGeom prst="rect">
            <a:avLst/>
          </a:prstGeom>
          <a:noFill/>
          <a:ln>
            <a:noFill/>
          </a:ln>
        </p:spPr>
      </p:pic>
      <p:pic>
        <p:nvPicPr>
          <p:cNvPr id="216" name="Google Shape;216;p9" descr="See the source image"/>
          <p:cNvPicPr preferRelativeResize="0"/>
          <p:nvPr/>
        </p:nvPicPr>
        <p:blipFill rotWithShape="1">
          <a:blip r:embed="rId4">
            <a:alphaModFix/>
          </a:blip>
          <a:srcRect l="7882" r="9710"/>
          <a:stretch/>
        </p:blipFill>
        <p:spPr>
          <a:xfrm>
            <a:off x="2825219" y="1897261"/>
            <a:ext cx="2094382" cy="1591200"/>
          </a:xfrm>
          <a:prstGeom prst="rect">
            <a:avLst/>
          </a:prstGeom>
          <a:noFill/>
          <a:ln>
            <a:noFill/>
          </a:ln>
        </p:spPr>
      </p:pic>
      <p:pic>
        <p:nvPicPr>
          <p:cNvPr id="217" name="Google Shape;217;p9" descr="See the source image"/>
          <p:cNvPicPr preferRelativeResize="0"/>
          <p:nvPr/>
        </p:nvPicPr>
        <p:blipFill rotWithShape="1">
          <a:blip r:embed="rId5">
            <a:alphaModFix/>
          </a:blip>
          <a:srcRect/>
          <a:stretch/>
        </p:blipFill>
        <p:spPr>
          <a:xfrm>
            <a:off x="8120941" y="3617152"/>
            <a:ext cx="2094381" cy="1570786"/>
          </a:xfrm>
          <a:prstGeom prst="rect">
            <a:avLst/>
          </a:prstGeom>
          <a:noFill/>
          <a:ln>
            <a:noFill/>
          </a:ln>
        </p:spPr>
      </p:pic>
      <p:pic>
        <p:nvPicPr>
          <p:cNvPr id="218" name="Google Shape;218;p9" descr="See the source image"/>
          <p:cNvPicPr preferRelativeResize="0"/>
          <p:nvPr/>
        </p:nvPicPr>
        <p:blipFill rotWithShape="1">
          <a:blip r:embed="rId6">
            <a:alphaModFix/>
          </a:blip>
          <a:srcRect b="23233"/>
          <a:stretch/>
        </p:blipFill>
        <p:spPr>
          <a:xfrm>
            <a:off x="5047269" y="1897261"/>
            <a:ext cx="2092722" cy="1591200"/>
          </a:xfrm>
          <a:prstGeom prst="rect">
            <a:avLst/>
          </a:prstGeom>
          <a:noFill/>
          <a:ln>
            <a:noFill/>
          </a:ln>
        </p:spPr>
      </p:pic>
      <p:pic>
        <p:nvPicPr>
          <p:cNvPr id="219" name="Google Shape;219;p9" descr="See the source image"/>
          <p:cNvPicPr preferRelativeResize="0"/>
          <p:nvPr/>
        </p:nvPicPr>
        <p:blipFill rotWithShape="1">
          <a:blip r:embed="rId7">
            <a:alphaModFix/>
          </a:blip>
          <a:srcRect l="14373" r="37146" b="2629"/>
          <a:stretch/>
        </p:blipFill>
        <p:spPr>
          <a:xfrm>
            <a:off x="5912396" y="3617152"/>
            <a:ext cx="2094381" cy="1586985"/>
          </a:xfrm>
          <a:prstGeom prst="rect">
            <a:avLst/>
          </a:prstGeom>
          <a:noFill/>
          <a:ln>
            <a:noFill/>
          </a:ln>
        </p:spPr>
      </p:pic>
      <p:pic>
        <p:nvPicPr>
          <p:cNvPr id="220" name="Google Shape;220;p9" descr="See the source image"/>
          <p:cNvPicPr preferRelativeResize="0"/>
          <p:nvPr/>
        </p:nvPicPr>
        <p:blipFill rotWithShape="1">
          <a:blip r:embed="rId8">
            <a:alphaModFix/>
          </a:blip>
          <a:srcRect l="22921" t="12458" r="22977" b="6306"/>
          <a:stretch/>
        </p:blipFill>
        <p:spPr>
          <a:xfrm>
            <a:off x="1459112" y="3617152"/>
            <a:ext cx="2094381" cy="1572418"/>
          </a:xfrm>
          <a:prstGeom prst="rect">
            <a:avLst/>
          </a:prstGeom>
          <a:noFill/>
          <a:ln>
            <a:noFill/>
          </a:ln>
        </p:spPr>
      </p:pic>
      <p:pic>
        <p:nvPicPr>
          <p:cNvPr id="221" name="Google Shape;221;p9" descr="See the source image"/>
          <p:cNvPicPr preferRelativeResize="0"/>
          <p:nvPr/>
        </p:nvPicPr>
        <p:blipFill rotWithShape="1">
          <a:blip r:embed="rId9">
            <a:alphaModFix/>
          </a:blip>
          <a:srcRect l="29999" r="1"/>
          <a:stretch/>
        </p:blipFill>
        <p:spPr>
          <a:xfrm>
            <a:off x="9491367" y="1897261"/>
            <a:ext cx="2094381" cy="1570786"/>
          </a:xfrm>
          <a:prstGeom prst="rect">
            <a:avLst/>
          </a:prstGeom>
          <a:noFill/>
          <a:ln>
            <a:noFill/>
          </a:ln>
        </p:spPr>
      </p:pic>
      <p:grpSp>
        <p:nvGrpSpPr>
          <p:cNvPr id="222" name="Google Shape;222;p9"/>
          <p:cNvGrpSpPr/>
          <p:nvPr/>
        </p:nvGrpSpPr>
        <p:grpSpPr>
          <a:xfrm>
            <a:off x="3695770" y="3614901"/>
            <a:ext cx="2094382" cy="1586984"/>
            <a:chOff x="2469024" y="3888434"/>
            <a:chExt cx="1770715" cy="1341731"/>
          </a:xfrm>
        </p:grpSpPr>
        <p:pic>
          <p:nvPicPr>
            <p:cNvPr id="223" name="Google Shape;223;p9" descr="See the source image"/>
            <p:cNvPicPr preferRelativeResize="0"/>
            <p:nvPr/>
          </p:nvPicPr>
          <p:blipFill rotWithShape="1">
            <a:blip r:embed="rId10">
              <a:alphaModFix/>
            </a:blip>
            <a:srcRect l="5038" t="12069" r="4853" b="9576"/>
            <a:stretch/>
          </p:blipFill>
          <p:spPr>
            <a:xfrm>
              <a:off x="2551222" y="4044775"/>
              <a:ext cx="1591996" cy="1038252"/>
            </a:xfrm>
            <a:prstGeom prst="rect">
              <a:avLst/>
            </a:prstGeom>
            <a:noFill/>
            <a:ln>
              <a:noFill/>
            </a:ln>
          </p:spPr>
        </p:pic>
        <p:sp>
          <p:nvSpPr>
            <p:cNvPr id="224" name="Google Shape;224;p9"/>
            <p:cNvSpPr/>
            <p:nvPr/>
          </p:nvSpPr>
          <p:spPr>
            <a:xfrm>
              <a:off x="2469024" y="3888434"/>
              <a:ext cx="1770715" cy="1341731"/>
            </a:xfrm>
            <a:prstGeom prst="rect">
              <a:avLst/>
            </a:prstGeom>
            <a:solidFill>
              <a:srgbClr val="7F7F7F">
                <a:alpha val="1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25" name="Google Shape;225;p9" descr="See the source image"/>
          <p:cNvPicPr preferRelativeResize="0"/>
          <p:nvPr/>
        </p:nvPicPr>
        <p:blipFill rotWithShape="1">
          <a:blip r:embed="rId11">
            <a:alphaModFix/>
          </a:blip>
          <a:srcRect r="12093"/>
          <a:stretch/>
        </p:blipFill>
        <p:spPr>
          <a:xfrm>
            <a:off x="7269319" y="1897261"/>
            <a:ext cx="2094381" cy="1593883"/>
          </a:xfrm>
          <a:prstGeom prst="rect">
            <a:avLst/>
          </a:prstGeom>
          <a:noFill/>
          <a:ln>
            <a:noFill/>
          </a:ln>
        </p:spPr>
      </p:pic>
      <p:sp>
        <p:nvSpPr>
          <p:cNvPr id="226" name="Google Shape;226;p9"/>
          <p:cNvSpPr/>
          <p:nvPr/>
        </p:nvSpPr>
        <p:spPr>
          <a:xfrm>
            <a:off x="603169" y="1897261"/>
            <a:ext cx="371260" cy="371498"/>
          </a:xfrm>
          <a:prstGeom prst="rect">
            <a:avLst/>
          </a:prstGeom>
          <a:solidFill>
            <a:srgbClr val="FF61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A</a:t>
            </a:r>
            <a:endParaRPr/>
          </a:p>
        </p:txBody>
      </p:sp>
      <p:sp>
        <p:nvSpPr>
          <p:cNvPr id="227" name="Google Shape;227;p9"/>
          <p:cNvSpPr/>
          <p:nvPr/>
        </p:nvSpPr>
        <p:spPr>
          <a:xfrm>
            <a:off x="2825218" y="1897261"/>
            <a:ext cx="371260" cy="371498"/>
          </a:xfrm>
          <a:prstGeom prst="rect">
            <a:avLst/>
          </a:prstGeom>
          <a:solidFill>
            <a:srgbClr val="FF61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B</a:t>
            </a:r>
            <a:endParaRPr/>
          </a:p>
        </p:txBody>
      </p:sp>
      <p:sp>
        <p:nvSpPr>
          <p:cNvPr id="228" name="Google Shape;228;p9"/>
          <p:cNvSpPr/>
          <p:nvPr/>
        </p:nvSpPr>
        <p:spPr>
          <a:xfrm>
            <a:off x="5047268" y="1897261"/>
            <a:ext cx="371260" cy="371498"/>
          </a:xfrm>
          <a:prstGeom prst="rect">
            <a:avLst/>
          </a:prstGeom>
          <a:solidFill>
            <a:srgbClr val="FF61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C</a:t>
            </a:r>
            <a:endParaRPr/>
          </a:p>
        </p:txBody>
      </p:sp>
      <p:sp>
        <p:nvSpPr>
          <p:cNvPr id="229" name="Google Shape;229;p9"/>
          <p:cNvSpPr/>
          <p:nvPr/>
        </p:nvSpPr>
        <p:spPr>
          <a:xfrm>
            <a:off x="7269318" y="1897261"/>
            <a:ext cx="371260" cy="371498"/>
          </a:xfrm>
          <a:prstGeom prst="rect">
            <a:avLst/>
          </a:prstGeom>
          <a:solidFill>
            <a:srgbClr val="FF61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D</a:t>
            </a:r>
            <a:endParaRPr/>
          </a:p>
        </p:txBody>
      </p:sp>
      <p:sp>
        <p:nvSpPr>
          <p:cNvPr id="230" name="Google Shape;230;p9"/>
          <p:cNvSpPr/>
          <p:nvPr/>
        </p:nvSpPr>
        <p:spPr>
          <a:xfrm>
            <a:off x="9491367" y="1897261"/>
            <a:ext cx="371260" cy="371498"/>
          </a:xfrm>
          <a:prstGeom prst="rect">
            <a:avLst/>
          </a:prstGeom>
          <a:solidFill>
            <a:srgbClr val="FF61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E</a:t>
            </a:r>
            <a:endParaRPr/>
          </a:p>
        </p:txBody>
      </p:sp>
      <p:sp>
        <p:nvSpPr>
          <p:cNvPr id="231" name="Google Shape;231;p9"/>
          <p:cNvSpPr/>
          <p:nvPr/>
        </p:nvSpPr>
        <p:spPr>
          <a:xfrm>
            <a:off x="1455586" y="3614503"/>
            <a:ext cx="371260" cy="371498"/>
          </a:xfrm>
          <a:prstGeom prst="rect">
            <a:avLst/>
          </a:prstGeom>
          <a:solidFill>
            <a:srgbClr val="FF61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F</a:t>
            </a:r>
            <a:endParaRPr/>
          </a:p>
        </p:txBody>
      </p:sp>
      <p:sp>
        <p:nvSpPr>
          <p:cNvPr id="232" name="Google Shape;232;p9"/>
          <p:cNvSpPr/>
          <p:nvPr/>
        </p:nvSpPr>
        <p:spPr>
          <a:xfrm>
            <a:off x="3695770" y="3614503"/>
            <a:ext cx="371260" cy="371498"/>
          </a:xfrm>
          <a:prstGeom prst="rect">
            <a:avLst/>
          </a:prstGeom>
          <a:solidFill>
            <a:srgbClr val="FF61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G</a:t>
            </a:r>
            <a:endParaRPr/>
          </a:p>
        </p:txBody>
      </p:sp>
      <p:sp>
        <p:nvSpPr>
          <p:cNvPr id="233" name="Google Shape;233;p9"/>
          <p:cNvSpPr/>
          <p:nvPr/>
        </p:nvSpPr>
        <p:spPr>
          <a:xfrm>
            <a:off x="5912396" y="3614503"/>
            <a:ext cx="371260" cy="371498"/>
          </a:xfrm>
          <a:prstGeom prst="rect">
            <a:avLst/>
          </a:prstGeom>
          <a:solidFill>
            <a:srgbClr val="FF61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H</a:t>
            </a:r>
            <a:endParaRPr/>
          </a:p>
        </p:txBody>
      </p:sp>
      <p:sp>
        <p:nvSpPr>
          <p:cNvPr id="234" name="Google Shape;234;p9"/>
          <p:cNvSpPr/>
          <p:nvPr/>
        </p:nvSpPr>
        <p:spPr>
          <a:xfrm>
            <a:off x="8120941" y="3614503"/>
            <a:ext cx="371260" cy="371498"/>
          </a:xfrm>
          <a:prstGeom prst="rect">
            <a:avLst/>
          </a:prstGeom>
          <a:solidFill>
            <a:srgbClr val="FF61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0"/>
          <p:cNvSpPr txBox="1">
            <a:spLocks noGrp="1"/>
          </p:cNvSpPr>
          <p:nvPr>
            <p:ph type="body" idx="1"/>
          </p:nvPr>
        </p:nvSpPr>
        <p:spPr>
          <a:xfrm>
            <a:off x="356725" y="342398"/>
            <a:ext cx="10322947" cy="50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en-GB"/>
              <a:t>What do you know? </a:t>
            </a:r>
            <a:endParaRPr/>
          </a:p>
          <a:p>
            <a:pPr marL="0" lvl="0" indent="0" algn="l" rtl="0">
              <a:lnSpc>
                <a:spcPct val="100000"/>
              </a:lnSpc>
              <a:spcBef>
                <a:spcPts val="0"/>
              </a:spcBef>
              <a:spcAft>
                <a:spcPts val="0"/>
              </a:spcAft>
              <a:buSzPts val="4000"/>
              <a:buNone/>
            </a:pPr>
            <a:endParaRPr/>
          </a:p>
        </p:txBody>
      </p:sp>
      <p:sp>
        <p:nvSpPr>
          <p:cNvPr id="241" name="Google Shape;241;p10"/>
          <p:cNvSpPr txBox="1">
            <a:spLocks noGrp="1"/>
          </p:cNvSpPr>
          <p:nvPr>
            <p:ph type="body" idx="2"/>
          </p:nvPr>
        </p:nvSpPr>
        <p:spPr>
          <a:xfrm>
            <a:off x="356725" y="972317"/>
            <a:ext cx="10322947" cy="50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GB"/>
              <a:t>How many of these drugs can you name?</a:t>
            </a:r>
            <a:endParaRPr/>
          </a:p>
        </p:txBody>
      </p:sp>
      <p:pic>
        <p:nvPicPr>
          <p:cNvPr id="242" name="Google Shape;242;p10" descr="See the source image"/>
          <p:cNvPicPr preferRelativeResize="0"/>
          <p:nvPr/>
        </p:nvPicPr>
        <p:blipFill rotWithShape="1">
          <a:blip r:embed="rId3">
            <a:alphaModFix/>
          </a:blip>
          <a:srcRect r="12321"/>
          <a:stretch/>
        </p:blipFill>
        <p:spPr>
          <a:xfrm>
            <a:off x="603169" y="1897261"/>
            <a:ext cx="2094382" cy="1591200"/>
          </a:xfrm>
          <a:prstGeom prst="rect">
            <a:avLst/>
          </a:prstGeom>
          <a:noFill/>
          <a:ln>
            <a:noFill/>
          </a:ln>
        </p:spPr>
      </p:pic>
      <p:pic>
        <p:nvPicPr>
          <p:cNvPr id="243" name="Google Shape;243;p10" descr="See the source image"/>
          <p:cNvPicPr preferRelativeResize="0"/>
          <p:nvPr/>
        </p:nvPicPr>
        <p:blipFill rotWithShape="1">
          <a:blip r:embed="rId4">
            <a:alphaModFix/>
          </a:blip>
          <a:srcRect l="7882" r="9710"/>
          <a:stretch/>
        </p:blipFill>
        <p:spPr>
          <a:xfrm>
            <a:off x="2825219" y="1897261"/>
            <a:ext cx="2094382" cy="1591200"/>
          </a:xfrm>
          <a:prstGeom prst="rect">
            <a:avLst/>
          </a:prstGeom>
          <a:noFill/>
          <a:ln>
            <a:noFill/>
          </a:ln>
        </p:spPr>
      </p:pic>
      <p:pic>
        <p:nvPicPr>
          <p:cNvPr id="244" name="Google Shape;244;p10" descr="See the source image"/>
          <p:cNvPicPr preferRelativeResize="0"/>
          <p:nvPr/>
        </p:nvPicPr>
        <p:blipFill rotWithShape="1">
          <a:blip r:embed="rId5">
            <a:alphaModFix/>
          </a:blip>
          <a:srcRect/>
          <a:stretch/>
        </p:blipFill>
        <p:spPr>
          <a:xfrm>
            <a:off x="8120941" y="3617152"/>
            <a:ext cx="2094381" cy="1570786"/>
          </a:xfrm>
          <a:prstGeom prst="rect">
            <a:avLst/>
          </a:prstGeom>
          <a:noFill/>
          <a:ln>
            <a:noFill/>
          </a:ln>
        </p:spPr>
      </p:pic>
      <p:pic>
        <p:nvPicPr>
          <p:cNvPr id="245" name="Google Shape;245;p10" descr="See the source image"/>
          <p:cNvPicPr preferRelativeResize="0"/>
          <p:nvPr/>
        </p:nvPicPr>
        <p:blipFill rotWithShape="1">
          <a:blip r:embed="rId6">
            <a:alphaModFix/>
          </a:blip>
          <a:srcRect b="23233"/>
          <a:stretch/>
        </p:blipFill>
        <p:spPr>
          <a:xfrm>
            <a:off x="5047269" y="1897261"/>
            <a:ext cx="2092722" cy="1591200"/>
          </a:xfrm>
          <a:prstGeom prst="rect">
            <a:avLst/>
          </a:prstGeom>
          <a:noFill/>
          <a:ln>
            <a:noFill/>
          </a:ln>
        </p:spPr>
      </p:pic>
      <p:pic>
        <p:nvPicPr>
          <p:cNvPr id="246" name="Google Shape;246;p10" descr="See the source image"/>
          <p:cNvPicPr preferRelativeResize="0"/>
          <p:nvPr/>
        </p:nvPicPr>
        <p:blipFill rotWithShape="1">
          <a:blip r:embed="rId7">
            <a:alphaModFix/>
          </a:blip>
          <a:srcRect l="14373" r="37146" b="2629"/>
          <a:stretch/>
        </p:blipFill>
        <p:spPr>
          <a:xfrm>
            <a:off x="5912396" y="3617152"/>
            <a:ext cx="2094381" cy="1586985"/>
          </a:xfrm>
          <a:prstGeom prst="rect">
            <a:avLst/>
          </a:prstGeom>
          <a:noFill/>
          <a:ln>
            <a:noFill/>
          </a:ln>
        </p:spPr>
      </p:pic>
      <p:pic>
        <p:nvPicPr>
          <p:cNvPr id="247" name="Google Shape;247;p10" descr="See the source image"/>
          <p:cNvPicPr preferRelativeResize="0"/>
          <p:nvPr/>
        </p:nvPicPr>
        <p:blipFill rotWithShape="1">
          <a:blip r:embed="rId8">
            <a:alphaModFix/>
          </a:blip>
          <a:srcRect l="22921" t="12458" r="22977" b="6306"/>
          <a:stretch/>
        </p:blipFill>
        <p:spPr>
          <a:xfrm>
            <a:off x="1459112" y="3617152"/>
            <a:ext cx="2094381" cy="1572418"/>
          </a:xfrm>
          <a:prstGeom prst="rect">
            <a:avLst/>
          </a:prstGeom>
          <a:noFill/>
          <a:ln>
            <a:noFill/>
          </a:ln>
        </p:spPr>
      </p:pic>
      <p:pic>
        <p:nvPicPr>
          <p:cNvPr id="248" name="Google Shape;248;p10" descr="See the source image"/>
          <p:cNvPicPr preferRelativeResize="0"/>
          <p:nvPr/>
        </p:nvPicPr>
        <p:blipFill rotWithShape="1">
          <a:blip r:embed="rId9">
            <a:alphaModFix/>
          </a:blip>
          <a:srcRect l="29999" r="1"/>
          <a:stretch/>
        </p:blipFill>
        <p:spPr>
          <a:xfrm>
            <a:off x="9491367" y="1897261"/>
            <a:ext cx="2094381" cy="1570786"/>
          </a:xfrm>
          <a:prstGeom prst="rect">
            <a:avLst/>
          </a:prstGeom>
          <a:noFill/>
          <a:ln>
            <a:noFill/>
          </a:ln>
        </p:spPr>
      </p:pic>
      <p:grpSp>
        <p:nvGrpSpPr>
          <p:cNvPr id="249" name="Google Shape;249;p10"/>
          <p:cNvGrpSpPr/>
          <p:nvPr/>
        </p:nvGrpSpPr>
        <p:grpSpPr>
          <a:xfrm>
            <a:off x="3695770" y="3614901"/>
            <a:ext cx="2094382" cy="1586984"/>
            <a:chOff x="2469024" y="3888434"/>
            <a:chExt cx="1770715" cy="1341731"/>
          </a:xfrm>
        </p:grpSpPr>
        <p:pic>
          <p:nvPicPr>
            <p:cNvPr id="250" name="Google Shape;250;p10" descr="See the source image"/>
            <p:cNvPicPr preferRelativeResize="0"/>
            <p:nvPr/>
          </p:nvPicPr>
          <p:blipFill rotWithShape="1">
            <a:blip r:embed="rId10">
              <a:alphaModFix/>
            </a:blip>
            <a:srcRect l="5038" t="12069" r="4853" b="9576"/>
            <a:stretch/>
          </p:blipFill>
          <p:spPr>
            <a:xfrm>
              <a:off x="2551222" y="4044775"/>
              <a:ext cx="1591996" cy="1038252"/>
            </a:xfrm>
            <a:prstGeom prst="rect">
              <a:avLst/>
            </a:prstGeom>
            <a:noFill/>
            <a:ln>
              <a:noFill/>
            </a:ln>
          </p:spPr>
        </p:pic>
        <p:sp>
          <p:nvSpPr>
            <p:cNvPr id="251" name="Google Shape;251;p10"/>
            <p:cNvSpPr/>
            <p:nvPr/>
          </p:nvSpPr>
          <p:spPr>
            <a:xfrm>
              <a:off x="2469024" y="3888434"/>
              <a:ext cx="1770715" cy="1341731"/>
            </a:xfrm>
            <a:prstGeom prst="rect">
              <a:avLst/>
            </a:prstGeom>
            <a:solidFill>
              <a:srgbClr val="7F7F7F">
                <a:alpha val="1058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pic>
        <p:nvPicPr>
          <p:cNvPr id="252" name="Google Shape;252;p10" descr="See the source image"/>
          <p:cNvPicPr preferRelativeResize="0"/>
          <p:nvPr/>
        </p:nvPicPr>
        <p:blipFill rotWithShape="1">
          <a:blip r:embed="rId11">
            <a:alphaModFix/>
          </a:blip>
          <a:srcRect r="12093"/>
          <a:stretch/>
        </p:blipFill>
        <p:spPr>
          <a:xfrm>
            <a:off x="7269319" y="1897261"/>
            <a:ext cx="2094381" cy="1593883"/>
          </a:xfrm>
          <a:prstGeom prst="rect">
            <a:avLst/>
          </a:prstGeom>
          <a:noFill/>
          <a:ln>
            <a:noFill/>
          </a:ln>
        </p:spPr>
      </p:pic>
      <p:sp>
        <p:nvSpPr>
          <p:cNvPr id="253" name="Google Shape;253;p10"/>
          <p:cNvSpPr/>
          <p:nvPr/>
        </p:nvSpPr>
        <p:spPr>
          <a:xfrm>
            <a:off x="603168" y="1897260"/>
            <a:ext cx="2092721" cy="1591199"/>
          </a:xfrm>
          <a:prstGeom prst="rect">
            <a:avLst/>
          </a:prstGeom>
          <a:solidFill>
            <a:srgbClr val="FF61FA">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A. MDMA</a:t>
            </a:r>
            <a:endParaRPr/>
          </a:p>
        </p:txBody>
      </p:sp>
      <p:sp>
        <p:nvSpPr>
          <p:cNvPr id="254" name="Google Shape;254;p10"/>
          <p:cNvSpPr/>
          <p:nvPr/>
        </p:nvSpPr>
        <p:spPr>
          <a:xfrm>
            <a:off x="9491367" y="1897261"/>
            <a:ext cx="371260" cy="371498"/>
          </a:xfrm>
          <a:prstGeom prst="rect">
            <a:avLst/>
          </a:prstGeom>
          <a:solidFill>
            <a:srgbClr val="FF66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Montserrat"/>
                <a:ea typeface="Montserrat"/>
                <a:cs typeface="Montserrat"/>
                <a:sym typeface="Montserrat"/>
              </a:rPr>
              <a:t>E</a:t>
            </a:r>
            <a:endParaRPr/>
          </a:p>
        </p:txBody>
      </p:sp>
      <p:sp>
        <p:nvSpPr>
          <p:cNvPr id="255" name="Google Shape;255;p10"/>
          <p:cNvSpPr/>
          <p:nvPr/>
        </p:nvSpPr>
        <p:spPr>
          <a:xfrm>
            <a:off x="2825219" y="1897260"/>
            <a:ext cx="2092721" cy="1591199"/>
          </a:xfrm>
          <a:prstGeom prst="rect">
            <a:avLst/>
          </a:prstGeom>
          <a:solidFill>
            <a:srgbClr val="FF61FA">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B. Sugar</a:t>
            </a:r>
            <a:endParaRPr/>
          </a:p>
        </p:txBody>
      </p:sp>
      <p:sp>
        <p:nvSpPr>
          <p:cNvPr id="256" name="Google Shape;256;p10"/>
          <p:cNvSpPr/>
          <p:nvPr/>
        </p:nvSpPr>
        <p:spPr>
          <a:xfrm>
            <a:off x="5047270" y="1897260"/>
            <a:ext cx="2092721" cy="1591199"/>
          </a:xfrm>
          <a:prstGeom prst="rect">
            <a:avLst/>
          </a:prstGeom>
          <a:solidFill>
            <a:srgbClr val="FF61FA">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C. Heroin</a:t>
            </a:r>
            <a:endParaRPr/>
          </a:p>
        </p:txBody>
      </p:sp>
      <p:sp>
        <p:nvSpPr>
          <p:cNvPr id="257" name="Google Shape;257;p10"/>
          <p:cNvSpPr/>
          <p:nvPr/>
        </p:nvSpPr>
        <p:spPr>
          <a:xfrm>
            <a:off x="7269354" y="1897260"/>
            <a:ext cx="2092721" cy="1591199"/>
          </a:xfrm>
          <a:prstGeom prst="rect">
            <a:avLst/>
          </a:prstGeom>
          <a:solidFill>
            <a:srgbClr val="FF61FA">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D. Cocaine</a:t>
            </a:r>
            <a:endParaRPr/>
          </a:p>
        </p:txBody>
      </p:sp>
      <p:sp>
        <p:nvSpPr>
          <p:cNvPr id="258" name="Google Shape;258;p10"/>
          <p:cNvSpPr/>
          <p:nvPr/>
        </p:nvSpPr>
        <p:spPr>
          <a:xfrm>
            <a:off x="9492196" y="1897260"/>
            <a:ext cx="2092721" cy="1591199"/>
          </a:xfrm>
          <a:prstGeom prst="rect">
            <a:avLst/>
          </a:prstGeom>
          <a:solidFill>
            <a:srgbClr val="FF61FA">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E. Spice </a:t>
            </a:r>
            <a:br>
              <a:rPr lang="en-GB" sz="1500" b="1" i="0" u="none" strike="noStrike" cap="none">
                <a:solidFill>
                  <a:schemeClr val="lt1"/>
                </a:solidFill>
                <a:latin typeface="Oswald"/>
                <a:ea typeface="Oswald"/>
                <a:cs typeface="Oswald"/>
                <a:sym typeface="Oswald"/>
              </a:rPr>
            </a:br>
            <a:r>
              <a:rPr lang="en-GB" sz="1500" b="1" i="0" u="none" strike="noStrike" cap="none">
                <a:solidFill>
                  <a:schemeClr val="lt1"/>
                </a:solidFill>
                <a:latin typeface="Oswald"/>
                <a:ea typeface="Oswald"/>
                <a:cs typeface="Oswald"/>
                <a:sym typeface="Oswald"/>
              </a:rPr>
              <a:t>(synthetic cannabis)</a:t>
            </a:r>
            <a:endParaRPr/>
          </a:p>
        </p:txBody>
      </p:sp>
      <p:sp>
        <p:nvSpPr>
          <p:cNvPr id="259" name="Google Shape;259;p10"/>
          <p:cNvSpPr/>
          <p:nvPr/>
        </p:nvSpPr>
        <p:spPr>
          <a:xfrm>
            <a:off x="1459112" y="3615044"/>
            <a:ext cx="2092721" cy="1591199"/>
          </a:xfrm>
          <a:prstGeom prst="rect">
            <a:avLst/>
          </a:prstGeom>
          <a:solidFill>
            <a:srgbClr val="FF61FA">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F. Paracetamol</a:t>
            </a:r>
            <a:endParaRPr/>
          </a:p>
        </p:txBody>
      </p:sp>
      <p:sp>
        <p:nvSpPr>
          <p:cNvPr id="260" name="Google Shape;260;p10"/>
          <p:cNvSpPr/>
          <p:nvPr/>
        </p:nvSpPr>
        <p:spPr>
          <a:xfrm>
            <a:off x="3697431" y="3615044"/>
            <a:ext cx="2092721" cy="1591199"/>
          </a:xfrm>
          <a:prstGeom prst="rect">
            <a:avLst/>
          </a:prstGeom>
          <a:solidFill>
            <a:srgbClr val="FF61FA">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G. Nos </a:t>
            </a:r>
            <a:br>
              <a:rPr lang="en-GB" sz="1500" b="1" i="0" u="none" strike="noStrike" cap="none">
                <a:solidFill>
                  <a:schemeClr val="lt1"/>
                </a:solidFill>
                <a:latin typeface="Oswald"/>
                <a:ea typeface="Oswald"/>
                <a:cs typeface="Oswald"/>
                <a:sym typeface="Oswald"/>
              </a:rPr>
            </a:br>
            <a:r>
              <a:rPr lang="en-GB" sz="1500" b="1" i="0" u="none" strike="noStrike" cap="none">
                <a:solidFill>
                  <a:schemeClr val="lt1"/>
                </a:solidFill>
                <a:latin typeface="Oswald"/>
                <a:ea typeface="Oswald"/>
                <a:cs typeface="Oswald"/>
                <a:sym typeface="Oswald"/>
              </a:rPr>
              <a:t>(Nitrous Oxide)</a:t>
            </a:r>
            <a:endParaRPr/>
          </a:p>
        </p:txBody>
      </p:sp>
      <p:sp>
        <p:nvSpPr>
          <p:cNvPr id="261" name="Google Shape;261;p10"/>
          <p:cNvSpPr/>
          <p:nvPr/>
        </p:nvSpPr>
        <p:spPr>
          <a:xfrm>
            <a:off x="5912396" y="3615044"/>
            <a:ext cx="2092721" cy="1591199"/>
          </a:xfrm>
          <a:prstGeom prst="rect">
            <a:avLst/>
          </a:prstGeom>
          <a:solidFill>
            <a:srgbClr val="FF61FA">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H. LSD</a:t>
            </a:r>
            <a:endParaRPr/>
          </a:p>
        </p:txBody>
      </p:sp>
      <p:sp>
        <p:nvSpPr>
          <p:cNvPr id="262" name="Google Shape;262;p10"/>
          <p:cNvSpPr/>
          <p:nvPr/>
        </p:nvSpPr>
        <p:spPr>
          <a:xfrm>
            <a:off x="8119281" y="3615044"/>
            <a:ext cx="2092721" cy="1591199"/>
          </a:xfrm>
          <a:prstGeom prst="rect">
            <a:avLst/>
          </a:prstGeom>
          <a:solidFill>
            <a:srgbClr val="FF61FA">
              <a:alpha val="7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500" b="1" i="0" u="none" strike="noStrike" cap="none">
                <a:solidFill>
                  <a:schemeClr val="lt1"/>
                </a:solidFill>
                <a:latin typeface="Oswald"/>
                <a:ea typeface="Oswald"/>
                <a:cs typeface="Oswald"/>
                <a:sym typeface="Oswald"/>
              </a:rPr>
              <a:t>I. Tobacco</a:t>
            </a:r>
            <a:endParaRPr/>
          </a:p>
        </p:txBody>
      </p:sp>
      <p:sp>
        <p:nvSpPr>
          <p:cNvPr id="263" name="Google Shape;263;p10"/>
          <p:cNvSpPr/>
          <p:nvPr/>
        </p:nvSpPr>
        <p:spPr>
          <a:xfrm>
            <a:off x="3808146" y="5384541"/>
            <a:ext cx="457570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000" b="0" i="0" u="none" strike="noStrike" cap="none">
                <a:solidFill>
                  <a:schemeClr val="dk1"/>
                </a:solidFill>
                <a:latin typeface="Oswald"/>
                <a:ea typeface="Oswald"/>
                <a:cs typeface="Oswald"/>
                <a:sym typeface="Oswald"/>
              </a:rPr>
              <a:t>Which of these drugs are legal?</a:t>
            </a:r>
            <a:endParaRPr sz="2000" b="0" i="0" u="none" strike="noStrike" cap="none">
              <a:solidFill>
                <a:schemeClr val="dk1"/>
              </a:solidFill>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10f0932f4f7_0_0"/>
          <p:cNvSpPr txBox="1"/>
          <p:nvPr/>
        </p:nvSpPr>
        <p:spPr>
          <a:xfrm>
            <a:off x="1279994" y="2570265"/>
            <a:ext cx="4338754" cy="19389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4000" b="0" i="0" u="none" strike="noStrike" cap="none">
                <a:solidFill>
                  <a:schemeClr val="lt1"/>
                </a:solidFill>
                <a:latin typeface="Oswald"/>
                <a:ea typeface="Oswald"/>
                <a:cs typeface="Oswald"/>
                <a:sym typeface="Oswald"/>
              </a:rPr>
              <a:t>So why do you think that people choose to use drugs?</a:t>
            </a:r>
            <a:endParaRPr/>
          </a:p>
        </p:txBody>
      </p:sp>
      <p:sp>
        <p:nvSpPr>
          <p:cNvPr id="269" name="Google Shape;269;g10f0932f4f7_0_0"/>
          <p:cNvSpPr txBox="1"/>
          <p:nvPr/>
        </p:nvSpPr>
        <p:spPr>
          <a:xfrm>
            <a:off x="1279994" y="4509257"/>
            <a:ext cx="5986439"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500" b="0" i="0" u="none" strike="noStrike" cap="none">
                <a:solidFill>
                  <a:schemeClr val="lt1"/>
                </a:solidFill>
                <a:latin typeface="Oswald Light"/>
                <a:ea typeface="Oswald Light"/>
                <a:cs typeface="Oswald Light"/>
                <a:sym typeface="Oswald Light"/>
              </a:rPr>
              <a:t>How many can you come up with?</a:t>
            </a:r>
            <a:endParaRPr/>
          </a:p>
        </p:txBody>
      </p:sp>
      <p:sp>
        <p:nvSpPr>
          <p:cNvPr id="270" name="Google Shape;270;g10f0932f4f7_0_0"/>
          <p:cNvSpPr/>
          <p:nvPr/>
        </p:nvSpPr>
        <p:spPr>
          <a:xfrm>
            <a:off x="0" y="0"/>
            <a:ext cx="12192000" cy="187287"/>
          </a:xfrm>
          <a:prstGeom prst="rect">
            <a:avLst/>
          </a:prstGeom>
          <a:solidFill>
            <a:srgbClr val="FF61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71" name="Google Shape;271;g10f0932f4f7_0_0"/>
          <p:cNvSpPr/>
          <p:nvPr/>
        </p:nvSpPr>
        <p:spPr>
          <a:xfrm>
            <a:off x="1364596" y="0"/>
            <a:ext cx="1648403" cy="1863524"/>
          </a:xfrm>
          <a:prstGeom prst="rect">
            <a:avLst/>
          </a:prstGeom>
          <a:gradFill>
            <a:gsLst>
              <a:gs pos="0">
                <a:srgbClr val="F4F6F8"/>
              </a:gs>
              <a:gs pos="100000">
                <a:schemeClr val="lt1"/>
              </a:gs>
            </a:gsLst>
            <a:lin ang="5400000" scaled="0"/>
          </a:gradFill>
          <a:ln>
            <a:noFill/>
          </a:ln>
          <a:effectLst>
            <a:outerShdw blurRad="419100" sx="108000" sy="108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2" name="Google Shape;272;g10f0932f4f7_0_0"/>
          <p:cNvPicPr preferRelativeResize="0"/>
          <p:nvPr/>
        </p:nvPicPr>
        <p:blipFill rotWithShape="1">
          <a:blip r:embed="rId3">
            <a:alphaModFix/>
          </a:blip>
          <a:srcRect/>
          <a:stretch/>
        </p:blipFill>
        <p:spPr>
          <a:xfrm>
            <a:off x="1546209" y="566655"/>
            <a:ext cx="1324312" cy="1109900"/>
          </a:xfrm>
          <a:prstGeom prst="rect">
            <a:avLst/>
          </a:prstGeom>
          <a:noFill/>
          <a:ln>
            <a:noFill/>
          </a:ln>
        </p:spPr>
      </p:pic>
      <p:pic>
        <p:nvPicPr>
          <p:cNvPr id="273" name="Google Shape;273;g10f0932f4f7_0_0" title="Why People Choose Drugs"/>
          <p:cNvPicPr preferRelativeResize="0"/>
          <p:nvPr/>
        </p:nvPicPr>
        <p:blipFill rotWithShape="1">
          <a:blip r:embed="rId4">
            <a:alphaModFix/>
          </a:blip>
          <a:srcRect/>
          <a:stretch/>
        </p:blipFill>
        <p:spPr>
          <a:xfrm>
            <a:off x="6817638" y="2342868"/>
            <a:ext cx="4256488" cy="24049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72655D-0B0B-EC41-90DC-51BA27353911}"/>
              </a:ext>
            </a:extLst>
          </p:cNvPr>
          <p:cNvSpPr>
            <a:spLocks noGrp="1"/>
          </p:cNvSpPr>
          <p:nvPr>
            <p:ph type="body" sz="quarter" idx="10"/>
          </p:nvPr>
        </p:nvSpPr>
        <p:spPr/>
        <p:txBody>
          <a:bodyPr/>
          <a:lstStyle/>
          <a:p>
            <a:r>
              <a:rPr lang="en-US" sz="3200" dirty="0"/>
              <a:t>Answer these questions using the Club Drugs Wheel…</a:t>
            </a:r>
          </a:p>
        </p:txBody>
      </p:sp>
      <p:pic>
        <p:nvPicPr>
          <p:cNvPr id="8" name="Google Shape;198;p15">
            <a:extLst>
              <a:ext uri="{FF2B5EF4-FFF2-40B4-BE49-F238E27FC236}">
                <a16:creationId xmlns:a16="http://schemas.microsoft.com/office/drawing/2014/main" id="{FFCBEF80-7422-B849-8D93-71BBE7157CF1}"/>
              </a:ext>
            </a:extLst>
          </p:cNvPr>
          <p:cNvPicPr preferRelativeResize="0"/>
          <p:nvPr/>
        </p:nvPicPr>
        <p:blipFill rotWithShape="1">
          <a:blip r:embed="rId2">
            <a:clrChange>
              <a:clrFrom>
                <a:srgbClr val="FFFFFF"/>
              </a:clrFrom>
              <a:clrTo>
                <a:srgbClr val="FFFFFF">
                  <a:alpha val="0"/>
                </a:srgbClr>
              </a:clrTo>
            </a:clrChange>
            <a:alphaModFix/>
          </a:blip>
          <a:srcRect l="35756" t="29923" r="35291" b="9802"/>
          <a:stretch/>
        </p:blipFill>
        <p:spPr>
          <a:xfrm>
            <a:off x="7359267" y="368302"/>
            <a:ext cx="4765638" cy="5580626"/>
          </a:xfrm>
          <a:prstGeom prst="rect">
            <a:avLst/>
          </a:prstGeom>
          <a:noFill/>
          <a:ln>
            <a:noFill/>
          </a:ln>
        </p:spPr>
      </p:pic>
      <p:graphicFrame>
        <p:nvGraphicFramePr>
          <p:cNvPr id="7" name="Table 8">
            <a:extLst>
              <a:ext uri="{FF2B5EF4-FFF2-40B4-BE49-F238E27FC236}">
                <a16:creationId xmlns:a16="http://schemas.microsoft.com/office/drawing/2014/main" id="{084F30DA-FC2D-420C-AC7F-7C6D4C514E55}"/>
              </a:ext>
            </a:extLst>
          </p:cNvPr>
          <p:cNvGraphicFramePr>
            <a:graphicFrameLocks noGrp="1"/>
          </p:cNvGraphicFramePr>
          <p:nvPr/>
        </p:nvGraphicFramePr>
        <p:xfrm>
          <a:off x="442913" y="1574799"/>
          <a:ext cx="7147011" cy="3240000"/>
        </p:xfrm>
        <a:graphic>
          <a:graphicData uri="http://schemas.openxmlformats.org/drawingml/2006/table">
            <a:tbl>
              <a:tblPr firstRow="1" bandRow="1"/>
              <a:tblGrid>
                <a:gridCol w="703011">
                  <a:extLst>
                    <a:ext uri="{9D8B030D-6E8A-4147-A177-3AD203B41FA5}">
                      <a16:colId xmlns:a16="http://schemas.microsoft.com/office/drawing/2014/main" val="242495539"/>
                    </a:ext>
                  </a:extLst>
                </a:gridCol>
                <a:gridCol w="6444000">
                  <a:extLst>
                    <a:ext uri="{9D8B030D-6E8A-4147-A177-3AD203B41FA5}">
                      <a16:colId xmlns:a16="http://schemas.microsoft.com/office/drawing/2014/main" val="211299342"/>
                    </a:ext>
                  </a:extLst>
                </a:gridCol>
              </a:tblGrid>
              <a:tr h="648000">
                <a:tc>
                  <a:txBody>
                    <a:bodyPr/>
                    <a:lstStyle/>
                    <a:p>
                      <a:pPr algn="ctr"/>
                      <a:r>
                        <a:rPr lang="en-US" sz="2500" b="1" dirty="0">
                          <a:solidFill>
                            <a:schemeClr val="bg1"/>
                          </a:solidFill>
                          <a:latin typeface="Oswald" pitchFamily="2" charset="77"/>
                        </a:rPr>
                        <a:t>1</a:t>
                      </a: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solidFill>
                      <a:srgbClr val="FF61F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a:solidFill>
                            <a:schemeClr val="tx1"/>
                          </a:solidFill>
                          <a:latin typeface="Oswald" pitchFamily="2" charset="77"/>
                          <a:ea typeface="Poppins"/>
                          <a:cs typeface="Poppins"/>
                          <a:sym typeface="Poppins"/>
                        </a:rPr>
                        <a:t>What sorts of feelings are associated with stimulants?</a:t>
                      </a:r>
                      <a:endParaRPr lang="en-GB" sz="1800" b="0" dirty="0">
                        <a:solidFill>
                          <a:schemeClr val="tx1"/>
                        </a:solidFill>
                        <a:latin typeface="Oswald" pitchFamily="2" charset="77"/>
                      </a:endParaRPr>
                    </a:p>
                  </a:txBody>
                  <a:tcPr marL="16344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FF61F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9493580"/>
                  </a:ext>
                </a:extLst>
              </a:tr>
              <a:tr h="648000">
                <a:tc>
                  <a:txBody>
                    <a:bodyPr/>
                    <a:lstStyle/>
                    <a:p>
                      <a:pPr algn="ctr"/>
                      <a:r>
                        <a:rPr lang="en-US" sz="2500" b="1" dirty="0">
                          <a:solidFill>
                            <a:schemeClr val="bg1"/>
                          </a:solidFill>
                          <a:latin typeface="Oswald" pitchFamily="2" charset="77"/>
                        </a:rPr>
                        <a:t>2</a:t>
                      </a: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solidFill>
                      <a:srgbClr val="FF61F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a:solidFill>
                            <a:schemeClr val="tx1"/>
                          </a:solidFill>
                          <a:latin typeface="Oswald" pitchFamily="2" charset="77"/>
                          <a:ea typeface="Poppins"/>
                          <a:cs typeface="Poppins"/>
                          <a:sym typeface="Poppins"/>
                        </a:rPr>
                        <a:t>Give one example of an opioid.</a:t>
                      </a:r>
                      <a:endParaRPr lang="en-GB" sz="1800" b="0" dirty="0">
                        <a:solidFill>
                          <a:schemeClr val="tx1"/>
                        </a:solidFill>
                        <a:latin typeface="Oswald" pitchFamily="2" charset="77"/>
                      </a:endParaRPr>
                    </a:p>
                  </a:txBody>
                  <a:tcPr marL="16344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FF61FA"/>
                      </a:solidFill>
                      <a:prstDash val="dot"/>
                      <a:round/>
                      <a:headEnd type="none" w="med" len="med"/>
                      <a:tailEnd type="none" w="med" len="med"/>
                    </a:lnT>
                    <a:lnB w="12700" cap="flat" cmpd="sng" algn="ctr">
                      <a:solidFill>
                        <a:srgbClr val="FF61F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5163575"/>
                  </a:ext>
                </a:extLst>
              </a:tr>
              <a:tr h="648000">
                <a:tc>
                  <a:txBody>
                    <a:bodyPr/>
                    <a:lstStyle/>
                    <a:p>
                      <a:pPr algn="ctr"/>
                      <a:r>
                        <a:rPr lang="en-US" sz="2500" b="1" dirty="0">
                          <a:solidFill>
                            <a:schemeClr val="bg1"/>
                          </a:solidFill>
                          <a:latin typeface="Oswald" pitchFamily="2" charset="77"/>
                        </a:rPr>
                        <a:t>3</a:t>
                      </a: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solidFill>
                      <a:srgbClr val="FF61F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a:solidFill>
                            <a:schemeClr val="tx1"/>
                          </a:solidFill>
                          <a:latin typeface="Oswald" pitchFamily="2" charset="77"/>
                          <a:ea typeface="Poppins"/>
                          <a:cs typeface="Poppins"/>
                          <a:sym typeface="Poppins"/>
                        </a:rPr>
                        <a:t>Which category of drug does Ketamine fall under?</a:t>
                      </a:r>
                      <a:endParaRPr lang="en-GB" sz="1800" b="0" dirty="0">
                        <a:solidFill>
                          <a:schemeClr val="tx1"/>
                        </a:solidFill>
                        <a:latin typeface="Oswald" pitchFamily="2" charset="77"/>
                      </a:endParaRPr>
                    </a:p>
                  </a:txBody>
                  <a:tcPr marL="16344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FF61FA"/>
                      </a:solidFill>
                      <a:prstDash val="dot"/>
                      <a:round/>
                      <a:headEnd type="none" w="med" len="med"/>
                      <a:tailEnd type="none" w="med" len="med"/>
                    </a:lnT>
                    <a:lnB w="12700" cap="flat" cmpd="sng" algn="ctr">
                      <a:solidFill>
                        <a:srgbClr val="FF61F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1722506"/>
                  </a:ext>
                </a:extLst>
              </a:tr>
              <a:tr h="648000">
                <a:tc>
                  <a:txBody>
                    <a:bodyPr/>
                    <a:lstStyle/>
                    <a:p>
                      <a:pPr algn="ctr"/>
                      <a:r>
                        <a:rPr lang="en-US" sz="2500" b="1" dirty="0">
                          <a:solidFill>
                            <a:schemeClr val="bg1"/>
                          </a:solidFill>
                          <a:latin typeface="Oswald" pitchFamily="2" charset="77"/>
                        </a:rPr>
                        <a:t>4</a:t>
                      </a: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solidFill>
                      <a:srgbClr val="FF61F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a:solidFill>
                            <a:schemeClr val="tx1"/>
                          </a:solidFill>
                          <a:latin typeface="Oswald" pitchFamily="2" charset="77"/>
                          <a:ea typeface="Poppins"/>
                          <a:cs typeface="Poppins"/>
                          <a:sym typeface="Poppins"/>
                        </a:rPr>
                        <a:t>Which category of drug is associated with overheating and dehydration?</a:t>
                      </a:r>
                      <a:endParaRPr lang="en-GB" sz="1800" b="0" dirty="0">
                        <a:solidFill>
                          <a:schemeClr val="tx1"/>
                        </a:solidFill>
                        <a:latin typeface="Oswald" pitchFamily="2" charset="77"/>
                      </a:endParaRPr>
                    </a:p>
                  </a:txBody>
                  <a:tcPr marL="16344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FF61FA"/>
                      </a:solidFill>
                      <a:prstDash val="dot"/>
                      <a:round/>
                      <a:headEnd type="none" w="med" len="med"/>
                      <a:tailEnd type="none" w="med" len="med"/>
                    </a:lnT>
                    <a:lnB w="12700" cap="flat" cmpd="sng" algn="ctr">
                      <a:solidFill>
                        <a:srgbClr val="FF61F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124027"/>
                  </a:ext>
                </a:extLst>
              </a:tr>
              <a:tr h="648000">
                <a:tc>
                  <a:txBody>
                    <a:bodyPr/>
                    <a:lstStyle/>
                    <a:p>
                      <a:pPr algn="ctr"/>
                      <a:r>
                        <a:rPr lang="en-US" sz="2500" b="1" dirty="0">
                          <a:solidFill>
                            <a:schemeClr val="bg1"/>
                          </a:solidFill>
                          <a:latin typeface="Oswald" pitchFamily="2" charset="77"/>
                        </a:rPr>
                        <a:t>5</a:t>
                      </a: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dot"/>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FF61F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a:solidFill>
                            <a:schemeClr val="tx1"/>
                          </a:solidFill>
                          <a:latin typeface="Oswald" pitchFamily="2" charset="77"/>
                          <a:ea typeface="Poppins"/>
                          <a:cs typeface="Poppins"/>
                          <a:sym typeface="Poppins"/>
                        </a:rPr>
                        <a:t>Which category of drug does MDMA fall under?</a:t>
                      </a:r>
                      <a:endParaRPr lang="en-GB" sz="1800" b="0" dirty="0">
                        <a:solidFill>
                          <a:schemeClr val="tx1"/>
                        </a:solidFill>
                        <a:latin typeface="Oswald" pitchFamily="2" charset="77"/>
                      </a:endParaRPr>
                    </a:p>
                  </a:txBody>
                  <a:tcPr marL="16344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FF61FA"/>
                      </a:solidFill>
                      <a:prstDash val="dot"/>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925690807"/>
                  </a:ext>
                </a:extLst>
              </a:tr>
            </a:tbl>
          </a:graphicData>
        </a:graphic>
      </p:graphicFrame>
      <p:sp>
        <p:nvSpPr>
          <p:cNvPr id="9" name="Rectangle 8">
            <a:extLst>
              <a:ext uri="{FF2B5EF4-FFF2-40B4-BE49-F238E27FC236}">
                <a16:creationId xmlns:a16="http://schemas.microsoft.com/office/drawing/2014/main" id="{99C40837-86DB-4324-8FA4-8BAC7757F8E6}"/>
              </a:ext>
            </a:extLst>
          </p:cNvPr>
          <p:cNvSpPr/>
          <p:nvPr/>
        </p:nvSpPr>
        <p:spPr>
          <a:xfrm>
            <a:off x="442913" y="5045725"/>
            <a:ext cx="6916354" cy="4578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3E3E4BC-02DA-4833-8413-91E8AF5A9AB1}"/>
              </a:ext>
            </a:extLst>
          </p:cNvPr>
          <p:cNvSpPr/>
          <p:nvPr/>
        </p:nvSpPr>
        <p:spPr>
          <a:xfrm>
            <a:off x="2381996" y="5074601"/>
            <a:ext cx="3268844" cy="400110"/>
          </a:xfrm>
          <a:prstGeom prst="rect">
            <a:avLst/>
          </a:prstGeom>
        </p:spPr>
        <p:txBody>
          <a:bodyPr wrap="none">
            <a:spAutoFit/>
          </a:bodyPr>
          <a:lstStyle/>
          <a:p>
            <a:pPr lvl="0" algn="ctr"/>
            <a:r>
              <a:rPr lang="en-GB" sz="2000" dirty="0">
                <a:solidFill>
                  <a:schemeClr val="tx1"/>
                </a:solidFill>
                <a:latin typeface="Oswald Light" pitchFamily="2" charset="77"/>
                <a:ea typeface="Poppins"/>
                <a:cs typeface="Poppins"/>
                <a:sym typeface="Poppins"/>
              </a:rPr>
              <a:t>Check your answers with the sheet!</a:t>
            </a:r>
            <a:endParaRPr lang="en-GB" sz="2000" dirty="0">
              <a:solidFill>
                <a:schemeClr val="tx1"/>
              </a:solidFill>
              <a:latin typeface="Oswald Light" pitchFamily="2" charset="77"/>
            </a:endParaRPr>
          </a:p>
        </p:txBody>
      </p:sp>
    </p:spTree>
    <p:extLst>
      <p:ext uri="{BB962C8B-B14F-4D97-AF65-F5344CB8AC3E}">
        <p14:creationId xmlns:p14="http://schemas.microsoft.com/office/powerpoint/2010/main" val="2292192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g10a9d0a9122_0_37"/>
          <p:cNvSpPr txBox="1"/>
          <p:nvPr/>
        </p:nvSpPr>
        <p:spPr>
          <a:xfrm>
            <a:off x="333486" y="1783599"/>
            <a:ext cx="5549097" cy="27853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4000" b="1" i="0" u="none" strike="noStrike" cap="none">
                <a:solidFill>
                  <a:schemeClr val="dk1"/>
                </a:solidFill>
                <a:latin typeface="Oswald Light"/>
                <a:ea typeface="Oswald Light"/>
                <a:cs typeface="Oswald Light"/>
                <a:sym typeface="Oswald Light"/>
              </a:rPr>
              <a:t>Let’s watch Rayyan Zafar speak about the adverse effects of MDMA.</a:t>
            </a:r>
            <a:endParaRPr/>
          </a:p>
          <a:p>
            <a:pPr marL="0" marR="0" lvl="0" indent="0" algn="l" rtl="0">
              <a:lnSpc>
                <a:spcPct val="100000"/>
              </a:lnSpc>
              <a:spcBef>
                <a:spcPts val="0"/>
              </a:spcBef>
              <a:spcAft>
                <a:spcPts val="0"/>
              </a:spcAft>
              <a:buNone/>
            </a:pPr>
            <a:endParaRPr sz="3000" b="1" i="0" u="none" strike="noStrike" cap="none">
              <a:solidFill>
                <a:schemeClr val="dk1"/>
              </a:solidFill>
              <a:latin typeface="Oswald Light"/>
              <a:ea typeface="Oswald Light"/>
              <a:cs typeface="Oswald Light"/>
              <a:sym typeface="Oswald Light"/>
            </a:endParaRPr>
          </a:p>
          <a:p>
            <a:pPr marL="0" marR="0" lvl="0" indent="0" algn="l" rtl="0">
              <a:lnSpc>
                <a:spcPct val="100000"/>
              </a:lnSpc>
              <a:spcBef>
                <a:spcPts val="0"/>
              </a:spcBef>
              <a:spcAft>
                <a:spcPts val="0"/>
              </a:spcAft>
              <a:buNone/>
            </a:pPr>
            <a:r>
              <a:rPr lang="en-GB" sz="2500" b="0" i="0" u="none" strike="noStrike" cap="none">
                <a:solidFill>
                  <a:srgbClr val="595959"/>
                </a:solidFill>
                <a:latin typeface="Oswald Light"/>
                <a:ea typeface="Oswald Light"/>
                <a:cs typeface="Oswald Light"/>
                <a:sym typeface="Oswald Light"/>
              </a:rPr>
              <a:t>As you watch, jot down anything new you learn.</a:t>
            </a:r>
            <a:endParaRPr/>
          </a:p>
        </p:txBody>
      </p:sp>
      <p:pic>
        <p:nvPicPr>
          <p:cNvPr id="297" name="Google Shape;297;g10a9d0a9122_0_37" title="Let's watch Raayan Zafar Speak about"/>
          <p:cNvPicPr preferRelativeResize="0"/>
          <p:nvPr/>
        </p:nvPicPr>
        <p:blipFill rotWithShape="1">
          <a:blip r:embed="rId3">
            <a:alphaModFix/>
          </a:blip>
          <a:srcRect/>
          <a:stretch/>
        </p:blipFill>
        <p:spPr>
          <a:xfrm>
            <a:off x="6309419" y="1953843"/>
            <a:ext cx="5221795" cy="29503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1"/>
                                        <p:tgtEl>
                                          <p:spTgt spid="2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g10a9d0a9122_0_14"/>
          <p:cNvPicPr preferRelativeResize="0"/>
          <p:nvPr/>
        </p:nvPicPr>
        <p:blipFill rotWithShape="1">
          <a:blip r:embed="rId3">
            <a:alphaModFix/>
          </a:blip>
          <a:srcRect r="137"/>
          <a:stretch/>
        </p:blipFill>
        <p:spPr>
          <a:xfrm>
            <a:off x="8021142" y="2857813"/>
            <a:ext cx="3727946" cy="2487600"/>
          </a:xfrm>
          <a:prstGeom prst="rect">
            <a:avLst/>
          </a:prstGeom>
          <a:noFill/>
          <a:ln>
            <a:noFill/>
          </a:ln>
          <a:effectLst>
            <a:outerShdw blurRad="406400" sx="102000" sy="102000" algn="ctr" rotWithShape="0">
              <a:srgbClr val="000000">
                <a:alpha val="28627"/>
              </a:srgbClr>
            </a:outerShdw>
          </a:effectLst>
        </p:spPr>
      </p:pic>
      <p:sp>
        <p:nvSpPr>
          <p:cNvPr id="304" name="Google Shape;304;g10a9d0a9122_0_14"/>
          <p:cNvSpPr txBox="1"/>
          <p:nvPr/>
        </p:nvSpPr>
        <p:spPr>
          <a:xfrm>
            <a:off x="333486" y="812729"/>
            <a:ext cx="6701847" cy="27853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4000" b="1" i="0" u="none" strike="noStrike" cap="none" dirty="0">
                <a:solidFill>
                  <a:schemeClr val="dk1"/>
                </a:solidFill>
                <a:latin typeface="Oswald Light"/>
                <a:ea typeface="Oswald Light"/>
                <a:cs typeface="Oswald Light"/>
                <a:sym typeface="Oswald Light"/>
              </a:rPr>
              <a:t>Rayyan mentions MDMA in the interview…</a:t>
            </a:r>
            <a:endParaRPr dirty="0"/>
          </a:p>
          <a:p>
            <a:pPr marL="0" marR="0" lvl="0" indent="0" algn="l" rtl="0">
              <a:lnSpc>
                <a:spcPct val="100000"/>
              </a:lnSpc>
              <a:spcBef>
                <a:spcPts val="0"/>
              </a:spcBef>
              <a:spcAft>
                <a:spcPts val="0"/>
              </a:spcAft>
              <a:buNone/>
            </a:pPr>
            <a:endParaRPr sz="1500" b="1" i="0" u="none" strike="noStrike" cap="none" dirty="0">
              <a:solidFill>
                <a:schemeClr val="dk1"/>
              </a:solidFill>
              <a:latin typeface="Oswald Light"/>
              <a:ea typeface="Oswald Light"/>
              <a:cs typeface="Oswald Light"/>
              <a:sym typeface="Oswald Light"/>
            </a:endParaRPr>
          </a:p>
          <a:p>
            <a:pPr marL="0" marR="0" lvl="0" indent="0" algn="l" rtl="0">
              <a:lnSpc>
                <a:spcPct val="100000"/>
              </a:lnSpc>
              <a:spcBef>
                <a:spcPts val="0"/>
              </a:spcBef>
              <a:spcAft>
                <a:spcPts val="0"/>
              </a:spcAft>
              <a:buNone/>
            </a:pPr>
            <a:r>
              <a:rPr lang="en-GB" sz="2000" b="0" i="0" u="none" strike="noStrike" cap="none" dirty="0">
                <a:solidFill>
                  <a:srgbClr val="595959"/>
                </a:solidFill>
                <a:latin typeface="Oswald Light"/>
                <a:ea typeface="Oswald Light"/>
                <a:cs typeface="Oswald Light"/>
                <a:sym typeface="Oswald Light"/>
              </a:rPr>
              <a:t>In your groups you are going to research </a:t>
            </a:r>
            <a:r>
              <a:rPr lang="en-GB" sz="2000" dirty="0">
                <a:solidFill>
                  <a:srgbClr val="595959"/>
                </a:solidFill>
                <a:latin typeface="Oswald Light"/>
                <a:ea typeface="Oswald Light"/>
                <a:cs typeface="Oswald Light"/>
                <a:sym typeface="Oswald Light"/>
              </a:rPr>
              <a:t>MDMA</a:t>
            </a:r>
            <a:r>
              <a:rPr lang="en-GB" sz="2000">
                <a:solidFill>
                  <a:srgbClr val="595959"/>
                </a:solidFill>
                <a:latin typeface="Oswald Light"/>
                <a:ea typeface="Oswald Light"/>
                <a:cs typeface="Oswald Light"/>
                <a:sym typeface="Oswald Light"/>
              </a:rPr>
              <a:t>, </a:t>
            </a:r>
            <a:r>
              <a:rPr lang="en-GB" sz="2000" dirty="0">
                <a:solidFill>
                  <a:srgbClr val="595959"/>
                </a:solidFill>
                <a:latin typeface="Oswald Light"/>
                <a:ea typeface="Oswald Light"/>
                <a:cs typeface="Oswald Light"/>
                <a:sym typeface="Oswald Light"/>
              </a:rPr>
              <a:t>k</a:t>
            </a:r>
            <a:r>
              <a:rPr lang="en-GB" sz="2000">
                <a:solidFill>
                  <a:srgbClr val="595959"/>
                </a:solidFill>
                <a:latin typeface="Oswald Light"/>
                <a:ea typeface="Oswald Light"/>
                <a:cs typeface="Oswald Light"/>
                <a:sym typeface="Oswald Light"/>
              </a:rPr>
              <a:t>etamine</a:t>
            </a:r>
            <a:r>
              <a:rPr lang="en-GB" sz="2000" b="0" i="0" u="none" strike="noStrike" cap="none">
                <a:solidFill>
                  <a:srgbClr val="595959"/>
                </a:solidFill>
                <a:latin typeface="Oswald Light"/>
                <a:ea typeface="Oswald Light"/>
                <a:cs typeface="Oswald Light"/>
                <a:sym typeface="Oswald Light"/>
              </a:rPr>
              <a:t> </a:t>
            </a:r>
            <a:r>
              <a:rPr lang="en-GB" sz="2000" b="0" i="0" u="none" strike="noStrike" cap="none" dirty="0">
                <a:solidFill>
                  <a:srgbClr val="595959"/>
                </a:solidFill>
                <a:latin typeface="Oswald Light"/>
                <a:ea typeface="Oswald Light"/>
                <a:cs typeface="Oswald Light"/>
                <a:sym typeface="Oswald Light"/>
              </a:rPr>
              <a:t>and cannabis </a:t>
            </a:r>
            <a:br>
              <a:rPr lang="en-GB" sz="2000" b="0" i="0" u="none" strike="noStrike" cap="none" dirty="0">
                <a:solidFill>
                  <a:srgbClr val="595959"/>
                </a:solidFill>
                <a:latin typeface="Oswald Light"/>
                <a:ea typeface="Oswald Light"/>
                <a:cs typeface="Oswald Light"/>
                <a:sym typeface="Oswald Light"/>
              </a:rPr>
            </a:br>
            <a:r>
              <a:rPr lang="en-GB" sz="2000" b="0" i="0" u="none" strike="noStrike" cap="none" dirty="0">
                <a:solidFill>
                  <a:srgbClr val="595959"/>
                </a:solidFill>
                <a:latin typeface="Oswald Light"/>
                <a:ea typeface="Oswald Light"/>
                <a:cs typeface="Oswald Light"/>
                <a:sym typeface="Oswald Light"/>
              </a:rPr>
              <a:t>(as it’s the most widely used illegal substance in the UK) further using the information sheets and then two groups will be picked at random to </a:t>
            </a:r>
            <a:br>
              <a:rPr lang="en-GB" sz="2000" b="0" i="0" u="none" strike="noStrike" cap="none" dirty="0">
                <a:solidFill>
                  <a:srgbClr val="595959"/>
                </a:solidFill>
                <a:latin typeface="Oswald Light"/>
                <a:ea typeface="Oswald Light"/>
                <a:cs typeface="Oswald Light"/>
                <a:sym typeface="Oswald Light"/>
              </a:rPr>
            </a:br>
            <a:r>
              <a:rPr lang="en-GB" sz="2000" b="0" i="0" u="none" strike="noStrike" cap="none" dirty="0">
                <a:solidFill>
                  <a:srgbClr val="595959"/>
                </a:solidFill>
                <a:latin typeface="Oswald Light"/>
                <a:ea typeface="Oswald Light"/>
                <a:cs typeface="Oswald Light"/>
                <a:sym typeface="Oswald Light"/>
              </a:rPr>
              <a:t>present their findings. </a:t>
            </a:r>
            <a:endParaRPr dirty="0"/>
          </a:p>
        </p:txBody>
      </p:sp>
      <p:pic>
        <p:nvPicPr>
          <p:cNvPr id="305" name="Google Shape;305;g10a9d0a9122_0_14"/>
          <p:cNvPicPr preferRelativeResize="0"/>
          <p:nvPr/>
        </p:nvPicPr>
        <p:blipFill rotWithShape="1">
          <a:blip r:embed="rId4">
            <a:alphaModFix/>
          </a:blip>
          <a:srcRect/>
          <a:stretch/>
        </p:blipFill>
        <p:spPr>
          <a:xfrm>
            <a:off x="7233638" y="812729"/>
            <a:ext cx="3727945" cy="2487600"/>
          </a:xfrm>
          <a:prstGeom prst="rect">
            <a:avLst/>
          </a:prstGeom>
          <a:noFill/>
          <a:ln>
            <a:noFill/>
          </a:ln>
          <a:effectLst>
            <a:outerShdw blurRad="520700" sx="102000" sy="102000" algn="ctr" rotWithShape="0">
              <a:srgbClr val="000000">
                <a:alpha val="40784"/>
              </a:srgbClr>
            </a:outerShdw>
          </a:effectLst>
        </p:spPr>
      </p:pic>
      <p:sp>
        <p:nvSpPr>
          <p:cNvPr id="306" name="Google Shape;306;g10a9d0a9122_0_14"/>
          <p:cNvSpPr txBox="1"/>
          <p:nvPr/>
        </p:nvSpPr>
        <p:spPr>
          <a:xfrm>
            <a:off x="442912" y="3981111"/>
            <a:ext cx="6592422" cy="1198103"/>
          </a:xfrm>
          <a:prstGeom prst="rect">
            <a:avLst/>
          </a:prstGeom>
          <a:noFill/>
          <a:ln w="28575" cap="flat" cmpd="sng">
            <a:solidFill>
              <a:srgbClr val="FF61FA"/>
            </a:solidFill>
            <a:prstDash val="solid"/>
            <a:round/>
            <a:headEnd type="none" w="sm" len="sm"/>
            <a:tailEnd type="none" w="sm" len="sm"/>
          </a:ln>
        </p:spPr>
        <p:txBody>
          <a:bodyPr spcFirstLastPara="1" wrap="square" lIns="1188000" tIns="180000" rIns="180000" bIns="180000" anchor="t" anchorCtr="0">
            <a:spAutoFit/>
          </a:bodyPr>
          <a:lstStyle/>
          <a:p>
            <a:pPr marL="0" marR="0" lvl="0" indent="0" algn="l" rtl="0">
              <a:lnSpc>
                <a:spcPct val="90000"/>
              </a:lnSpc>
              <a:spcBef>
                <a:spcPts val="1000"/>
              </a:spcBef>
              <a:spcAft>
                <a:spcPts val="0"/>
              </a:spcAft>
              <a:buClr>
                <a:srgbClr val="000000"/>
              </a:buClr>
              <a:buSzPts val="1700"/>
              <a:buFont typeface="Arial"/>
              <a:buNone/>
            </a:pPr>
            <a:r>
              <a:rPr lang="en-GB" sz="1700" b="0" i="0" u="none" strike="noStrike" cap="none">
                <a:solidFill>
                  <a:schemeClr val="dk1"/>
                </a:solidFill>
                <a:latin typeface="Oswald Light"/>
                <a:ea typeface="Oswald Light"/>
                <a:cs typeface="Oswald Light"/>
                <a:sym typeface="Oswald Light"/>
              </a:rPr>
              <a:t>FACT: It used to be thought that cannabis wasn’t addictive. Now it is clear that this is not true at all, about </a:t>
            </a:r>
            <a:r>
              <a:rPr lang="en-GB" sz="1700" b="1" i="0" u="none" strike="noStrike" cap="none">
                <a:solidFill>
                  <a:schemeClr val="dk1"/>
                </a:solidFill>
                <a:latin typeface="Oswald Light"/>
                <a:ea typeface="Oswald Light"/>
                <a:cs typeface="Oswald Light"/>
                <a:sym typeface="Oswald Light"/>
              </a:rPr>
              <a:t>9% of people</a:t>
            </a:r>
            <a:r>
              <a:rPr lang="en-GB" sz="1700" b="0" i="0" u="none" strike="noStrike" cap="none">
                <a:solidFill>
                  <a:schemeClr val="dk1"/>
                </a:solidFill>
                <a:latin typeface="Oswald Light"/>
                <a:ea typeface="Oswald Light"/>
                <a:cs typeface="Oswald Light"/>
                <a:sym typeface="Oswald Light"/>
              </a:rPr>
              <a:t> that have used cannabis will become addicted. (Source: Drug Science website)</a:t>
            </a:r>
            <a:endParaRPr sz="1700" b="0" i="0" u="none" strike="noStrike" cap="none">
              <a:solidFill>
                <a:schemeClr val="dk1"/>
              </a:solidFill>
              <a:latin typeface="Oswald Light"/>
              <a:ea typeface="Oswald Light"/>
              <a:cs typeface="Oswald Light"/>
              <a:sym typeface="Oswald Light"/>
            </a:endParaRPr>
          </a:p>
        </p:txBody>
      </p:sp>
      <p:pic>
        <p:nvPicPr>
          <p:cNvPr id="307" name="Google Shape;307;g10a9d0a9122_0_14"/>
          <p:cNvPicPr preferRelativeResize="0"/>
          <p:nvPr/>
        </p:nvPicPr>
        <p:blipFill rotWithShape="1">
          <a:blip r:embed="rId5">
            <a:alphaModFix/>
          </a:blip>
          <a:srcRect/>
          <a:stretch/>
        </p:blipFill>
        <p:spPr>
          <a:xfrm>
            <a:off x="619276" y="4280201"/>
            <a:ext cx="785454" cy="78545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25"/>
          <p:cNvPicPr preferRelativeResize="0"/>
          <p:nvPr/>
        </p:nvPicPr>
        <p:blipFill rotWithShape="1">
          <a:blip r:embed="rId3">
            <a:alphaModFix/>
          </a:blip>
          <a:srcRect/>
          <a:stretch/>
        </p:blipFill>
        <p:spPr>
          <a:xfrm>
            <a:off x="5150610" y="2145919"/>
            <a:ext cx="2836320" cy="2836320"/>
          </a:xfrm>
          <a:prstGeom prst="rect">
            <a:avLst/>
          </a:prstGeom>
          <a:noFill/>
          <a:ln>
            <a:noFill/>
          </a:ln>
          <a:effectLst>
            <a:outerShdw blurRad="368300" sx="102000" sy="102000" algn="ctr" rotWithShape="0">
              <a:srgbClr val="000000">
                <a:alpha val="20784"/>
              </a:srgbClr>
            </a:outerShdw>
          </a:effectLst>
        </p:spPr>
      </p:pic>
      <p:pic>
        <p:nvPicPr>
          <p:cNvPr id="314" name="Google Shape;314;p25" descr="See the source image"/>
          <p:cNvPicPr preferRelativeResize="0"/>
          <p:nvPr/>
        </p:nvPicPr>
        <p:blipFill rotWithShape="1">
          <a:blip r:embed="rId4">
            <a:alphaModFix/>
          </a:blip>
          <a:srcRect l="23847" r="22589" b="2"/>
          <a:stretch/>
        </p:blipFill>
        <p:spPr>
          <a:xfrm>
            <a:off x="9062592" y="2145919"/>
            <a:ext cx="2686496" cy="2833695"/>
          </a:xfrm>
          <a:prstGeom prst="rect">
            <a:avLst/>
          </a:prstGeom>
          <a:noFill/>
          <a:ln>
            <a:noFill/>
          </a:ln>
          <a:effectLst>
            <a:outerShdw blurRad="368300" sx="102000" sy="102000" algn="ctr" rotWithShape="0">
              <a:srgbClr val="000000">
                <a:alpha val="20784"/>
              </a:srgbClr>
            </a:outerShdw>
          </a:effectLst>
        </p:spPr>
      </p:pic>
      <p:sp>
        <p:nvSpPr>
          <p:cNvPr id="315" name="Google Shape;315;p25"/>
          <p:cNvSpPr txBox="1"/>
          <p:nvPr/>
        </p:nvSpPr>
        <p:spPr>
          <a:xfrm>
            <a:off x="333487" y="1783599"/>
            <a:ext cx="4141694" cy="29392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4000" b="1" i="0" u="none" strike="noStrike" cap="none">
                <a:solidFill>
                  <a:schemeClr val="dk1"/>
                </a:solidFill>
                <a:latin typeface="Oswald Light"/>
                <a:ea typeface="Oswald Light"/>
                <a:cs typeface="Oswald Light"/>
                <a:sym typeface="Oswald Light"/>
              </a:rPr>
              <a:t>What makes taking drugs risky?</a:t>
            </a:r>
            <a:br>
              <a:rPr lang="en-GB" sz="4000" b="1" i="0" u="none" strike="noStrike" cap="none">
                <a:solidFill>
                  <a:schemeClr val="dk1"/>
                </a:solidFill>
                <a:latin typeface="Oswald Light"/>
                <a:ea typeface="Oswald Light"/>
                <a:cs typeface="Oswald Light"/>
                <a:sym typeface="Oswald Light"/>
              </a:rPr>
            </a:br>
            <a:endParaRPr sz="3000" b="1" i="0" u="none" strike="noStrike" cap="none">
              <a:solidFill>
                <a:schemeClr val="dk1"/>
              </a:solidFill>
              <a:latin typeface="Oswald Light"/>
              <a:ea typeface="Oswald Light"/>
              <a:cs typeface="Oswald Light"/>
              <a:sym typeface="Oswald Light"/>
            </a:endParaRPr>
          </a:p>
          <a:p>
            <a:pPr marL="0" marR="0" lvl="0" indent="0" algn="l" rtl="0">
              <a:lnSpc>
                <a:spcPct val="100000"/>
              </a:lnSpc>
              <a:spcBef>
                <a:spcPts val="0"/>
              </a:spcBef>
              <a:spcAft>
                <a:spcPts val="0"/>
              </a:spcAft>
              <a:buNone/>
            </a:pPr>
            <a:r>
              <a:rPr lang="en-GB" sz="2500" b="0" i="0" u="none" strike="noStrike" cap="none">
                <a:solidFill>
                  <a:srgbClr val="595959"/>
                </a:solidFill>
                <a:latin typeface="Oswald Light"/>
                <a:ea typeface="Oswald Light"/>
                <a:cs typeface="Oswald Light"/>
                <a:sym typeface="Oswald Light"/>
              </a:rPr>
              <a:t>In pairs or groups, write down all the risks associated with taking drugs (medicines, legal and illegal drugs)</a:t>
            </a:r>
            <a:endParaRPr/>
          </a:p>
        </p:txBody>
      </p:sp>
      <p:pic>
        <p:nvPicPr>
          <p:cNvPr id="316" name="Google Shape;316;p25" descr="See the source image"/>
          <p:cNvPicPr preferRelativeResize="0"/>
          <p:nvPr/>
        </p:nvPicPr>
        <p:blipFill rotWithShape="1">
          <a:blip r:embed="rId5">
            <a:alphaModFix/>
          </a:blip>
          <a:srcRect l="19433" r="1678" b="-2"/>
          <a:stretch/>
        </p:blipFill>
        <p:spPr>
          <a:xfrm>
            <a:off x="7085782" y="1328508"/>
            <a:ext cx="2685133" cy="2833694"/>
          </a:xfrm>
          <a:prstGeom prst="rect">
            <a:avLst/>
          </a:prstGeom>
          <a:noFill/>
          <a:ln>
            <a:noFill/>
          </a:ln>
          <a:effectLst>
            <a:outerShdw blurRad="368300" sx="102000" sy="102000" algn="ctr" rotWithShape="0">
              <a:srgbClr val="000000">
                <a:alpha val="3098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6"/>
          <p:cNvSpPr txBox="1">
            <a:spLocks noGrp="1"/>
          </p:cNvSpPr>
          <p:nvPr>
            <p:ph type="body" idx="1"/>
          </p:nvPr>
        </p:nvSpPr>
        <p:spPr>
          <a:xfrm>
            <a:off x="368300" y="368302"/>
            <a:ext cx="10322947" cy="50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en-GB"/>
              <a:t>Rayyan and Zoe speak about the risks in three areas:</a:t>
            </a:r>
            <a:endParaRPr/>
          </a:p>
          <a:p>
            <a:pPr marL="0" lvl="0" indent="0" algn="l" rtl="0">
              <a:lnSpc>
                <a:spcPct val="100000"/>
              </a:lnSpc>
              <a:spcBef>
                <a:spcPts val="0"/>
              </a:spcBef>
              <a:spcAft>
                <a:spcPts val="0"/>
              </a:spcAft>
              <a:buSzPts val="4000"/>
              <a:buNone/>
            </a:pPr>
            <a:endParaRPr/>
          </a:p>
        </p:txBody>
      </p:sp>
      <p:graphicFrame>
        <p:nvGraphicFramePr>
          <p:cNvPr id="322" name="Google Shape;322;p26"/>
          <p:cNvGraphicFramePr/>
          <p:nvPr/>
        </p:nvGraphicFramePr>
        <p:xfrm>
          <a:off x="442912" y="1601792"/>
          <a:ext cx="3000000" cy="3000000"/>
        </p:xfrm>
        <a:graphic>
          <a:graphicData uri="http://schemas.openxmlformats.org/drawingml/2006/table">
            <a:tbl>
              <a:tblPr firstRow="1" bandRow="1">
                <a:noFill/>
                <a:tableStyleId>{6FB0B97F-97DF-4C64-920B-90C86EBE2DCF}</a:tableStyleId>
              </a:tblPr>
              <a:tblGrid>
                <a:gridCol w="3768725">
                  <a:extLst>
                    <a:ext uri="{9D8B030D-6E8A-4147-A177-3AD203B41FA5}">
                      <a16:colId xmlns:a16="http://schemas.microsoft.com/office/drawing/2014/main" val="20000"/>
                    </a:ext>
                  </a:extLst>
                </a:gridCol>
                <a:gridCol w="3768725">
                  <a:extLst>
                    <a:ext uri="{9D8B030D-6E8A-4147-A177-3AD203B41FA5}">
                      <a16:colId xmlns:a16="http://schemas.microsoft.com/office/drawing/2014/main" val="20001"/>
                    </a:ext>
                  </a:extLst>
                </a:gridCol>
                <a:gridCol w="3768725">
                  <a:extLst>
                    <a:ext uri="{9D8B030D-6E8A-4147-A177-3AD203B41FA5}">
                      <a16:colId xmlns:a16="http://schemas.microsoft.com/office/drawing/2014/main" val="20002"/>
                    </a:ext>
                  </a:extLst>
                </a:gridCol>
              </a:tblGrid>
              <a:tr h="576000">
                <a:tc>
                  <a:txBody>
                    <a:bodyPr/>
                    <a:lstStyle/>
                    <a:p>
                      <a:pPr marL="0" marR="0" lvl="0" indent="0" algn="ctr" rtl="0">
                        <a:lnSpc>
                          <a:spcPct val="100000"/>
                        </a:lnSpc>
                        <a:spcBef>
                          <a:spcPts val="0"/>
                        </a:spcBef>
                        <a:spcAft>
                          <a:spcPts val="0"/>
                        </a:spcAft>
                        <a:buNone/>
                      </a:pPr>
                      <a:r>
                        <a:rPr lang="en-GB" sz="2000" b="0" i="0" u="none" strike="noStrike" cap="none">
                          <a:solidFill>
                            <a:schemeClr val="lt1"/>
                          </a:solidFill>
                          <a:latin typeface="Oswald"/>
                          <a:ea typeface="Oswald"/>
                          <a:cs typeface="Oswald"/>
                          <a:sym typeface="Oswald"/>
                        </a:rPr>
                        <a:t>1. The drug </a:t>
                      </a:r>
                      <a:endParaRPr sz="2000" b="0" i="0" u="none" strike="noStrike" cap="none">
                        <a:solidFill>
                          <a:schemeClr val="lt1"/>
                        </a:solidFill>
                        <a:latin typeface="Oswald"/>
                        <a:ea typeface="Oswald"/>
                        <a:cs typeface="Oswald"/>
                        <a:sym typeface="Oswald"/>
                      </a:endParaRPr>
                    </a:p>
                  </a:txBody>
                  <a:tcPr marL="91450" marR="91450" marT="45725" marB="45725" anchor="ctr">
                    <a:lnR w="28575" cap="flat" cmpd="sng">
                      <a:solidFill>
                        <a:schemeClr val="lt1"/>
                      </a:solidFill>
                      <a:prstDash val="solid"/>
                      <a:round/>
                      <a:headEnd type="none" w="sm" len="sm"/>
                      <a:tailEnd type="none" w="sm" len="sm"/>
                    </a:lnR>
                    <a:solidFill>
                      <a:srgbClr val="FF61FA"/>
                    </a:solidFill>
                  </a:tcPr>
                </a:tc>
                <a:tc>
                  <a:txBody>
                    <a:bodyPr/>
                    <a:lstStyle/>
                    <a:p>
                      <a:pPr marL="0" marR="0" lvl="0" indent="0" algn="ctr" rtl="0">
                        <a:lnSpc>
                          <a:spcPct val="100000"/>
                        </a:lnSpc>
                        <a:spcBef>
                          <a:spcPts val="0"/>
                        </a:spcBef>
                        <a:spcAft>
                          <a:spcPts val="0"/>
                        </a:spcAft>
                        <a:buNone/>
                      </a:pPr>
                      <a:r>
                        <a:rPr lang="en-GB" sz="2000" b="0" i="0" u="none" strike="noStrike" cap="none">
                          <a:solidFill>
                            <a:schemeClr val="lt1"/>
                          </a:solidFill>
                          <a:latin typeface="Oswald"/>
                          <a:ea typeface="Oswald"/>
                          <a:cs typeface="Oswald"/>
                          <a:sym typeface="Oswald"/>
                        </a:rPr>
                        <a:t>2. The set (the person) </a:t>
                      </a:r>
                      <a:endParaRPr sz="2000" b="0" i="0" u="none" strike="noStrike" cap="none">
                        <a:solidFill>
                          <a:schemeClr val="lt1"/>
                        </a:solidFill>
                        <a:latin typeface="Oswald"/>
                        <a:ea typeface="Oswald"/>
                        <a:cs typeface="Oswald"/>
                        <a:sym typeface="Oswald"/>
                      </a:endParaRPr>
                    </a:p>
                  </a:txBody>
                  <a:tcPr marL="91450" marR="91450" marT="45725" marB="45725" anchor="ctr">
                    <a:lnL w="28575" cap="flat" cmpd="sng">
                      <a:solidFill>
                        <a:schemeClr val="lt1"/>
                      </a:solidFill>
                      <a:prstDash val="solid"/>
                      <a:round/>
                      <a:headEnd type="none" w="sm" len="sm"/>
                      <a:tailEnd type="none" w="sm" len="sm"/>
                    </a:lnL>
                    <a:lnR w="28575" cap="flat" cmpd="sng">
                      <a:solidFill>
                        <a:schemeClr val="lt1"/>
                      </a:solidFill>
                      <a:prstDash val="solid"/>
                      <a:round/>
                      <a:headEnd type="none" w="sm" len="sm"/>
                      <a:tailEnd type="none" w="sm" len="sm"/>
                    </a:lnR>
                    <a:solidFill>
                      <a:srgbClr val="FF61FA"/>
                    </a:solidFill>
                  </a:tcPr>
                </a:tc>
                <a:tc>
                  <a:txBody>
                    <a:bodyPr/>
                    <a:lstStyle/>
                    <a:p>
                      <a:pPr marL="0" marR="0" lvl="0" indent="0" algn="ctr" rtl="0">
                        <a:lnSpc>
                          <a:spcPct val="100000"/>
                        </a:lnSpc>
                        <a:spcBef>
                          <a:spcPts val="0"/>
                        </a:spcBef>
                        <a:spcAft>
                          <a:spcPts val="0"/>
                        </a:spcAft>
                        <a:buNone/>
                      </a:pPr>
                      <a:r>
                        <a:rPr lang="en-GB" sz="2000" b="0" i="0" u="none" strike="noStrike" cap="none">
                          <a:solidFill>
                            <a:schemeClr val="lt1"/>
                          </a:solidFill>
                          <a:latin typeface="Oswald"/>
                          <a:ea typeface="Oswald"/>
                          <a:cs typeface="Oswald"/>
                          <a:sym typeface="Oswald"/>
                        </a:rPr>
                        <a:t>3. The setting (the place) </a:t>
                      </a:r>
                      <a:endParaRPr sz="2000" b="0" i="0" u="none" strike="noStrike" cap="none">
                        <a:solidFill>
                          <a:schemeClr val="lt1"/>
                        </a:solidFill>
                        <a:latin typeface="Oswald"/>
                        <a:ea typeface="Oswald"/>
                        <a:cs typeface="Oswald"/>
                        <a:sym typeface="Oswald"/>
                      </a:endParaRPr>
                    </a:p>
                  </a:txBody>
                  <a:tcPr marL="91450" marR="91450" marT="45725" marB="45725" anchor="ctr">
                    <a:lnL w="28575" cap="flat" cmpd="sng">
                      <a:solidFill>
                        <a:schemeClr val="lt1"/>
                      </a:solidFill>
                      <a:prstDash val="solid"/>
                      <a:round/>
                      <a:headEnd type="none" w="sm" len="sm"/>
                      <a:tailEnd type="none" w="sm" len="sm"/>
                    </a:lnL>
                    <a:solidFill>
                      <a:srgbClr val="FF61FA"/>
                    </a:solidFill>
                  </a:tcPr>
                </a:tc>
                <a:extLst>
                  <a:ext uri="{0D108BD9-81ED-4DB2-BD59-A6C34878D82A}">
                    <a16:rowId xmlns:a16="http://schemas.microsoft.com/office/drawing/2014/main" val="10000"/>
                  </a:ext>
                </a:extLst>
              </a:tr>
              <a:tr h="2875775">
                <a:tc>
                  <a:txBody>
                    <a:bodyPr/>
                    <a:lstStyle/>
                    <a:p>
                      <a:pPr marL="0" marR="0" lvl="0" indent="0" algn="ctr" rtl="0">
                        <a:lnSpc>
                          <a:spcPct val="117894"/>
                        </a:lnSpc>
                        <a:spcBef>
                          <a:spcPts val="0"/>
                        </a:spcBef>
                        <a:spcAft>
                          <a:spcPts val="0"/>
                        </a:spcAft>
                        <a:buNone/>
                      </a:pPr>
                      <a:r>
                        <a:rPr lang="en-GB" sz="1900" b="0" i="0" u="none" strike="noStrike" cap="none">
                          <a:solidFill>
                            <a:srgbClr val="595959"/>
                          </a:solidFill>
                          <a:latin typeface="Oswald"/>
                          <a:ea typeface="Oswald"/>
                          <a:cs typeface="Oswald"/>
                          <a:sym typeface="Oswald"/>
                        </a:rPr>
                        <a:t>What is it, how strong it is, what else is mixed with it (what it has been cut with), what effect it could have on you, and whether other substances or medication have been taken. </a:t>
                      </a:r>
                      <a:endParaRPr sz="1900" b="0" i="0" u="none" strike="noStrike" cap="none">
                        <a:solidFill>
                          <a:srgbClr val="595959"/>
                        </a:solidFill>
                        <a:latin typeface="Oswald"/>
                        <a:ea typeface="Oswald"/>
                        <a:cs typeface="Oswald"/>
                        <a:sym typeface="Oswald"/>
                      </a:endParaRPr>
                    </a:p>
                  </a:txBody>
                  <a:tcPr marL="91450" marR="91450" marT="333725" marB="45725"/>
                </a:tc>
                <a:tc>
                  <a:txBody>
                    <a:bodyPr/>
                    <a:lstStyle/>
                    <a:p>
                      <a:pPr marL="0" marR="0" lvl="0" indent="0" algn="ctr" rtl="0">
                        <a:lnSpc>
                          <a:spcPct val="117894"/>
                        </a:lnSpc>
                        <a:spcBef>
                          <a:spcPts val="0"/>
                        </a:spcBef>
                        <a:spcAft>
                          <a:spcPts val="0"/>
                        </a:spcAft>
                        <a:buNone/>
                      </a:pPr>
                      <a:r>
                        <a:rPr lang="en-GB" sz="1900" b="0" i="0" u="none" strike="noStrike" cap="none">
                          <a:solidFill>
                            <a:srgbClr val="595959"/>
                          </a:solidFill>
                          <a:latin typeface="Oswald"/>
                          <a:ea typeface="Oswald"/>
                          <a:cs typeface="Oswald"/>
                          <a:sym typeface="Oswald"/>
                        </a:rPr>
                        <a:t>Their genes, their build, their mood at the time, their health (physical and mental), their sex, expectations, tolerance, what activity they are</a:t>
                      </a:r>
                      <a:br>
                        <a:rPr lang="en-GB" sz="1900" b="0" i="0" u="none" strike="noStrike" cap="none">
                          <a:solidFill>
                            <a:srgbClr val="595959"/>
                          </a:solidFill>
                          <a:latin typeface="Oswald"/>
                          <a:ea typeface="Oswald"/>
                          <a:cs typeface="Oswald"/>
                          <a:sym typeface="Oswald"/>
                        </a:rPr>
                      </a:br>
                      <a:r>
                        <a:rPr lang="en-GB" sz="1900" b="0" i="0" u="none" strike="noStrike" cap="none">
                          <a:solidFill>
                            <a:srgbClr val="595959"/>
                          </a:solidFill>
                          <a:latin typeface="Oswald"/>
                          <a:ea typeface="Oswald"/>
                          <a:cs typeface="Oswald"/>
                          <a:sym typeface="Oswald"/>
                        </a:rPr>
                        <a:t> doing e.g. dancing.</a:t>
                      </a:r>
                      <a:endParaRPr/>
                    </a:p>
                  </a:txBody>
                  <a:tcPr marL="91450" marR="91450" marT="333725" marB="45725"/>
                </a:tc>
                <a:tc>
                  <a:txBody>
                    <a:bodyPr/>
                    <a:lstStyle/>
                    <a:p>
                      <a:pPr marL="0" marR="0" lvl="0" indent="0" algn="ctr" rtl="0">
                        <a:lnSpc>
                          <a:spcPct val="117894"/>
                        </a:lnSpc>
                        <a:spcBef>
                          <a:spcPts val="0"/>
                        </a:spcBef>
                        <a:spcAft>
                          <a:spcPts val="0"/>
                        </a:spcAft>
                        <a:buNone/>
                      </a:pPr>
                      <a:r>
                        <a:rPr lang="en-GB" sz="1900" b="0" i="0" u="none" strike="noStrike" cap="none">
                          <a:solidFill>
                            <a:srgbClr val="595959"/>
                          </a:solidFill>
                          <a:latin typeface="Oswald"/>
                          <a:ea typeface="Oswald"/>
                          <a:cs typeface="Oswald"/>
                          <a:sym typeface="Oswald"/>
                        </a:rPr>
                        <a:t>Is it crowded or deserted? Hot or cold? Are their friends looking out for them? Are there risks like busy roads, open water, open windows? </a:t>
                      </a:r>
                      <a:endParaRPr sz="1900" b="0" i="0" u="none" strike="noStrike" cap="none">
                        <a:solidFill>
                          <a:srgbClr val="595959"/>
                        </a:solidFill>
                        <a:latin typeface="Oswald"/>
                        <a:ea typeface="Oswald"/>
                        <a:cs typeface="Oswald"/>
                        <a:sym typeface="Oswald"/>
                      </a:endParaRPr>
                    </a:p>
                  </a:txBody>
                  <a:tcPr marL="91450" marR="91450" marT="333725" marB="45725"/>
                </a:tc>
                <a:extLst>
                  <a:ext uri="{0D108BD9-81ED-4DB2-BD59-A6C34878D82A}">
                    <a16:rowId xmlns:a16="http://schemas.microsoft.com/office/drawing/2014/main" val="10001"/>
                  </a:ext>
                </a:extLst>
              </a:tr>
            </a:tbl>
          </a:graphicData>
        </a:graphic>
      </p:graphicFrame>
      <p:sp>
        <p:nvSpPr>
          <p:cNvPr id="323" name="Google Shape;323;p26"/>
          <p:cNvSpPr/>
          <p:nvPr/>
        </p:nvSpPr>
        <p:spPr>
          <a:xfrm>
            <a:off x="442913" y="4819426"/>
            <a:ext cx="11306174" cy="634701"/>
          </a:xfrm>
          <a:prstGeom prst="rect">
            <a:avLst/>
          </a:prstGeom>
          <a:solidFill>
            <a:srgbClr val="FF61FA">
              <a:alpha val="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2000" b="0" i="0" u="none" strike="noStrike" cap="none">
                <a:solidFill>
                  <a:schemeClr val="dk1"/>
                </a:solidFill>
                <a:latin typeface="Oswald"/>
                <a:ea typeface="Oswald"/>
                <a:cs typeface="Oswald"/>
                <a:sym typeface="Oswald"/>
              </a:rPr>
              <a:t>Can you fit each of your answers into one of these categories?</a:t>
            </a:r>
            <a:endParaRPr sz="2000" b="0" i="0" u="none" strike="noStrike" cap="none">
              <a:solidFill>
                <a:schemeClr val="dk1"/>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7"/>
          <p:cNvSpPr txBox="1"/>
          <p:nvPr/>
        </p:nvSpPr>
        <p:spPr>
          <a:xfrm>
            <a:off x="1279993" y="2430179"/>
            <a:ext cx="8918256" cy="20928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6500" b="0" i="0" u="none" strike="noStrike" cap="none">
                <a:solidFill>
                  <a:schemeClr val="lt1"/>
                </a:solidFill>
                <a:latin typeface="Oswald"/>
                <a:ea typeface="Oswald"/>
                <a:cs typeface="Oswald"/>
                <a:sym typeface="Oswald"/>
              </a:rPr>
              <a:t>Next lesson we will be discussing harm reduction</a:t>
            </a:r>
            <a:endParaRPr/>
          </a:p>
        </p:txBody>
      </p:sp>
      <p:sp>
        <p:nvSpPr>
          <p:cNvPr id="330" name="Google Shape;330;p27"/>
          <p:cNvSpPr txBox="1"/>
          <p:nvPr/>
        </p:nvSpPr>
        <p:spPr>
          <a:xfrm>
            <a:off x="1279993" y="4521606"/>
            <a:ext cx="911189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000" b="0" i="0" u="none" strike="noStrike" cap="none">
                <a:solidFill>
                  <a:schemeClr val="lt1"/>
                </a:solidFill>
                <a:latin typeface="Oswald Light"/>
                <a:ea typeface="Oswald Light"/>
                <a:cs typeface="Oswald Light"/>
                <a:sym typeface="Oswald Light"/>
              </a:rPr>
              <a:t>Before you go… what facts can you remember from today’s lesson?</a:t>
            </a:r>
            <a:endParaRPr/>
          </a:p>
        </p:txBody>
      </p:sp>
      <p:sp>
        <p:nvSpPr>
          <p:cNvPr id="331" name="Google Shape;331;p27"/>
          <p:cNvSpPr/>
          <p:nvPr/>
        </p:nvSpPr>
        <p:spPr>
          <a:xfrm>
            <a:off x="0" y="0"/>
            <a:ext cx="12192000" cy="187287"/>
          </a:xfrm>
          <a:prstGeom prst="rect">
            <a:avLst/>
          </a:prstGeom>
          <a:solidFill>
            <a:srgbClr val="FF61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2" name="Google Shape;332;p27"/>
          <p:cNvSpPr/>
          <p:nvPr/>
        </p:nvSpPr>
        <p:spPr>
          <a:xfrm>
            <a:off x="1364596" y="0"/>
            <a:ext cx="1648403" cy="1863524"/>
          </a:xfrm>
          <a:prstGeom prst="rect">
            <a:avLst/>
          </a:prstGeom>
          <a:gradFill>
            <a:gsLst>
              <a:gs pos="0">
                <a:srgbClr val="F4F6F8"/>
              </a:gs>
              <a:gs pos="100000">
                <a:schemeClr val="lt1"/>
              </a:gs>
            </a:gsLst>
            <a:lin ang="5400000" scaled="0"/>
          </a:gradFill>
          <a:ln>
            <a:noFill/>
          </a:ln>
          <a:effectLst>
            <a:outerShdw blurRad="419100" sx="108000" sy="108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33" name="Google Shape;333;p27"/>
          <p:cNvPicPr preferRelativeResize="0"/>
          <p:nvPr/>
        </p:nvPicPr>
        <p:blipFill rotWithShape="1">
          <a:blip r:embed="rId3">
            <a:alphaModFix/>
          </a:blip>
          <a:srcRect/>
          <a:stretch/>
        </p:blipFill>
        <p:spPr>
          <a:xfrm>
            <a:off x="1546209" y="566655"/>
            <a:ext cx="1324312" cy="1109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4"/>
          <p:cNvPicPr preferRelativeResize="0"/>
          <p:nvPr/>
        </p:nvPicPr>
        <p:blipFill rotWithShape="1">
          <a:blip r:embed="rId3">
            <a:alphaModFix/>
          </a:blip>
          <a:srcRect/>
          <a:stretch/>
        </p:blipFill>
        <p:spPr>
          <a:xfrm>
            <a:off x="951162" y="1901446"/>
            <a:ext cx="1993743" cy="814961"/>
          </a:xfrm>
          <a:prstGeom prst="rect">
            <a:avLst/>
          </a:prstGeom>
          <a:noFill/>
          <a:ln>
            <a:noFill/>
          </a:ln>
        </p:spPr>
      </p:pic>
      <p:pic>
        <p:nvPicPr>
          <p:cNvPr id="340" name="Google Shape;340;p14" descr="Image result for talk about alcohol"/>
          <p:cNvPicPr preferRelativeResize="0"/>
          <p:nvPr/>
        </p:nvPicPr>
        <p:blipFill rotWithShape="1">
          <a:blip r:embed="rId4">
            <a:alphaModFix/>
          </a:blip>
          <a:srcRect/>
          <a:stretch/>
        </p:blipFill>
        <p:spPr>
          <a:xfrm>
            <a:off x="6694255" y="1100614"/>
            <a:ext cx="1669816" cy="1669816"/>
          </a:xfrm>
          <a:prstGeom prst="rect">
            <a:avLst/>
          </a:prstGeom>
          <a:noFill/>
          <a:ln>
            <a:noFill/>
          </a:ln>
        </p:spPr>
      </p:pic>
      <p:pic>
        <p:nvPicPr>
          <p:cNvPr id="341" name="Google Shape;341;p14"/>
          <p:cNvPicPr preferRelativeResize="0"/>
          <p:nvPr/>
        </p:nvPicPr>
        <p:blipFill rotWithShape="1">
          <a:blip r:embed="rId5">
            <a:alphaModFix/>
          </a:blip>
          <a:srcRect t="41066" b="12934"/>
          <a:stretch/>
        </p:blipFill>
        <p:spPr>
          <a:xfrm>
            <a:off x="9116258" y="1928575"/>
            <a:ext cx="2477889" cy="814961"/>
          </a:xfrm>
          <a:prstGeom prst="rect">
            <a:avLst/>
          </a:prstGeom>
          <a:noFill/>
          <a:ln>
            <a:noFill/>
          </a:ln>
        </p:spPr>
      </p:pic>
      <p:pic>
        <p:nvPicPr>
          <p:cNvPr id="342" name="Google Shape;342;p14" descr="See the source image"/>
          <p:cNvPicPr preferRelativeResize="0"/>
          <p:nvPr/>
        </p:nvPicPr>
        <p:blipFill rotWithShape="1">
          <a:blip r:embed="rId6">
            <a:alphaModFix/>
          </a:blip>
          <a:srcRect/>
          <a:stretch/>
        </p:blipFill>
        <p:spPr>
          <a:xfrm>
            <a:off x="929222" y="4134273"/>
            <a:ext cx="1993744" cy="994504"/>
          </a:xfrm>
          <a:prstGeom prst="rect">
            <a:avLst/>
          </a:prstGeom>
          <a:noFill/>
          <a:ln>
            <a:noFill/>
          </a:ln>
        </p:spPr>
      </p:pic>
      <p:grpSp>
        <p:nvGrpSpPr>
          <p:cNvPr id="343" name="Google Shape;343;p14"/>
          <p:cNvGrpSpPr/>
          <p:nvPr/>
        </p:nvGrpSpPr>
        <p:grpSpPr>
          <a:xfrm>
            <a:off x="3761261" y="4383383"/>
            <a:ext cx="1841703" cy="496283"/>
            <a:chOff x="277305" y="5278364"/>
            <a:chExt cx="3459911" cy="932341"/>
          </a:xfrm>
        </p:grpSpPr>
        <p:pic>
          <p:nvPicPr>
            <p:cNvPr id="344" name="Google Shape;344;p14"/>
            <p:cNvPicPr preferRelativeResize="0"/>
            <p:nvPr/>
          </p:nvPicPr>
          <p:blipFill rotWithShape="1">
            <a:blip r:embed="rId7">
              <a:alphaModFix/>
            </a:blip>
            <a:srcRect/>
            <a:stretch/>
          </p:blipFill>
          <p:spPr>
            <a:xfrm>
              <a:off x="277305" y="5278364"/>
              <a:ext cx="1866676" cy="777782"/>
            </a:xfrm>
            <a:prstGeom prst="rect">
              <a:avLst/>
            </a:prstGeom>
            <a:noFill/>
            <a:ln>
              <a:noFill/>
            </a:ln>
          </p:spPr>
        </p:pic>
        <p:pic>
          <p:nvPicPr>
            <p:cNvPr id="345" name="Google Shape;345;p14"/>
            <p:cNvPicPr preferRelativeResize="0"/>
            <p:nvPr/>
          </p:nvPicPr>
          <p:blipFill rotWithShape="1">
            <a:blip r:embed="rId8">
              <a:alphaModFix/>
            </a:blip>
            <a:srcRect/>
            <a:stretch/>
          </p:blipFill>
          <p:spPr>
            <a:xfrm>
              <a:off x="2212989" y="5358449"/>
              <a:ext cx="1524227" cy="852256"/>
            </a:xfrm>
            <a:prstGeom prst="rect">
              <a:avLst/>
            </a:prstGeom>
            <a:noFill/>
            <a:ln>
              <a:noFill/>
            </a:ln>
          </p:spPr>
        </p:pic>
      </p:grpSp>
      <p:pic>
        <p:nvPicPr>
          <p:cNvPr id="346" name="Google Shape;346;p14" descr="A black sign with white text&#10;&#10;Description automatically generated"/>
          <p:cNvPicPr preferRelativeResize="0"/>
          <p:nvPr/>
        </p:nvPicPr>
        <p:blipFill rotWithShape="1">
          <a:blip r:embed="rId9">
            <a:alphaModFix/>
          </a:blip>
          <a:srcRect/>
          <a:stretch/>
        </p:blipFill>
        <p:spPr>
          <a:xfrm>
            <a:off x="6874841" y="3901815"/>
            <a:ext cx="1377147" cy="1377147"/>
          </a:xfrm>
          <a:prstGeom prst="rect">
            <a:avLst/>
          </a:prstGeom>
          <a:noFill/>
          <a:ln>
            <a:noFill/>
          </a:ln>
        </p:spPr>
      </p:pic>
      <p:pic>
        <p:nvPicPr>
          <p:cNvPr id="347" name="Google Shape;347;p14"/>
          <p:cNvPicPr preferRelativeResize="0"/>
          <p:nvPr/>
        </p:nvPicPr>
        <p:blipFill rotWithShape="1">
          <a:blip r:embed="rId10">
            <a:alphaModFix/>
          </a:blip>
          <a:srcRect/>
          <a:stretch/>
        </p:blipFill>
        <p:spPr>
          <a:xfrm>
            <a:off x="9305428" y="4282360"/>
            <a:ext cx="2133023" cy="503678"/>
          </a:xfrm>
          <a:prstGeom prst="rect">
            <a:avLst/>
          </a:prstGeom>
          <a:noFill/>
          <a:ln>
            <a:noFill/>
          </a:ln>
        </p:spPr>
      </p:pic>
      <p:sp>
        <p:nvSpPr>
          <p:cNvPr id="348" name="Google Shape;348;p14"/>
          <p:cNvSpPr txBox="1"/>
          <p:nvPr/>
        </p:nvSpPr>
        <p:spPr>
          <a:xfrm>
            <a:off x="402571" y="2940894"/>
            <a:ext cx="3059982"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GB" sz="1500" b="1" i="0" u="sng" strike="noStrike" cap="none">
                <a:solidFill>
                  <a:schemeClr val="dk1"/>
                </a:solidFill>
                <a:latin typeface="Oswald"/>
                <a:ea typeface="Oswald"/>
                <a:cs typeface="Oswald"/>
                <a:sym typeface="Oswald"/>
                <a:hlinkClick r:id="rId11">
                  <a:extLst>
                    <a:ext uri="{A12FA001-AC4F-418D-AE19-62706E023703}">
                      <ahyp:hlinkClr xmlns:ahyp="http://schemas.microsoft.com/office/drawing/2018/hyperlinkcolor" val="tx"/>
                    </a:ext>
                  </a:extLst>
                </a:hlinkClick>
              </a:rPr>
              <a:t>dsmfoundation.org.uk</a:t>
            </a:r>
            <a:r>
              <a:rPr lang="en-GB" sz="1500" b="1" i="0" u="none" strike="noStrike" cap="none">
                <a:solidFill>
                  <a:schemeClr val="dk1"/>
                </a:solidFill>
                <a:latin typeface="Oswald"/>
                <a:ea typeface="Oswald"/>
                <a:cs typeface="Oswald"/>
                <a:sym typeface="Oswald"/>
              </a:rPr>
              <a:t> </a:t>
            </a:r>
            <a:endParaRPr sz="1500" b="1" i="0" u="none" strike="noStrike" cap="none">
              <a:solidFill>
                <a:schemeClr val="dk1"/>
              </a:solidFill>
              <a:latin typeface="Oswald"/>
              <a:ea typeface="Oswald"/>
              <a:cs typeface="Oswald"/>
              <a:sym typeface="Oswald"/>
            </a:endParaRPr>
          </a:p>
        </p:txBody>
      </p:sp>
      <p:sp>
        <p:nvSpPr>
          <p:cNvPr id="349" name="Google Shape;349;p14"/>
          <p:cNvSpPr txBox="1"/>
          <p:nvPr/>
        </p:nvSpPr>
        <p:spPr>
          <a:xfrm>
            <a:off x="3118877" y="2940894"/>
            <a:ext cx="3059982"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500" b="1" i="0" u="sng" strike="noStrike" cap="none">
                <a:solidFill>
                  <a:schemeClr val="dk1"/>
                </a:solidFill>
                <a:latin typeface="Oswald"/>
                <a:ea typeface="Oswald"/>
                <a:cs typeface="Oswald"/>
                <a:sym typeface="Oswald"/>
                <a:hlinkClick r:id="rId12">
                  <a:extLst>
                    <a:ext uri="{A12FA001-AC4F-418D-AE19-62706E023703}">
                      <ahyp:hlinkClr xmlns:ahyp="http://schemas.microsoft.com/office/drawing/2018/hyperlinkcolor" val="tx"/>
                    </a:ext>
                  </a:extLst>
                </a:hlinkClick>
              </a:rPr>
              <a:t>drugscience.org.uk </a:t>
            </a:r>
            <a:endParaRPr sz="1500" b="1" i="0" u="sng" strike="noStrike" cap="none">
              <a:solidFill>
                <a:schemeClr val="dk1"/>
              </a:solidFill>
              <a:latin typeface="Oswald"/>
              <a:ea typeface="Oswald"/>
              <a:cs typeface="Oswald"/>
              <a:sym typeface="Oswald"/>
            </a:endParaRPr>
          </a:p>
        </p:txBody>
      </p:sp>
      <p:sp>
        <p:nvSpPr>
          <p:cNvPr id="350" name="Google Shape;350;p14"/>
          <p:cNvSpPr txBox="1"/>
          <p:nvPr/>
        </p:nvSpPr>
        <p:spPr>
          <a:xfrm>
            <a:off x="5989041" y="2940894"/>
            <a:ext cx="3059982"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500" b="1" i="0" u="sng" strike="noStrike" cap="none">
                <a:solidFill>
                  <a:schemeClr val="dk1"/>
                </a:solidFill>
                <a:latin typeface="Oswald"/>
                <a:ea typeface="Oswald"/>
                <a:cs typeface="Oswald"/>
                <a:sym typeface="Oswald"/>
                <a:hlinkClick r:id="rId13">
                  <a:extLst>
                    <a:ext uri="{A12FA001-AC4F-418D-AE19-62706E023703}">
                      <ahyp:hlinkClr xmlns:ahyp="http://schemas.microsoft.com/office/drawing/2018/hyperlinkcolor" val="tx"/>
                    </a:ext>
                  </a:extLst>
                </a:hlinkClick>
              </a:rPr>
              <a:t>talkaboutalcohol.com</a:t>
            </a:r>
            <a:endParaRPr sz="1500" b="1" i="0" u="sng" strike="noStrike" cap="none">
              <a:solidFill>
                <a:schemeClr val="dk1"/>
              </a:solidFill>
              <a:latin typeface="Oswald"/>
              <a:ea typeface="Oswald"/>
              <a:cs typeface="Oswald"/>
              <a:sym typeface="Oswald"/>
            </a:endParaRPr>
          </a:p>
        </p:txBody>
      </p:sp>
      <p:sp>
        <p:nvSpPr>
          <p:cNvPr id="351" name="Google Shape;351;p14"/>
          <p:cNvSpPr txBox="1"/>
          <p:nvPr/>
        </p:nvSpPr>
        <p:spPr>
          <a:xfrm>
            <a:off x="8895165" y="2940894"/>
            <a:ext cx="3059982"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500" b="1" i="0" u="sng" strike="noStrike" cap="none">
                <a:solidFill>
                  <a:schemeClr val="dk1"/>
                </a:solidFill>
                <a:latin typeface="Oswald"/>
                <a:ea typeface="Oswald"/>
                <a:cs typeface="Oswald"/>
                <a:sym typeface="Oswald"/>
                <a:hlinkClick r:id="rId14">
                  <a:extLst>
                    <a:ext uri="{A12FA001-AC4F-418D-AE19-62706E023703}">
                      <ahyp:hlinkClr xmlns:ahyp="http://schemas.microsoft.com/office/drawing/2018/hyperlinkcolor" val="tx"/>
                    </a:ext>
                  </a:extLst>
                </a:hlinkClick>
              </a:rPr>
              <a:t>themix.org.uk </a:t>
            </a:r>
            <a:endParaRPr sz="1500" b="1" i="0" u="sng" strike="noStrike" cap="none">
              <a:solidFill>
                <a:schemeClr val="dk1"/>
              </a:solidFill>
              <a:latin typeface="Oswald"/>
              <a:ea typeface="Oswald"/>
              <a:cs typeface="Oswald"/>
              <a:sym typeface="Oswald"/>
            </a:endParaRPr>
          </a:p>
        </p:txBody>
      </p:sp>
      <p:sp>
        <p:nvSpPr>
          <p:cNvPr id="352" name="Google Shape;352;p14"/>
          <p:cNvSpPr txBox="1"/>
          <p:nvPr/>
        </p:nvSpPr>
        <p:spPr>
          <a:xfrm>
            <a:off x="402571" y="5204100"/>
            <a:ext cx="3059982"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500" b="1" i="0" u="sng" strike="noStrike" cap="none">
                <a:solidFill>
                  <a:schemeClr val="dk1"/>
                </a:solidFill>
                <a:latin typeface="Oswald"/>
                <a:ea typeface="Oswald"/>
                <a:cs typeface="Oswald"/>
                <a:sym typeface="Oswald"/>
                <a:hlinkClick r:id="rId15">
                  <a:extLst>
                    <a:ext uri="{A12FA001-AC4F-418D-AE19-62706E023703}">
                      <ahyp:hlinkClr xmlns:ahyp="http://schemas.microsoft.com/office/drawing/2018/hyperlinkcolor" val="tx"/>
                    </a:ext>
                  </a:extLst>
                </a:hlinkClick>
              </a:rPr>
              <a:t>ithappens.education</a:t>
            </a:r>
            <a:endParaRPr sz="1500" b="1" i="0" u="none" strike="noStrike" cap="none">
              <a:solidFill>
                <a:schemeClr val="dk1"/>
              </a:solidFill>
              <a:latin typeface="Oswald"/>
              <a:ea typeface="Oswald"/>
              <a:cs typeface="Oswald"/>
              <a:sym typeface="Oswald"/>
            </a:endParaRPr>
          </a:p>
        </p:txBody>
      </p:sp>
      <p:sp>
        <p:nvSpPr>
          <p:cNvPr id="353" name="Google Shape;353;p14"/>
          <p:cNvSpPr txBox="1"/>
          <p:nvPr/>
        </p:nvSpPr>
        <p:spPr>
          <a:xfrm>
            <a:off x="3118877" y="5204100"/>
            <a:ext cx="3059982"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500" b="1" i="0" u="sng" strike="noStrike" cap="none">
                <a:solidFill>
                  <a:schemeClr val="dk1"/>
                </a:solidFill>
                <a:latin typeface="Oswald"/>
                <a:ea typeface="Oswald"/>
                <a:cs typeface="Oswald"/>
                <a:sym typeface="Oswald"/>
                <a:hlinkClick r:id="rId16">
                  <a:extLst>
                    <a:ext uri="{A12FA001-AC4F-418D-AE19-62706E023703}">
                      <ahyp:hlinkClr xmlns:ahyp="http://schemas.microsoft.com/office/drawing/2018/hyperlinkcolor" val="tx"/>
                    </a:ext>
                  </a:extLst>
                </a:hlinkClick>
              </a:rPr>
              <a:t>nhsgo.uk </a:t>
            </a:r>
            <a:endParaRPr sz="1500" b="1" i="0" u="sng" strike="noStrike" cap="none">
              <a:solidFill>
                <a:schemeClr val="dk1"/>
              </a:solidFill>
              <a:latin typeface="Oswald"/>
              <a:ea typeface="Oswald"/>
              <a:cs typeface="Oswald"/>
              <a:sym typeface="Oswald"/>
            </a:endParaRPr>
          </a:p>
        </p:txBody>
      </p:sp>
      <p:sp>
        <p:nvSpPr>
          <p:cNvPr id="354" name="Google Shape;354;p14"/>
          <p:cNvSpPr txBox="1"/>
          <p:nvPr/>
        </p:nvSpPr>
        <p:spPr>
          <a:xfrm>
            <a:off x="5989041" y="5204100"/>
            <a:ext cx="3059982"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500" b="1" i="0" u="sng" strike="noStrike" cap="none">
                <a:solidFill>
                  <a:schemeClr val="dk1"/>
                </a:solidFill>
                <a:latin typeface="Oswald"/>
                <a:ea typeface="Oswald"/>
                <a:cs typeface="Oswald"/>
                <a:sym typeface="Oswald"/>
                <a:hlinkClick r:id="rId17">
                  <a:extLst>
                    <a:ext uri="{A12FA001-AC4F-418D-AE19-62706E023703}">
                      <ahyp:hlinkClr xmlns:ahyp="http://schemas.microsoft.com/office/drawing/2018/hyperlinkcolor" val="tx"/>
                    </a:ext>
                  </a:extLst>
                </a:hlinkClick>
              </a:rPr>
              <a:t>riseabove.org.uk </a:t>
            </a:r>
            <a:endParaRPr sz="1500" b="1" i="0" u="sng" strike="noStrike" cap="none">
              <a:solidFill>
                <a:schemeClr val="dk1"/>
              </a:solidFill>
              <a:latin typeface="Oswald"/>
              <a:ea typeface="Oswald"/>
              <a:cs typeface="Oswald"/>
              <a:sym typeface="Oswald"/>
            </a:endParaRPr>
          </a:p>
        </p:txBody>
      </p:sp>
      <p:sp>
        <p:nvSpPr>
          <p:cNvPr id="355" name="Google Shape;355;p14"/>
          <p:cNvSpPr txBox="1"/>
          <p:nvPr/>
        </p:nvSpPr>
        <p:spPr>
          <a:xfrm>
            <a:off x="8895165" y="5204100"/>
            <a:ext cx="3059982" cy="323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500" b="1" i="0" u="sng" strike="noStrike" cap="none">
                <a:solidFill>
                  <a:schemeClr val="dk1"/>
                </a:solidFill>
                <a:latin typeface="Oswald"/>
                <a:ea typeface="Oswald"/>
                <a:cs typeface="Oswald"/>
                <a:sym typeface="Oswald"/>
                <a:hlinkClick r:id="rId18">
                  <a:extLst>
                    <a:ext uri="{A12FA001-AC4F-418D-AE19-62706E023703}">
                      <ahyp:hlinkClr xmlns:ahyp="http://schemas.microsoft.com/office/drawing/2018/hyperlinkcolor" val="tx"/>
                    </a:ext>
                  </a:extLst>
                </a:hlinkClick>
              </a:rPr>
              <a:t>youngminds.org.uk </a:t>
            </a:r>
            <a:endParaRPr sz="1500" b="1" i="0" u="sng" strike="noStrike" cap="none">
              <a:solidFill>
                <a:schemeClr val="dk1"/>
              </a:solidFill>
              <a:latin typeface="Oswald"/>
              <a:ea typeface="Oswald"/>
              <a:cs typeface="Oswald"/>
              <a:sym typeface="Oswald"/>
            </a:endParaRPr>
          </a:p>
        </p:txBody>
      </p:sp>
      <p:pic>
        <p:nvPicPr>
          <p:cNvPr id="356" name="Google Shape;356;p14"/>
          <p:cNvPicPr preferRelativeResize="0"/>
          <p:nvPr/>
        </p:nvPicPr>
        <p:blipFill rotWithShape="1">
          <a:blip r:embed="rId19">
            <a:alphaModFix/>
          </a:blip>
          <a:srcRect/>
          <a:stretch/>
        </p:blipFill>
        <p:spPr>
          <a:xfrm>
            <a:off x="3879640" y="2073030"/>
            <a:ext cx="1669816" cy="5566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5"/>
          <p:cNvPicPr preferRelativeResize="0"/>
          <p:nvPr/>
        </p:nvPicPr>
        <p:blipFill rotWithShape="1">
          <a:blip r:embed="rId3">
            <a:alphaModFix/>
          </a:blip>
          <a:srcRect/>
          <a:stretch/>
        </p:blipFill>
        <p:spPr>
          <a:xfrm>
            <a:off x="113634" y="2340994"/>
            <a:ext cx="3509241" cy="2336731"/>
          </a:xfrm>
          <a:prstGeom prst="rect">
            <a:avLst/>
          </a:prstGeom>
          <a:noFill/>
          <a:ln>
            <a:noFill/>
          </a:ln>
        </p:spPr>
      </p:pic>
      <p:sp>
        <p:nvSpPr>
          <p:cNvPr id="130" name="Google Shape;130;p5"/>
          <p:cNvSpPr txBox="1"/>
          <p:nvPr/>
        </p:nvSpPr>
        <p:spPr>
          <a:xfrm>
            <a:off x="3622875" y="2051164"/>
            <a:ext cx="5393802" cy="3747752"/>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None/>
            </a:pPr>
            <a:r>
              <a:rPr lang="en-GB" sz="1800" b="0" i="0" u="none" strike="noStrike" cap="none">
                <a:solidFill>
                  <a:schemeClr val="dk1"/>
                </a:solidFill>
                <a:latin typeface="Oswald"/>
                <a:ea typeface="Oswald"/>
                <a:cs typeface="Oswald"/>
                <a:sym typeface="Oswald"/>
              </a:rPr>
              <a:t>“Science </a:t>
            </a:r>
            <a:r>
              <a:rPr lang="en-GB" sz="1800" b="1" i="0" u="sng" strike="noStrike" cap="none">
                <a:solidFill>
                  <a:schemeClr val="dk1"/>
                </a:solidFill>
                <a:latin typeface="Oswald"/>
                <a:ea typeface="Oswald"/>
                <a:cs typeface="Oswald"/>
                <a:sym typeface="Oswald"/>
              </a:rPr>
              <a:t>has</a:t>
            </a:r>
            <a:r>
              <a:rPr lang="en-GB" sz="1800" b="0" i="0" u="none" strike="noStrike" cap="none">
                <a:solidFill>
                  <a:schemeClr val="dk1"/>
                </a:solidFill>
                <a:latin typeface="Oswald"/>
                <a:ea typeface="Oswald"/>
                <a:cs typeface="Oswald"/>
                <a:sym typeface="Oswald"/>
              </a:rPr>
              <a:t> to underpin conversations around drugs because clear, evidence-based information enables people to make </a:t>
            </a:r>
            <a:r>
              <a:rPr lang="en-GB" sz="1800" b="1" i="0" u="sng" strike="noStrike" cap="none">
                <a:solidFill>
                  <a:schemeClr val="dk1"/>
                </a:solidFill>
                <a:latin typeface="Oswald"/>
                <a:ea typeface="Oswald"/>
                <a:cs typeface="Oswald"/>
                <a:sym typeface="Oswald"/>
              </a:rPr>
              <a:t>informed choices</a:t>
            </a:r>
            <a:r>
              <a:rPr lang="en-GB" sz="1800" b="0" i="0" u="none" strike="noStrike" cap="none">
                <a:solidFill>
                  <a:schemeClr val="dk1"/>
                </a:solidFill>
                <a:latin typeface="Oswald"/>
                <a:ea typeface="Oswald"/>
                <a:cs typeface="Oswald"/>
                <a:sym typeface="Oswald"/>
              </a:rPr>
              <a:t>.</a:t>
            </a:r>
            <a:br>
              <a:rPr lang="en-GB" sz="1800" b="0" i="0" u="none" strike="noStrike" cap="none">
                <a:solidFill>
                  <a:schemeClr val="dk1"/>
                </a:solidFill>
                <a:latin typeface="Oswald"/>
                <a:ea typeface="Oswald"/>
                <a:cs typeface="Oswald"/>
                <a:sym typeface="Oswald"/>
              </a:rPr>
            </a:br>
            <a:endParaRPr sz="1200" b="0" i="0" u="none" strike="noStrike" cap="none">
              <a:solidFill>
                <a:schemeClr val="dk1"/>
              </a:solidFill>
              <a:latin typeface="Oswald"/>
              <a:ea typeface="Oswald"/>
              <a:cs typeface="Oswald"/>
              <a:sym typeface="Oswald"/>
            </a:endParaRPr>
          </a:p>
          <a:p>
            <a:pPr marL="0" marR="0" lvl="0" indent="0" algn="l" rtl="0">
              <a:lnSpc>
                <a:spcPct val="100000"/>
              </a:lnSpc>
              <a:spcBef>
                <a:spcPts val="0"/>
              </a:spcBef>
              <a:spcAft>
                <a:spcPts val="0"/>
              </a:spcAft>
              <a:buNone/>
            </a:pPr>
            <a:r>
              <a:rPr lang="en-GB" sz="1800" b="0" i="0" u="none" strike="noStrike" cap="none">
                <a:solidFill>
                  <a:schemeClr val="dk1"/>
                </a:solidFill>
                <a:latin typeface="Oswald"/>
                <a:ea typeface="Oswald"/>
                <a:cs typeface="Oswald"/>
                <a:sym typeface="Oswald"/>
              </a:rPr>
              <a:t>The traditional ‘just say no’ to drugs message hasn’t worked particularly well and I am keen to see teenagers across the UK equipped with the facts so that they can make safe decisions.</a:t>
            </a:r>
            <a:br>
              <a:rPr lang="en-GB" sz="1800" b="0" i="0" u="none" strike="noStrike" cap="none">
                <a:solidFill>
                  <a:schemeClr val="dk1"/>
                </a:solidFill>
                <a:latin typeface="Oswald"/>
                <a:ea typeface="Oswald"/>
                <a:cs typeface="Oswald"/>
                <a:sym typeface="Oswald"/>
              </a:rPr>
            </a:br>
            <a:r>
              <a:rPr lang="en-GB" sz="1800" b="0" i="0" u="none" strike="noStrike" cap="none">
                <a:solidFill>
                  <a:schemeClr val="dk1"/>
                </a:solidFill>
                <a:latin typeface="Oswald"/>
                <a:ea typeface="Oswald"/>
                <a:cs typeface="Oswald"/>
                <a:sym typeface="Oswald"/>
              </a:rPr>
              <a:t>In these lessons we are focusing on the </a:t>
            </a:r>
            <a:r>
              <a:rPr lang="en-GB" sz="1800" b="1" i="0" u="sng" strike="noStrike" cap="none">
                <a:solidFill>
                  <a:schemeClr val="dk1"/>
                </a:solidFill>
                <a:latin typeface="Oswald"/>
                <a:ea typeface="Oswald"/>
                <a:cs typeface="Oswald"/>
                <a:sym typeface="Oswald"/>
              </a:rPr>
              <a:t>science</a:t>
            </a:r>
            <a:r>
              <a:rPr lang="en-GB" sz="1800" b="0" i="0" u="none" strike="noStrike" cap="none">
                <a:solidFill>
                  <a:schemeClr val="dk1"/>
                </a:solidFill>
                <a:latin typeface="Oswald"/>
                <a:ea typeface="Oswald"/>
                <a:cs typeface="Oswald"/>
                <a:sym typeface="Oswald"/>
              </a:rPr>
              <a:t> and not the social impact of drug use (e.g. the impact of addiction on society or how alcoholism affects family life). Of course, it’s difficult to separate the two, but I believe the first step is to know the facts, and that is the aim of my series on </a:t>
            </a:r>
            <a:r>
              <a:rPr lang="en-GB" sz="1800" b="1" i="0" u="sng" strike="noStrike" cap="none">
                <a:solidFill>
                  <a:schemeClr val="dk1"/>
                </a:solidFill>
                <a:latin typeface="Oswald"/>
                <a:ea typeface="Oswald"/>
                <a:cs typeface="Oswald"/>
                <a:sym typeface="Oswald"/>
              </a:rPr>
              <a:t>the science of drugs</a:t>
            </a:r>
            <a:r>
              <a:rPr lang="en-GB" sz="1800" b="0" i="0" u="none" strike="noStrike" cap="none">
                <a:solidFill>
                  <a:schemeClr val="dk1"/>
                </a:solidFill>
                <a:latin typeface="Oswald"/>
                <a:ea typeface="Oswald"/>
                <a:cs typeface="Oswald"/>
                <a:sym typeface="Oswald"/>
              </a:rPr>
              <a:t>. I hope you find it useful!”</a:t>
            </a:r>
            <a:endParaRPr sz="1800" b="0" i="0" u="none" strike="noStrike" cap="none">
              <a:solidFill>
                <a:schemeClr val="dk1"/>
              </a:solidFill>
              <a:latin typeface="Oswald"/>
              <a:ea typeface="Oswald"/>
              <a:cs typeface="Oswald"/>
              <a:sym typeface="Oswald"/>
            </a:endParaRPr>
          </a:p>
        </p:txBody>
      </p:sp>
      <p:sp>
        <p:nvSpPr>
          <p:cNvPr id="131" name="Google Shape;131;p5"/>
          <p:cNvSpPr txBox="1"/>
          <p:nvPr/>
        </p:nvSpPr>
        <p:spPr>
          <a:xfrm>
            <a:off x="356725" y="342398"/>
            <a:ext cx="10322947" cy="5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GB" sz="4000" b="0" i="0" u="none" strike="noStrike" cap="none">
                <a:solidFill>
                  <a:schemeClr val="dk1"/>
                </a:solidFill>
                <a:latin typeface="Oswald"/>
                <a:ea typeface="Oswald"/>
                <a:cs typeface="Oswald"/>
                <a:sym typeface="Oswald"/>
              </a:rPr>
              <a:t>A short message from </a:t>
            </a:r>
            <a:r>
              <a:rPr lang="en-GB" sz="4000" b="0" i="0" u="sng" strike="noStrike" cap="none">
                <a:solidFill>
                  <a:schemeClr val="dk1"/>
                </a:solidFill>
                <a:latin typeface="Oswald"/>
                <a:ea typeface="Oswald"/>
                <a:cs typeface="Oswald"/>
                <a:sym typeface="Oswald"/>
                <a:hlinkClick r:id="rId4">
                  <a:extLst>
                    <a:ext uri="{A12FA001-AC4F-418D-AE19-62706E023703}">
                      <ahyp:hlinkClr xmlns:ahyp="http://schemas.microsoft.com/office/drawing/2018/hyperlinkcolor" val="tx"/>
                    </a:ext>
                  </a:extLst>
                </a:hlinkClick>
              </a:rPr>
              <a:t>Hannah Dawes</a:t>
            </a:r>
            <a:endParaRPr sz="4000" b="0" i="0" u="none" strike="noStrike" cap="none">
              <a:solidFill>
                <a:schemeClr val="dk1"/>
              </a:solidFill>
              <a:latin typeface="Oswald"/>
              <a:ea typeface="Oswald"/>
              <a:cs typeface="Oswald"/>
              <a:sym typeface="Oswald"/>
            </a:endParaRPr>
          </a:p>
        </p:txBody>
      </p:sp>
      <p:sp>
        <p:nvSpPr>
          <p:cNvPr id="132" name="Google Shape;132;p5"/>
          <p:cNvSpPr txBox="1"/>
          <p:nvPr/>
        </p:nvSpPr>
        <p:spPr>
          <a:xfrm>
            <a:off x="356725" y="965803"/>
            <a:ext cx="10322947" cy="5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595959"/>
                </a:solidFill>
                <a:latin typeface="Oswald Light"/>
                <a:ea typeface="Oswald Light"/>
                <a:cs typeface="Oswald Light"/>
                <a:sym typeface="Oswald Light"/>
              </a:rPr>
              <a:t>PSHE educator and founder of the Exchange</a:t>
            </a:r>
            <a:endParaRPr sz="2000" b="0" i="0" u="none" strike="noStrike" cap="none">
              <a:solidFill>
                <a:srgbClr val="595959"/>
              </a:solidFill>
              <a:latin typeface="Oswald Light"/>
              <a:ea typeface="Oswald Light"/>
              <a:cs typeface="Oswald Light"/>
              <a:sym typeface="Oswald Light"/>
            </a:endParaRPr>
          </a:p>
        </p:txBody>
      </p:sp>
      <p:sp>
        <p:nvSpPr>
          <p:cNvPr id="133" name="Google Shape;133;p5"/>
          <p:cNvSpPr txBox="1"/>
          <p:nvPr/>
        </p:nvSpPr>
        <p:spPr>
          <a:xfrm>
            <a:off x="8501240" y="638853"/>
            <a:ext cx="3193700" cy="369302"/>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7F7F7F"/>
                </a:solidFill>
                <a:latin typeface="Oswald"/>
                <a:ea typeface="Oswald"/>
                <a:cs typeface="Oswald"/>
                <a:sym typeface="Oswald"/>
              </a:rPr>
              <a:t>Teacher Only</a:t>
            </a:r>
            <a:endParaRPr/>
          </a:p>
        </p:txBody>
      </p:sp>
      <p:pic>
        <p:nvPicPr>
          <p:cNvPr id="134" name="Google Shape;134;p5" descr="A person with blonde hair&#10;&#10;Description automatically generated with medium confidence"/>
          <p:cNvPicPr preferRelativeResize="0"/>
          <p:nvPr/>
        </p:nvPicPr>
        <p:blipFill rotWithShape="1">
          <a:blip r:embed="rId5">
            <a:alphaModFix/>
          </a:blip>
          <a:srcRect l="24255"/>
          <a:stretch/>
        </p:blipFill>
        <p:spPr>
          <a:xfrm>
            <a:off x="9236596" y="2045463"/>
            <a:ext cx="2512492" cy="330680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08;p1">
            <a:extLst>
              <a:ext uri="{FF2B5EF4-FFF2-40B4-BE49-F238E27FC236}">
                <a16:creationId xmlns:a16="http://schemas.microsoft.com/office/drawing/2014/main" id="{F6D9ECC3-EFD5-104B-9F1C-D4AE20E81EAC}"/>
              </a:ext>
            </a:extLst>
          </p:cNvPr>
          <p:cNvSpPr txBox="1"/>
          <p:nvPr/>
        </p:nvSpPr>
        <p:spPr>
          <a:xfrm>
            <a:off x="8501240" y="638853"/>
            <a:ext cx="3193700" cy="36930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200" dirty="0">
                <a:solidFill>
                  <a:schemeClr val="bg1">
                    <a:lumMod val="50000"/>
                  </a:schemeClr>
                </a:solidFill>
                <a:latin typeface="Oswald" pitchFamily="2" charset="77"/>
                <a:ea typeface="Oswald"/>
                <a:cs typeface="Oswald"/>
                <a:sym typeface="Oswald"/>
              </a:rPr>
              <a:t>Teacher Only</a:t>
            </a:r>
          </a:p>
        </p:txBody>
      </p:sp>
      <p:sp>
        <p:nvSpPr>
          <p:cNvPr id="2" name="Text Placeholder 1">
            <a:extLst>
              <a:ext uri="{FF2B5EF4-FFF2-40B4-BE49-F238E27FC236}">
                <a16:creationId xmlns:a16="http://schemas.microsoft.com/office/drawing/2014/main" id="{F2569BF1-55B9-9D41-9E4F-102AA7A48B03}"/>
              </a:ext>
            </a:extLst>
          </p:cNvPr>
          <p:cNvSpPr>
            <a:spLocks noGrp="1"/>
          </p:cNvSpPr>
          <p:nvPr>
            <p:ph type="body" sz="quarter" idx="10"/>
          </p:nvPr>
        </p:nvSpPr>
        <p:spPr/>
        <p:txBody>
          <a:bodyPr/>
          <a:lstStyle/>
          <a:p>
            <a:r>
              <a:rPr lang="en-US" dirty="0"/>
              <a:t>Our collaboration with </a:t>
            </a:r>
            <a:r>
              <a:rPr lang="en-US" u="sng" dirty="0"/>
              <a:t>Drug Science</a:t>
            </a:r>
          </a:p>
        </p:txBody>
      </p:sp>
      <p:sp>
        <p:nvSpPr>
          <p:cNvPr id="9" name="Google Shape;126;p3">
            <a:extLst>
              <a:ext uri="{FF2B5EF4-FFF2-40B4-BE49-F238E27FC236}">
                <a16:creationId xmlns:a16="http://schemas.microsoft.com/office/drawing/2014/main" id="{6AA744F1-209D-844B-9DAD-97DC72C1B15A}"/>
              </a:ext>
            </a:extLst>
          </p:cNvPr>
          <p:cNvSpPr txBox="1"/>
          <p:nvPr/>
        </p:nvSpPr>
        <p:spPr>
          <a:xfrm>
            <a:off x="356724" y="1966255"/>
            <a:ext cx="8456770" cy="13541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solidFill>
                  <a:schemeClr val="tx1"/>
                </a:solidFill>
                <a:latin typeface="Oswald" pitchFamily="2" charset="77"/>
                <a:ea typeface="Poppins"/>
                <a:cs typeface="Poppins"/>
                <a:sym typeface="Poppins"/>
              </a:rPr>
              <a:t>It’s exciting to collaborate with Drug Science on these resources. Drug Science is the leading independent scientific body on drugs in the UK. They work to provide clear, evidence-based information without political or commercial interference.</a:t>
            </a:r>
            <a:br>
              <a:rPr lang="en-GB" sz="2200" b="1" i="1" dirty="0">
                <a:solidFill>
                  <a:srgbClr val="FF6659"/>
                </a:solidFill>
                <a:latin typeface="Oswald" pitchFamily="2" charset="77"/>
                <a:ea typeface="Poppins"/>
                <a:cs typeface="Poppins"/>
                <a:sym typeface="Poppins"/>
              </a:rPr>
            </a:br>
            <a:endParaRPr sz="1600" dirty="0">
              <a:latin typeface="Oswald" pitchFamily="2" charset="77"/>
            </a:endParaRPr>
          </a:p>
        </p:txBody>
      </p:sp>
      <p:sp>
        <p:nvSpPr>
          <p:cNvPr id="6" name="Google Shape;126;p3">
            <a:extLst>
              <a:ext uri="{FF2B5EF4-FFF2-40B4-BE49-F238E27FC236}">
                <a16:creationId xmlns:a16="http://schemas.microsoft.com/office/drawing/2014/main" id="{603D2E70-BEEE-B04B-B3D4-7DDF5B6D68D2}"/>
              </a:ext>
            </a:extLst>
          </p:cNvPr>
          <p:cNvSpPr txBox="1"/>
          <p:nvPr/>
        </p:nvSpPr>
        <p:spPr>
          <a:xfrm>
            <a:off x="356724" y="3239116"/>
            <a:ext cx="8456770" cy="2416006"/>
          </a:xfrm>
          <a:prstGeom prst="rect">
            <a:avLst/>
          </a:prstGeom>
          <a:noFill/>
          <a:ln>
            <a:noFill/>
          </a:ln>
        </p:spPr>
        <p:txBody>
          <a:bodyPr spcFirstLastPara="1" wrap="square" lIns="91425" tIns="45700" rIns="91425" bIns="45700" anchor="t" anchorCtr="0">
            <a:spAutoFit/>
          </a:bodyPr>
          <a:lstStyle/>
          <a:p>
            <a:r>
              <a:rPr lang="en-GB" sz="1800" i="1" dirty="0">
                <a:solidFill>
                  <a:schemeClr val="tx1">
                    <a:lumMod val="65000"/>
                    <a:lumOff val="35000"/>
                  </a:schemeClr>
                </a:solidFill>
                <a:latin typeface="Oswald" pitchFamily="2" charset="77"/>
                <a:ea typeface="Poppins"/>
                <a:cs typeface="Poppins"/>
                <a:sym typeface="Poppins"/>
              </a:rPr>
              <a:t>“For far too long school students have been denied access to the truth about drugs, which has undermined their trust in health information in general and put them at greater risks of harm. This new Exchange/Drug Science initiative sets out to rectify this failure by presenting teaching materials that are evidence-based, balanced and proportionate. In this way we hope to minimise the harms from the use of all drugs, whether legal or illegal”</a:t>
            </a:r>
          </a:p>
          <a:p>
            <a:pPr lvl="0"/>
            <a:r>
              <a:rPr lang="en-GB" sz="2800" dirty="0">
                <a:solidFill>
                  <a:schemeClr val="bg1">
                    <a:lumMod val="75000"/>
                  </a:schemeClr>
                </a:solidFill>
                <a:latin typeface="Oswald" pitchFamily="2" charset="77"/>
                <a:ea typeface="Poppins"/>
                <a:cs typeface="Poppins"/>
                <a:sym typeface="Poppins"/>
              </a:rPr>
              <a:t>_____</a:t>
            </a:r>
          </a:p>
          <a:p>
            <a:pPr lvl="0"/>
            <a:endParaRPr lang="en-GB" sz="1500" b="1" i="1" dirty="0">
              <a:solidFill>
                <a:schemeClr val="dk1"/>
              </a:solidFill>
              <a:latin typeface="Oswald" pitchFamily="2" charset="77"/>
              <a:ea typeface="Poppins"/>
              <a:cs typeface="Poppins"/>
              <a:sym typeface="Poppins"/>
            </a:endParaRPr>
          </a:p>
          <a:p>
            <a:pPr lvl="0"/>
            <a:r>
              <a:rPr lang="en-GB" sz="1800" dirty="0">
                <a:solidFill>
                  <a:schemeClr val="dk1"/>
                </a:solidFill>
                <a:latin typeface="Oswald" pitchFamily="2" charset="77"/>
                <a:ea typeface="Poppins"/>
                <a:cs typeface="Poppins"/>
                <a:sym typeface="Poppins"/>
              </a:rPr>
              <a:t>Prof David Nutt</a:t>
            </a:r>
            <a:endParaRPr sz="1800" dirty="0">
              <a:latin typeface="Oswald" pitchFamily="2" charset="77"/>
            </a:endParaRPr>
          </a:p>
        </p:txBody>
      </p:sp>
      <p:pic>
        <p:nvPicPr>
          <p:cNvPr id="5" name="Picture 4" descr="A picture containing person, person, indoor, wall&#10;&#10;Description automatically generated">
            <a:extLst>
              <a:ext uri="{FF2B5EF4-FFF2-40B4-BE49-F238E27FC236}">
                <a16:creationId xmlns:a16="http://schemas.microsoft.com/office/drawing/2014/main" id="{79F9AB1F-0CF0-734C-BF0A-71647E5878A8}"/>
              </a:ext>
            </a:extLst>
          </p:cNvPr>
          <p:cNvPicPr>
            <a:picLocks noChangeAspect="1"/>
          </p:cNvPicPr>
          <p:nvPr/>
        </p:nvPicPr>
        <p:blipFill rotWithShape="1">
          <a:blip r:embed="rId2"/>
          <a:srcRect l="26956" t="9816" r="17521"/>
          <a:stretch/>
        </p:blipFill>
        <p:spPr>
          <a:xfrm>
            <a:off x="9236594" y="2045461"/>
            <a:ext cx="2512493" cy="3306807"/>
          </a:xfrm>
          <a:prstGeom prst="rect">
            <a:avLst/>
          </a:prstGeom>
        </p:spPr>
      </p:pic>
    </p:spTree>
    <p:extLst>
      <p:ext uri="{BB962C8B-B14F-4D97-AF65-F5344CB8AC3E}">
        <p14:creationId xmlns:p14="http://schemas.microsoft.com/office/powerpoint/2010/main" val="1851673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6"/>
          <p:cNvSpPr txBox="1">
            <a:spLocks noGrp="1"/>
          </p:cNvSpPr>
          <p:nvPr>
            <p:ph type="body" idx="1"/>
          </p:nvPr>
        </p:nvSpPr>
        <p:spPr>
          <a:xfrm>
            <a:off x="356725" y="342398"/>
            <a:ext cx="10322947" cy="50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en-GB"/>
              <a:t>An introduction for teachers</a:t>
            </a:r>
            <a:endParaRPr/>
          </a:p>
        </p:txBody>
      </p:sp>
      <p:sp>
        <p:nvSpPr>
          <p:cNvPr id="148" name="Google Shape;148;p6"/>
          <p:cNvSpPr txBox="1">
            <a:spLocks noGrp="1"/>
          </p:cNvSpPr>
          <p:nvPr>
            <p:ph type="body" idx="2"/>
          </p:nvPr>
        </p:nvSpPr>
        <p:spPr>
          <a:xfrm>
            <a:off x="356725" y="972317"/>
            <a:ext cx="10322947" cy="50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GB"/>
              <a:t>by Zoe Shuttleworth from </a:t>
            </a:r>
            <a:r>
              <a:rPr lang="en-GB" u="sng">
                <a:solidFill>
                  <a:schemeClr val="hlink"/>
                </a:solidFill>
                <a:hlinkClick r:id="rId3"/>
              </a:rPr>
              <a:t>It Happens Education</a:t>
            </a:r>
            <a:endParaRPr/>
          </a:p>
        </p:txBody>
      </p:sp>
      <p:sp>
        <p:nvSpPr>
          <p:cNvPr id="149" name="Google Shape;149;p6"/>
          <p:cNvSpPr txBox="1"/>
          <p:nvPr/>
        </p:nvSpPr>
        <p:spPr>
          <a:xfrm>
            <a:off x="356725" y="2201966"/>
            <a:ext cx="4994638" cy="28776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GB" sz="2500" b="0" i="1" u="none" strike="noStrike" cap="none">
                <a:solidFill>
                  <a:srgbClr val="595959"/>
                </a:solidFill>
                <a:latin typeface="Oswald"/>
                <a:ea typeface="Oswald"/>
                <a:cs typeface="Oswald"/>
                <a:sym typeface="Oswald"/>
              </a:rPr>
              <a:t>“Obviously we all know the safest way to use drugs is to not use them at all… and despite the ‘just say no’ message, we know that a significant number of people are using substances”</a:t>
            </a:r>
            <a:br>
              <a:rPr lang="en-GB" sz="2200" b="1" i="1" u="none" strike="noStrike" cap="none">
                <a:solidFill>
                  <a:srgbClr val="FF6659"/>
                </a:solidFill>
                <a:latin typeface="Oswald"/>
                <a:ea typeface="Oswald"/>
                <a:cs typeface="Oswald"/>
                <a:sym typeface="Oswald"/>
              </a:rPr>
            </a:br>
            <a:r>
              <a:rPr lang="en-GB" sz="2200" b="0" i="0" u="none" strike="noStrike" cap="none">
                <a:solidFill>
                  <a:srgbClr val="BFBFBF"/>
                </a:solidFill>
                <a:latin typeface="Oswald"/>
                <a:ea typeface="Oswald"/>
                <a:cs typeface="Oswald"/>
                <a:sym typeface="Oswald"/>
              </a:rPr>
              <a:t>_____</a:t>
            </a:r>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Oswald"/>
                <a:ea typeface="Oswald"/>
                <a:cs typeface="Oswald"/>
                <a:sym typeface="Oswald"/>
              </a:rPr>
              <a:t>Zoe Shuttleworth</a:t>
            </a:r>
            <a:endParaRPr sz="1600" b="0" i="0" u="none" strike="noStrike" cap="none">
              <a:solidFill>
                <a:srgbClr val="000000"/>
              </a:solidFill>
              <a:latin typeface="Oswald"/>
              <a:ea typeface="Oswald"/>
              <a:cs typeface="Oswald"/>
              <a:sym typeface="Oswald"/>
            </a:endParaRPr>
          </a:p>
        </p:txBody>
      </p:sp>
      <p:sp>
        <p:nvSpPr>
          <p:cNvPr id="150" name="Google Shape;150;p6"/>
          <p:cNvSpPr txBox="1"/>
          <p:nvPr/>
        </p:nvSpPr>
        <p:spPr>
          <a:xfrm>
            <a:off x="8501240" y="638853"/>
            <a:ext cx="3193700" cy="369302"/>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7F7F7F"/>
                </a:solidFill>
                <a:latin typeface="Oswald"/>
                <a:ea typeface="Oswald"/>
                <a:cs typeface="Oswald"/>
                <a:sym typeface="Oswald"/>
              </a:rPr>
              <a:t>Teacher Only</a:t>
            </a:r>
            <a:endParaRPr/>
          </a:p>
        </p:txBody>
      </p:sp>
      <p:pic>
        <p:nvPicPr>
          <p:cNvPr id="151" name="Google Shape;151;p6" descr="Test"/>
          <p:cNvPicPr preferRelativeResize="0"/>
          <p:nvPr/>
        </p:nvPicPr>
        <p:blipFill rotWithShape="1">
          <a:blip r:embed="rId4">
            <a:alphaModFix/>
          </a:blip>
          <a:srcRect/>
          <a:stretch/>
        </p:blipFill>
        <p:spPr>
          <a:xfrm>
            <a:off x="5839967" y="2018564"/>
            <a:ext cx="5752800" cy="32503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56" name="Google Shape;156;p1"/>
          <p:cNvSpPr/>
          <p:nvPr/>
        </p:nvSpPr>
        <p:spPr>
          <a:xfrm>
            <a:off x="0" y="-635000"/>
            <a:ext cx="12192000" cy="47752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57" name="Google Shape;157;p1"/>
          <p:cNvPicPr preferRelativeResize="0"/>
          <p:nvPr/>
        </p:nvPicPr>
        <p:blipFill rotWithShape="1">
          <a:blip r:embed="rId3">
            <a:alphaModFix/>
          </a:blip>
          <a:srcRect l="2907" t="30967" b="8301"/>
          <a:stretch/>
        </p:blipFill>
        <p:spPr>
          <a:xfrm>
            <a:off x="0" y="4571999"/>
            <a:ext cx="3654754" cy="2286001"/>
          </a:xfrm>
          <a:prstGeom prst="rect">
            <a:avLst/>
          </a:prstGeom>
          <a:noFill/>
          <a:ln>
            <a:noFill/>
          </a:ln>
        </p:spPr>
      </p:pic>
      <p:pic>
        <p:nvPicPr>
          <p:cNvPr id="158" name="Google Shape;158;p1"/>
          <p:cNvPicPr preferRelativeResize="0"/>
          <p:nvPr/>
        </p:nvPicPr>
        <p:blipFill rotWithShape="1">
          <a:blip r:embed="rId4">
            <a:alphaModFix/>
          </a:blip>
          <a:srcRect/>
          <a:stretch/>
        </p:blipFill>
        <p:spPr>
          <a:xfrm>
            <a:off x="802386" y="4915178"/>
            <a:ext cx="2924035" cy="2204726"/>
          </a:xfrm>
          <a:prstGeom prst="rect">
            <a:avLst/>
          </a:prstGeom>
          <a:noFill/>
          <a:ln>
            <a:noFill/>
          </a:ln>
        </p:spPr>
      </p:pic>
      <p:sp>
        <p:nvSpPr>
          <p:cNvPr id="159" name="Google Shape;159;p1"/>
          <p:cNvSpPr txBox="1"/>
          <p:nvPr/>
        </p:nvSpPr>
        <p:spPr>
          <a:xfrm>
            <a:off x="737809" y="1780727"/>
            <a:ext cx="9206291"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9600" b="0" i="0" u="none" strike="noStrike" cap="none">
                <a:solidFill>
                  <a:schemeClr val="lt1"/>
                </a:solidFill>
                <a:latin typeface="Oswald"/>
                <a:ea typeface="Oswald"/>
                <a:cs typeface="Oswald"/>
                <a:sym typeface="Oswald"/>
              </a:rPr>
              <a:t>How drugs work</a:t>
            </a:r>
            <a:endParaRPr/>
          </a:p>
        </p:txBody>
      </p:sp>
      <p:sp>
        <p:nvSpPr>
          <p:cNvPr id="160" name="Google Shape;160;p1"/>
          <p:cNvSpPr txBox="1"/>
          <p:nvPr/>
        </p:nvSpPr>
        <p:spPr>
          <a:xfrm>
            <a:off x="737809" y="270317"/>
            <a:ext cx="9206291" cy="8617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5000" b="0" i="0" u="none" strike="noStrike" cap="none">
                <a:solidFill>
                  <a:schemeClr val="lt1"/>
                </a:solidFill>
                <a:latin typeface="Oswald Light"/>
                <a:ea typeface="Oswald Light"/>
                <a:cs typeface="Oswald Light"/>
                <a:sym typeface="Oswald Light"/>
              </a:rPr>
              <a:t>Lesson 1</a:t>
            </a:r>
            <a:endParaRPr/>
          </a:p>
        </p:txBody>
      </p:sp>
      <p:cxnSp>
        <p:nvCxnSpPr>
          <p:cNvPr id="161" name="Google Shape;161;p1"/>
          <p:cNvCxnSpPr/>
          <p:nvPr/>
        </p:nvCxnSpPr>
        <p:spPr>
          <a:xfrm>
            <a:off x="0" y="1443623"/>
            <a:ext cx="2641600" cy="0"/>
          </a:xfrm>
          <a:prstGeom prst="straightConnector1">
            <a:avLst/>
          </a:prstGeom>
          <a:noFill/>
          <a:ln w="19050" cap="flat" cmpd="sng">
            <a:solidFill>
              <a:schemeClr val="lt1"/>
            </a:solidFill>
            <a:prstDash val="solid"/>
            <a:round/>
            <a:headEnd type="none" w="sm" len="sm"/>
            <a:tailEnd type="none" w="sm" len="sm"/>
          </a:ln>
        </p:spPr>
      </p:cxnSp>
      <p:pic>
        <p:nvPicPr>
          <p:cNvPr id="162" name="Google Shape;162;p1" descr="Shape&#10;&#10;Description automatically generated with medium confidence"/>
          <p:cNvPicPr preferRelativeResize="0"/>
          <p:nvPr/>
        </p:nvPicPr>
        <p:blipFill rotWithShape="1">
          <a:blip r:embed="rId5">
            <a:alphaModFix/>
          </a:blip>
          <a:srcRect/>
          <a:stretch/>
        </p:blipFill>
        <p:spPr>
          <a:xfrm>
            <a:off x="4543508" y="4946175"/>
            <a:ext cx="3135705" cy="1071366"/>
          </a:xfrm>
          <a:prstGeom prst="rect">
            <a:avLst/>
          </a:prstGeom>
          <a:noFill/>
          <a:ln>
            <a:noFill/>
          </a:ln>
        </p:spPr>
      </p:pic>
      <p:sp>
        <p:nvSpPr>
          <p:cNvPr id="163" name="Google Shape;163;p1"/>
          <p:cNvSpPr txBox="1"/>
          <p:nvPr/>
        </p:nvSpPr>
        <p:spPr>
          <a:xfrm>
            <a:off x="8496300" y="5168982"/>
            <a:ext cx="35941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1" i="0" u="none" strike="noStrike" cap="none">
                <a:solidFill>
                  <a:srgbClr val="000000"/>
                </a:solidFill>
                <a:latin typeface="Montserrat"/>
                <a:ea typeface="Montserrat"/>
                <a:cs typeface="Montserrat"/>
                <a:sym typeface="Montserrat"/>
              </a:rPr>
              <a:t>jointheexchange</a:t>
            </a:r>
            <a:r>
              <a:rPr lang="en-GB" sz="1600" b="0" i="0" u="none" strike="noStrike" cap="none">
                <a:solidFill>
                  <a:srgbClr val="000000"/>
                </a:solidFill>
                <a:latin typeface="Montserrat Light"/>
                <a:ea typeface="Montserrat Light"/>
                <a:cs typeface="Montserrat Light"/>
                <a:sym typeface="Montserrat Light"/>
              </a:rPr>
              <a:t>.co.uk</a:t>
            </a:r>
            <a:endParaRPr sz="1600" b="0" i="0" u="none" strike="noStrike" cap="none">
              <a:solidFill>
                <a:srgbClr val="000000"/>
              </a:solidFill>
              <a:latin typeface="Montserrat Light"/>
              <a:ea typeface="Montserrat Light"/>
              <a:cs typeface="Montserrat Light"/>
              <a:sym typeface="Montserrat Light"/>
            </a:endParaRPr>
          </a:p>
        </p:txBody>
      </p:sp>
      <p:sp>
        <p:nvSpPr>
          <p:cNvPr id="164" name="Google Shape;164;p1"/>
          <p:cNvSpPr txBox="1"/>
          <p:nvPr/>
        </p:nvSpPr>
        <p:spPr>
          <a:xfrm>
            <a:off x="8496300" y="5647988"/>
            <a:ext cx="35941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600" b="1" i="0" u="none" strike="noStrike" cap="none">
                <a:solidFill>
                  <a:srgbClr val="000000"/>
                </a:solidFill>
                <a:latin typeface="Montserrat"/>
                <a:ea typeface="Montserrat"/>
                <a:cs typeface="Montserrat"/>
                <a:sym typeface="Montserrat"/>
              </a:rPr>
              <a:t>drugscience</a:t>
            </a:r>
            <a:r>
              <a:rPr lang="en-GB" sz="1600" b="0" i="0" u="none" strike="noStrike" cap="none">
                <a:solidFill>
                  <a:srgbClr val="000000"/>
                </a:solidFill>
                <a:latin typeface="Montserrat Light"/>
                <a:ea typeface="Montserrat Light"/>
                <a:cs typeface="Montserrat Light"/>
                <a:sym typeface="Montserrat Light"/>
              </a:rPr>
              <a:t>.org.uk</a:t>
            </a:r>
            <a:endParaRPr sz="1600" b="0" i="0" u="none" strike="noStrike" cap="none">
              <a:solidFill>
                <a:srgbClr val="000000"/>
              </a:solidFill>
              <a:latin typeface="Montserrat Light"/>
              <a:ea typeface="Montserrat Light"/>
              <a:cs typeface="Montserrat Light"/>
              <a:sym typeface="Montserrat Light"/>
            </a:endParaRPr>
          </a:p>
        </p:txBody>
      </p:sp>
      <p:grpSp>
        <p:nvGrpSpPr>
          <p:cNvPr id="165" name="Google Shape;165;p1"/>
          <p:cNvGrpSpPr/>
          <p:nvPr/>
        </p:nvGrpSpPr>
        <p:grpSpPr>
          <a:xfrm>
            <a:off x="4666374" y="-635000"/>
            <a:ext cx="7659851" cy="4673591"/>
            <a:chOff x="5681490" y="2134464"/>
            <a:chExt cx="6340044" cy="3868322"/>
          </a:xfrm>
        </p:grpSpPr>
        <p:sp>
          <p:nvSpPr>
            <p:cNvPr id="166" name="Google Shape;166;p1"/>
            <p:cNvSpPr/>
            <p:nvPr/>
          </p:nvSpPr>
          <p:spPr>
            <a:xfrm>
              <a:off x="7071937" y="3520348"/>
              <a:ext cx="1073936" cy="1234854"/>
            </a:xfrm>
            <a:custGeom>
              <a:avLst/>
              <a:gdLst/>
              <a:ahLst/>
              <a:cxnLst/>
              <a:rect l="l" t="t" r="r" b="b"/>
              <a:pathLst>
                <a:path w="1073936" h="1234854" extrusionOk="0">
                  <a:moveTo>
                    <a:pt x="536968" y="0"/>
                  </a:moveTo>
                  <a:lnTo>
                    <a:pt x="1073937" y="308424"/>
                  </a:lnTo>
                  <a:lnTo>
                    <a:pt x="1073937" y="925851"/>
                  </a:lnTo>
                  <a:lnTo>
                    <a:pt x="617398" y="1188562"/>
                  </a:lnTo>
                  <a:lnTo>
                    <a:pt x="536968" y="1234854"/>
                  </a:lnTo>
                  <a:lnTo>
                    <a:pt x="197891" y="1039847"/>
                  </a:lnTo>
                  <a:lnTo>
                    <a:pt x="0" y="925851"/>
                  </a:lnTo>
                  <a:lnTo>
                    <a:pt x="0" y="309003"/>
                  </a:lnTo>
                  <a:lnTo>
                    <a:pt x="536968" y="0"/>
                  </a:lnTo>
                  <a:close/>
                  <a:moveTo>
                    <a:pt x="602932" y="1180460"/>
                  </a:moveTo>
                  <a:lnTo>
                    <a:pt x="1059471" y="917750"/>
                  </a:lnTo>
                  <a:lnTo>
                    <a:pt x="1059471" y="317104"/>
                  </a:lnTo>
                  <a:lnTo>
                    <a:pt x="536968" y="16781"/>
                  </a:lnTo>
                  <a:lnTo>
                    <a:pt x="14466" y="317104"/>
                  </a:lnTo>
                  <a:lnTo>
                    <a:pt x="14466" y="917750"/>
                  </a:lnTo>
                  <a:lnTo>
                    <a:pt x="212357" y="1031746"/>
                  </a:lnTo>
                  <a:lnTo>
                    <a:pt x="536968" y="1218652"/>
                  </a:lnTo>
                  <a:lnTo>
                    <a:pt x="602932" y="1180460"/>
                  </a:lnTo>
                  <a:close/>
                </a:path>
              </a:pathLst>
            </a:custGeom>
            <a:solidFill>
              <a:schemeClr val="lt1">
                <a:alpha val="1568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 name="Google Shape;167;p1"/>
            <p:cNvSpPr/>
            <p:nvPr/>
          </p:nvSpPr>
          <p:spPr>
            <a:xfrm>
              <a:off x="5681490" y="4860518"/>
              <a:ext cx="993507" cy="1142268"/>
            </a:xfrm>
            <a:custGeom>
              <a:avLst/>
              <a:gdLst/>
              <a:ahLst/>
              <a:cxnLst/>
              <a:rect l="l" t="t" r="r" b="b"/>
              <a:pathLst>
                <a:path w="993507" h="1142268" extrusionOk="0">
                  <a:moveTo>
                    <a:pt x="0" y="285278"/>
                  </a:moveTo>
                  <a:lnTo>
                    <a:pt x="0" y="856413"/>
                  </a:lnTo>
                  <a:lnTo>
                    <a:pt x="496464" y="1142269"/>
                  </a:lnTo>
                  <a:lnTo>
                    <a:pt x="609297" y="1077459"/>
                  </a:lnTo>
                  <a:lnTo>
                    <a:pt x="609297" y="651568"/>
                  </a:lnTo>
                  <a:lnTo>
                    <a:pt x="993507" y="430521"/>
                  </a:lnTo>
                  <a:lnTo>
                    <a:pt x="993507" y="285278"/>
                  </a:lnTo>
                  <a:lnTo>
                    <a:pt x="496464" y="0"/>
                  </a:lnTo>
                  <a:close/>
                </a:path>
              </a:pathLst>
            </a:custGeom>
            <a:solidFill>
              <a:schemeClr val="lt1">
                <a:alpha val="1568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 name="Google Shape;168;p1"/>
            <p:cNvSpPr/>
            <p:nvPr/>
          </p:nvSpPr>
          <p:spPr>
            <a:xfrm>
              <a:off x="6755427" y="4513902"/>
              <a:ext cx="1189662" cy="1302556"/>
            </a:xfrm>
            <a:custGeom>
              <a:avLst/>
              <a:gdLst/>
              <a:ahLst/>
              <a:cxnLst/>
              <a:rect l="l" t="t" r="r" b="b"/>
              <a:pathLst>
                <a:path w="1189662" h="1302556" extrusionOk="0">
                  <a:moveTo>
                    <a:pt x="594831" y="0"/>
                  </a:moveTo>
                  <a:lnTo>
                    <a:pt x="919442" y="186906"/>
                  </a:lnTo>
                  <a:lnTo>
                    <a:pt x="853479" y="225098"/>
                  </a:lnTo>
                  <a:lnTo>
                    <a:pt x="528867" y="38191"/>
                  </a:lnTo>
                  <a:lnTo>
                    <a:pt x="594831" y="0"/>
                  </a:lnTo>
                  <a:close/>
                  <a:moveTo>
                    <a:pt x="514402" y="46293"/>
                  </a:moveTo>
                  <a:lnTo>
                    <a:pt x="853479" y="241300"/>
                  </a:lnTo>
                  <a:lnTo>
                    <a:pt x="933908" y="195008"/>
                  </a:lnTo>
                  <a:lnTo>
                    <a:pt x="1189084" y="341986"/>
                  </a:lnTo>
                  <a:lnTo>
                    <a:pt x="1189084" y="942054"/>
                  </a:lnTo>
                  <a:lnTo>
                    <a:pt x="960525" y="810120"/>
                  </a:lnTo>
                  <a:lnTo>
                    <a:pt x="670053" y="977352"/>
                  </a:lnTo>
                  <a:lnTo>
                    <a:pt x="120934" y="661405"/>
                  </a:lnTo>
                  <a:lnTo>
                    <a:pt x="0" y="730844"/>
                  </a:lnTo>
                  <a:lnTo>
                    <a:pt x="0" y="341986"/>
                  </a:lnTo>
                  <a:lnTo>
                    <a:pt x="514402" y="46293"/>
                  </a:lnTo>
                  <a:close/>
                  <a:moveTo>
                    <a:pt x="335027" y="634787"/>
                  </a:moveTo>
                  <a:lnTo>
                    <a:pt x="438023" y="575764"/>
                  </a:lnTo>
                  <a:lnTo>
                    <a:pt x="438023" y="457718"/>
                  </a:lnTo>
                  <a:lnTo>
                    <a:pt x="335027" y="398695"/>
                  </a:lnTo>
                  <a:lnTo>
                    <a:pt x="232031" y="457718"/>
                  </a:lnTo>
                  <a:lnTo>
                    <a:pt x="232031" y="575764"/>
                  </a:lnTo>
                  <a:lnTo>
                    <a:pt x="335027" y="634787"/>
                  </a:lnTo>
                  <a:close/>
                  <a:moveTo>
                    <a:pt x="960525" y="829216"/>
                  </a:moveTo>
                  <a:lnTo>
                    <a:pt x="1189663" y="960571"/>
                  </a:lnTo>
                  <a:lnTo>
                    <a:pt x="1189663" y="1025380"/>
                  </a:lnTo>
                  <a:lnTo>
                    <a:pt x="707086" y="1302557"/>
                  </a:lnTo>
                  <a:lnTo>
                    <a:pt x="707086" y="997605"/>
                  </a:lnTo>
                  <a:lnTo>
                    <a:pt x="687412" y="986032"/>
                  </a:lnTo>
                  <a:lnTo>
                    <a:pt x="960525" y="829216"/>
                  </a:lnTo>
                  <a:close/>
                </a:path>
              </a:pathLst>
            </a:custGeom>
            <a:solidFill>
              <a:schemeClr val="lt1">
                <a:alpha val="1568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 name="Google Shape;169;p1"/>
            <p:cNvSpPr/>
            <p:nvPr/>
          </p:nvSpPr>
          <p:spPr>
            <a:xfrm>
              <a:off x="6482892" y="3025018"/>
              <a:ext cx="1099396" cy="1264365"/>
            </a:xfrm>
            <a:custGeom>
              <a:avLst/>
              <a:gdLst/>
              <a:ahLst/>
              <a:cxnLst/>
              <a:rect l="l" t="t" r="r" b="b"/>
              <a:pathLst>
                <a:path w="1099396" h="1264365" extrusionOk="0">
                  <a:moveTo>
                    <a:pt x="549698" y="0"/>
                  </a:moveTo>
                  <a:lnTo>
                    <a:pt x="1099396" y="315947"/>
                  </a:lnTo>
                  <a:lnTo>
                    <a:pt x="1099396" y="947840"/>
                  </a:lnTo>
                  <a:lnTo>
                    <a:pt x="549698" y="1264366"/>
                  </a:lnTo>
                  <a:lnTo>
                    <a:pt x="0" y="947840"/>
                  </a:lnTo>
                  <a:lnTo>
                    <a:pt x="0" y="315947"/>
                  </a:lnTo>
                  <a:close/>
                </a:path>
              </a:pathLst>
            </a:custGeom>
            <a:solidFill>
              <a:schemeClr val="lt1">
                <a:alpha val="1568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 name="Google Shape;170;p1"/>
            <p:cNvSpPr/>
            <p:nvPr/>
          </p:nvSpPr>
          <p:spPr>
            <a:xfrm>
              <a:off x="10150825" y="2134464"/>
              <a:ext cx="1870709" cy="2048445"/>
            </a:xfrm>
            <a:custGeom>
              <a:avLst/>
              <a:gdLst/>
              <a:ahLst/>
              <a:cxnLst/>
              <a:rect l="l" t="t" r="r" b="b"/>
              <a:pathLst>
                <a:path w="1870709" h="2048445" extrusionOk="0">
                  <a:moveTo>
                    <a:pt x="1079723" y="1551380"/>
                  </a:moveTo>
                  <a:lnTo>
                    <a:pt x="1110969" y="1569318"/>
                  </a:lnTo>
                  <a:lnTo>
                    <a:pt x="1110969" y="2048446"/>
                  </a:lnTo>
                  <a:lnTo>
                    <a:pt x="1870131" y="1612139"/>
                  </a:lnTo>
                  <a:lnTo>
                    <a:pt x="1870131" y="1510295"/>
                  </a:lnTo>
                  <a:lnTo>
                    <a:pt x="1510223" y="1303136"/>
                  </a:lnTo>
                  <a:lnTo>
                    <a:pt x="1079723" y="1551380"/>
                  </a:lnTo>
                  <a:close/>
                  <a:moveTo>
                    <a:pt x="364537" y="905020"/>
                  </a:moveTo>
                  <a:lnTo>
                    <a:pt x="364537" y="719271"/>
                  </a:lnTo>
                  <a:lnTo>
                    <a:pt x="525974" y="626107"/>
                  </a:lnTo>
                  <a:lnTo>
                    <a:pt x="687412" y="719271"/>
                  </a:lnTo>
                  <a:lnTo>
                    <a:pt x="687412" y="905020"/>
                  </a:lnTo>
                  <a:lnTo>
                    <a:pt x="525974" y="998184"/>
                  </a:lnTo>
                  <a:lnTo>
                    <a:pt x="364537" y="905020"/>
                  </a:lnTo>
                  <a:close/>
                  <a:moveTo>
                    <a:pt x="0" y="537572"/>
                  </a:moveTo>
                  <a:lnTo>
                    <a:pt x="0" y="1149213"/>
                  </a:lnTo>
                  <a:lnTo>
                    <a:pt x="190369" y="1039847"/>
                  </a:lnTo>
                  <a:lnTo>
                    <a:pt x="1054263" y="1536913"/>
                  </a:lnTo>
                  <a:lnTo>
                    <a:pt x="1510802" y="1274203"/>
                  </a:lnTo>
                  <a:lnTo>
                    <a:pt x="1870710" y="1481362"/>
                  </a:lnTo>
                  <a:lnTo>
                    <a:pt x="1870710" y="537572"/>
                  </a:lnTo>
                  <a:lnTo>
                    <a:pt x="1468562" y="306688"/>
                  </a:lnTo>
                  <a:lnTo>
                    <a:pt x="1341842" y="379599"/>
                  </a:lnTo>
                  <a:lnTo>
                    <a:pt x="808346" y="72911"/>
                  </a:lnTo>
                  <a:lnTo>
                    <a:pt x="0" y="537572"/>
                  </a:lnTo>
                  <a:close/>
                  <a:moveTo>
                    <a:pt x="934487" y="0"/>
                  </a:moveTo>
                  <a:lnTo>
                    <a:pt x="830912" y="59602"/>
                  </a:lnTo>
                  <a:lnTo>
                    <a:pt x="1341263" y="352981"/>
                  </a:lnTo>
                  <a:lnTo>
                    <a:pt x="1445417" y="293379"/>
                  </a:lnTo>
                  <a:lnTo>
                    <a:pt x="934487" y="0"/>
                  </a:lnTo>
                  <a:close/>
                </a:path>
              </a:pathLst>
            </a:custGeom>
            <a:solidFill>
              <a:schemeClr val="lt1">
                <a:alpha val="1568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 name="Google Shape;171;p1"/>
            <p:cNvSpPr/>
            <p:nvPr/>
          </p:nvSpPr>
          <p:spPr>
            <a:xfrm>
              <a:off x="9691393" y="4561931"/>
              <a:ext cx="633020" cy="727372"/>
            </a:xfrm>
            <a:custGeom>
              <a:avLst/>
              <a:gdLst/>
              <a:ahLst/>
              <a:cxnLst/>
              <a:rect l="l" t="t" r="r" b="b"/>
              <a:pathLst>
                <a:path w="633020" h="727372" extrusionOk="0">
                  <a:moveTo>
                    <a:pt x="316510" y="0"/>
                  </a:moveTo>
                  <a:lnTo>
                    <a:pt x="0" y="181698"/>
                  </a:lnTo>
                  <a:lnTo>
                    <a:pt x="0" y="545674"/>
                  </a:lnTo>
                  <a:lnTo>
                    <a:pt x="316510" y="727372"/>
                  </a:lnTo>
                  <a:lnTo>
                    <a:pt x="633021" y="545674"/>
                  </a:lnTo>
                  <a:lnTo>
                    <a:pt x="633021" y="181698"/>
                  </a:lnTo>
                  <a:close/>
                </a:path>
              </a:pathLst>
            </a:custGeom>
            <a:solidFill>
              <a:schemeClr val="lt1">
                <a:alpha val="1568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 name="Google Shape;172;p1"/>
            <p:cNvSpPr/>
            <p:nvPr/>
          </p:nvSpPr>
          <p:spPr>
            <a:xfrm>
              <a:off x="8617255" y="2647155"/>
              <a:ext cx="1470876" cy="1690836"/>
            </a:xfrm>
            <a:custGeom>
              <a:avLst/>
              <a:gdLst/>
              <a:ahLst/>
              <a:cxnLst/>
              <a:rect l="l" t="t" r="r" b="b"/>
              <a:pathLst>
                <a:path w="1470876" h="1690836" extrusionOk="0">
                  <a:moveTo>
                    <a:pt x="735439" y="0"/>
                  </a:moveTo>
                  <a:lnTo>
                    <a:pt x="1470877" y="422998"/>
                  </a:lnTo>
                  <a:lnTo>
                    <a:pt x="1470877" y="637680"/>
                  </a:lnTo>
                  <a:lnTo>
                    <a:pt x="902662" y="964621"/>
                  </a:lnTo>
                  <a:lnTo>
                    <a:pt x="902662" y="1594779"/>
                  </a:lnTo>
                  <a:lnTo>
                    <a:pt x="735439" y="1690836"/>
                  </a:lnTo>
                  <a:lnTo>
                    <a:pt x="0" y="1267838"/>
                  </a:lnTo>
                  <a:lnTo>
                    <a:pt x="0" y="422998"/>
                  </a:lnTo>
                  <a:close/>
                </a:path>
              </a:pathLst>
            </a:custGeom>
            <a:solidFill>
              <a:schemeClr val="lt1">
                <a:alpha val="15686"/>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7"/>
          <p:cNvSpPr txBox="1">
            <a:spLocks noGrp="1"/>
          </p:cNvSpPr>
          <p:nvPr>
            <p:ph type="body" idx="1"/>
          </p:nvPr>
        </p:nvSpPr>
        <p:spPr>
          <a:xfrm>
            <a:off x="368300" y="368302"/>
            <a:ext cx="10322947" cy="50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en-GB"/>
              <a:t>In this lesson we’ll be hearing from…</a:t>
            </a:r>
            <a:endParaRPr/>
          </a:p>
        </p:txBody>
      </p:sp>
      <p:pic>
        <p:nvPicPr>
          <p:cNvPr id="178" name="Google Shape;178;p7"/>
          <p:cNvPicPr preferRelativeResize="0"/>
          <p:nvPr/>
        </p:nvPicPr>
        <p:blipFill rotWithShape="1">
          <a:blip r:embed="rId3">
            <a:alphaModFix/>
          </a:blip>
          <a:srcRect/>
          <a:stretch/>
        </p:blipFill>
        <p:spPr>
          <a:xfrm>
            <a:off x="2295055" y="1468616"/>
            <a:ext cx="2862949" cy="2862000"/>
          </a:xfrm>
          <a:prstGeom prst="rect">
            <a:avLst/>
          </a:prstGeom>
          <a:noFill/>
          <a:ln>
            <a:noFill/>
          </a:ln>
        </p:spPr>
      </p:pic>
      <p:pic>
        <p:nvPicPr>
          <p:cNvPr id="179" name="Google Shape;179;p7"/>
          <p:cNvPicPr preferRelativeResize="0"/>
          <p:nvPr/>
        </p:nvPicPr>
        <p:blipFill rotWithShape="1">
          <a:blip r:embed="rId4">
            <a:alphaModFix/>
          </a:blip>
          <a:srcRect/>
          <a:stretch/>
        </p:blipFill>
        <p:spPr>
          <a:xfrm>
            <a:off x="6753077" y="1468616"/>
            <a:ext cx="2862949" cy="2862949"/>
          </a:xfrm>
          <a:prstGeom prst="rect">
            <a:avLst/>
          </a:prstGeom>
          <a:noFill/>
          <a:ln>
            <a:noFill/>
          </a:ln>
        </p:spPr>
      </p:pic>
      <p:sp>
        <p:nvSpPr>
          <p:cNvPr id="180" name="Google Shape;180;p7"/>
          <p:cNvSpPr txBox="1"/>
          <p:nvPr/>
        </p:nvSpPr>
        <p:spPr>
          <a:xfrm>
            <a:off x="2050917" y="4477341"/>
            <a:ext cx="3351226" cy="107718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FF61FA"/>
                </a:solidFill>
                <a:latin typeface="Oswald"/>
                <a:ea typeface="Oswald"/>
                <a:cs typeface="Oswald"/>
                <a:sym typeface="Oswald"/>
              </a:rPr>
              <a:t>Zoe Shuttleworth</a:t>
            </a:r>
            <a:br>
              <a:rPr lang="en-GB" sz="1500" b="1" i="0" u="none" strike="noStrike" cap="none">
                <a:solidFill>
                  <a:srgbClr val="FF6659"/>
                </a:solidFill>
                <a:latin typeface="Oswald"/>
                <a:ea typeface="Oswald"/>
                <a:cs typeface="Oswald"/>
                <a:sym typeface="Oswald"/>
              </a:rPr>
            </a:br>
            <a:br>
              <a:rPr lang="en-GB" sz="800" b="1" i="0" u="none" strike="noStrike" cap="none">
                <a:solidFill>
                  <a:schemeClr val="dk1"/>
                </a:solidFill>
                <a:latin typeface="Oswald"/>
                <a:ea typeface="Oswald"/>
                <a:cs typeface="Oswald"/>
                <a:sym typeface="Oswald"/>
              </a:rPr>
            </a:br>
            <a:r>
              <a:rPr lang="en-GB" sz="1600" b="0" i="0" u="none" strike="noStrike" cap="none">
                <a:solidFill>
                  <a:schemeClr val="dk1"/>
                </a:solidFill>
                <a:latin typeface="Oswald"/>
                <a:ea typeface="Oswald"/>
                <a:cs typeface="Oswald"/>
                <a:sym typeface="Oswald"/>
              </a:rPr>
              <a:t>Director at It Happens Education </a:t>
            </a:r>
            <a:br>
              <a:rPr lang="en-GB" sz="1600" b="0" i="0" u="none" strike="noStrike" cap="none">
                <a:solidFill>
                  <a:schemeClr val="dk1"/>
                </a:solidFill>
                <a:latin typeface="Oswald"/>
                <a:ea typeface="Oswald"/>
                <a:cs typeface="Oswald"/>
                <a:sym typeface="Oswald"/>
              </a:rPr>
            </a:br>
            <a:r>
              <a:rPr lang="en-GB" sz="1600" b="0" i="0" u="none" strike="noStrike" cap="none">
                <a:solidFill>
                  <a:schemeClr val="dk1"/>
                </a:solidFill>
                <a:latin typeface="Oswald"/>
                <a:ea typeface="Oswald"/>
                <a:cs typeface="Oswald"/>
                <a:sym typeface="Oswald"/>
              </a:rPr>
              <a:t>(RSHE provider</a:t>
            </a:r>
            <a:r>
              <a:rPr lang="en-GB" sz="1600" b="0" i="0" u="none" strike="noStrike" cap="none">
                <a:solidFill>
                  <a:schemeClr val="dk1"/>
                </a:solidFill>
                <a:latin typeface="Montserrat Light"/>
                <a:ea typeface="Montserrat Light"/>
                <a:cs typeface="Montserrat Light"/>
                <a:sym typeface="Montserrat Light"/>
              </a:rPr>
              <a:t>) </a:t>
            </a:r>
            <a:endParaRPr sz="1600" b="0" i="0" u="none" strike="noStrike" cap="none">
              <a:solidFill>
                <a:schemeClr val="dk1"/>
              </a:solidFill>
              <a:latin typeface="Montserrat Light"/>
              <a:ea typeface="Montserrat Light"/>
              <a:cs typeface="Montserrat Light"/>
              <a:sym typeface="Montserrat Light"/>
            </a:endParaRPr>
          </a:p>
        </p:txBody>
      </p:sp>
      <p:sp>
        <p:nvSpPr>
          <p:cNvPr id="181" name="Google Shape;181;p7"/>
          <p:cNvSpPr txBox="1"/>
          <p:nvPr/>
        </p:nvSpPr>
        <p:spPr>
          <a:xfrm>
            <a:off x="6508939" y="4477341"/>
            <a:ext cx="3351226" cy="132340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GB" sz="1800" b="1" i="0" u="none" strike="noStrike" cap="none">
                <a:solidFill>
                  <a:srgbClr val="FF61FA"/>
                </a:solidFill>
                <a:latin typeface="Oswald"/>
                <a:ea typeface="Oswald"/>
                <a:cs typeface="Oswald"/>
                <a:sym typeface="Oswald"/>
              </a:rPr>
              <a:t>Rayyan Zafar</a:t>
            </a:r>
            <a:br>
              <a:rPr lang="en-GB" sz="1500" b="1" i="0" u="none" strike="noStrike" cap="none">
                <a:solidFill>
                  <a:srgbClr val="FF6659"/>
                </a:solidFill>
                <a:latin typeface="Oswald"/>
                <a:ea typeface="Oswald"/>
                <a:cs typeface="Oswald"/>
                <a:sym typeface="Oswald"/>
              </a:rPr>
            </a:br>
            <a:br>
              <a:rPr lang="en-GB" sz="800" b="1" i="0" u="none" strike="noStrike" cap="none">
                <a:solidFill>
                  <a:schemeClr val="dk1"/>
                </a:solidFill>
                <a:latin typeface="Oswald"/>
                <a:ea typeface="Oswald"/>
                <a:cs typeface="Oswald"/>
                <a:sym typeface="Oswald"/>
              </a:rPr>
            </a:br>
            <a:r>
              <a:rPr lang="en-GB" sz="1600" b="0" i="0" u="none" strike="noStrike" cap="none">
                <a:solidFill>
                  <a:schemeClr val="dk1"/>
                </a:solidFill>
                <a:latin typeface="Oswald"/>
                <a:ea typeface="Oswald"/>
                <a:cs typeface="Oswald"/>
                <a:sym typeface="Oswald"/>
              </a:rPr>
              <a:t>PHD Student at the Centre </a:t>
            </a:r>
            <a:br>
              <a:rPr lang="en-GB" sz="1600" b="0" i="0" u="none" strike="noStrike" cap="none">
                <a:solidFill>
                  <a:schemeClr val="dk1"/>
                </a:solidFill>
                <a:latin typeface="Oswald"/>
                <a:ea typeface="Oswald"/>
                <a:cs typeface="Oswald"/>
                <a:sym typeface="Oswald"/>
              </a:rPr>
            </a:br>
            <a:r>
              <a:rPr lang="en-GB" sz="1600" b="0" i="0" u="none" strike="noStrike" cap="none">
                <a:solidFill>
                  <a:schemeClr val="dk1"/>
                </a:solidFill>
                <a:latin typeface="Oswald"/>
                <a:ea typeface="Oswald"/>
                <a:cs typeface="Oswald"/>
                <a:sym typeface="Oswald"/>
              </a:rPr>
              <a:t>for Psychedelic research and Neuropsychopharmacology</a:t>
            </a:r>
            <a:endParaRPr sz="1600" b="0" i="0" u="none" strike="noStrike" cap="none">
              <a:solidFill>
                <a:schemeClr val="dk1"/>
              </a:solidFill>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3"/>
          <p:cNvSpPr txBox="1"/>
          <p:nvPr/>
        </p:nvSpPr>
        <p:spPr>
          <a:xfrm>
            <a:off x="1279992" y="2996621"/>
            <a:ext cx="10331786" cy="24006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7500" b="0" i="0" u="none" strike="noStrike" cap="none">
                <a:solidFill>
                  <a:schemeClr val="lt1"/>
                </a:solidFill>
                <a:latin typeface="Oswald"/>
                <a:ea typeface="Oswald"/>
                <a:cs typeface="Oswald"/>
                <a:sym typeface="Oswald"/>
              </a:rPr>
              <a:t>Which is the most commonly used drug in the UK?</a:t>
            </a:r>
            <a:endParaRPr/>
          </a:p>
        </p:txBody>
      </p:sp>
      <p:sp>
        <p:nvSpPr>
          <p:cNvPr id="188" name="Google Shape;188;p23"/>
          <p:cNvSpPr/>
          <p:nvPr/>
        </p:nvSpPr>
        <p:spPr>
          <a:xfrm>
            <a:off x="1364596" y="2431750"/>
            <a:ext cx="1820674" cy="4770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500" b="0" i="0" u="none" strike="noStrike" cap="none">
                <a:solidFill>
                  <a:schemeClr val="lt1"/>
                </a:solidFill>
                <a:latin typeface="Oswald Light"/>
                <a:ea typeface="Oswald Light"/>
                <a:cs typeface="Oswald Light"/>
                <a:sym typeface="Oswald Light"/>
              </a:rPr>
              <a:t>STARTER: </a:t>
            </a:r>
            <a:endParaRPr sz="2500" b="0" i="0" u="none" strike="noStrike" cap="none">
              <a:solidFill>
                <a:srgbClr val="000000"/>
              </a:solidFill>
              <a:latin typeface="Oswald Light"/>
              <a:ea typeface="Oswald Light"/>
              <a:cs typeface="Oswald Light"/>
              <a:sym typeface="Oswald Light"/>
            </a:endParaRPr>
          </a:p>
        </p:txBody>
      </p:sp>
      <p:sp>
        <p:nvSpPr>
          <p:cNvPr id="189" name="Google Shape;189;p23"/>
          <p:cNvSpPr/>
          <p:nvPr/>
        </p:nvSpPr>
        <p:spPr>
          <a:xfrm>
            <a:off x="0" y="0"/>
            <a:ext cx="12192000" cy="187287"/>
          </a:xfrm>
          <a:prstGeom prst="rect">
            <a:avLst/>
          </a:prstGeom>
          <a:solidFill>
            <a:srgbClr val="FF61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0" name="Google Shape;190;p23"/>
          <p:cNvSpPr/>
          <p:nvPr/>
        </p:nvSpPr>
        <p:spPr>
          <a:xfrm>
            <a:off x="1364596" y="0"/>
            <a:ext cx="1648403" cy="1863524"/>
          </a:xfrm>
          <a:prstGeom prst="rect">
            <a:avLst/>
          </a:prstGeom>
          <a:gradFill>
            <a:gsLst>
              <a:gs pos="0">
                <a:srgbClr val="F4F6F8"/>
              </a:gs>
              <a:gs pos="100000">
                <a:schemeClr val="lt1"/>
              </a:gs>
            </a:gsLst>
            <a:lin ang="5400000" scaled="0"/>
          </a:gradFill>
          <a:ln>
            <a:noFill/>
          </a:ln>
          <a:effectLst>
            <a:outerShdw blurRad="419100" sx="108000" sy="108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1" name="Google Shape;191;p23"/>
          <p:cNvPicPr preferRelativeResize="0"/>
          <p:nvPr/>
        </p:nvPicPr>
        <p:blipFill rotWithShape="1">
          <a:blip r:embed="rId3">
            <a:alphaModFix/>
          </a:blip>
          <a:srcRect/>
          <a:stretch/>
        </p:blipFill>
        <p:spPr>
          <a:xfrm>
            <a:off x="1546209" y="566655"/>
            <a:ext cx="1324312" cy="1109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8"/>
          <p:cNvSpPr/>
          <p:nvPr/>
        </p:nvSpPr>
        <p:spPr>
          <a:xfrm>
            <a:off x="0" y="0"/>
            <a:ext cx="12192000" cy="187287"/>
          </a:xfrm>
          <a:prstGeom prst="rect">
            <a:avLst/>
          </a:prstGeom>
          <a:solidFill>
            <a:srgbClr val="FF61F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8" name="Google Shape;198;p8"/>
          <p:cNvSpPr txBox="1"/>
          <p:nvPr/>
        </p:nvSpPr>
        <p:spPr>
          <a:xfrm>
            <a:off x="1279992" y="2478829"/>
            <a:ext cx="9978317" cy="24006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7500" b="0" i="0" u="none" strike="noStrike" cap="none">
                <a:solidFill>
                  <a:schemeClr val="lt1"/>
                </a:solidFill>
                <a:latin typeface="Oswald"/>
                <a:ea typeface="Oswald"/>
                <a:cs typeface="Oswald"/>
                <a:sym typeface="Oswald"/>
              </a:rPr>
              <a:t>What are </a:t>
            </a:r>
            <a:br>
              <a:rPr lang="en-GB" sz="7500" b="0" i="0" u="none" strike="noStrike" cap="none">
                <a:solidFill>
                  <a:schemeClr val="lt1"/>
                </a:solidFill>
                <a:latin typeface="Oswald"/>
                <a:ea typeface="Oswald"/>
                <a:cs typeface="Oswald"/>
                <a:sym typeface="Oswald"/>
              </a:rPr>
            </a:br>
            <a:r>
              <a:rPr lang="en-GB" sz="7500" b="0" i="0" u="none" strike="noStrike" cap="none">
                <a:solidFill>
                  <a:schemeClr val="lt1"/>
                </a:solidFill>
                <a:latin typeface="Oswald"/>
                <a:ea typeface="Oswald"/>
                <a:cs typeface="Oswald"/>
                <a:sym typeface="Oswald"/>
              </a:rPr>
              <a:t>psychoactive drugs?</a:t>
            </a:r>
            <a:endParaRPr/>
          </a:p>
        </p:txBody>
      </p:sp>
      <p:sp>
        <p:nvSpPr>
          <p:cNvPr id="199" name="Google Shape;199;p8"/>
          <p:cNvSpPr/>
          <p:nvPr/>
        </p:nvSpPr>
        <p:spPr>
          <a:xfrm>
            <a:off x="1364596" y="0"/>
            <a:ext cx="1648403" cy="1863524"/>
          </a:xfrm>
          <a:prstGeom prst="rect">
            <a:avLst/>
          </a:prstGeom>
          <a:gradFill>
            <a:gsLst>
              <a:gs pos="0">
                <a:srgbClr val="F4F6F8"/>
              </a:gs>
              <a:gs pos="100000">
                <a:schemeClr val="lt1"/>
              </a:gs>
            </a:gsLst>
            <a:lin ang="5400000" scaled="0"/>
          </a:gradFill>
          <a:ln>
            <a:noFill/>
          </a:ln>
          <a:effectLst>
            <a:outerShdw blurRad="419100" sx="108000" sy="108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00" name="Google Shape;200;p8"/>
          <p:cNvPicPr preferRelativeResize="0"/>
          <p:nvPr/>
        </p:nvPicPr>
        <p:blipFill rotWithShape="1">
          <a:blip r:embed="rId3">
            <a:alphaModFix/>
          </a:blip>
          <a:srcRect/>
          <a:stretch/>
        </p:blipFill>
        <p:spPr>
          <a:xfrm>
            <a:off x="1546209" y="566655"/>
            <a:ext cx="1324312" cy="1109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4"/>
          <p:cNvSpPr txBox="1"/>
          <p:nvPr/>
        </p:nvSpPr>
        <p:spPr>
          <a:xfrm>
            <a:off x="5875662" y="1591553"/>
            <a:ext cx="5284424"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000" b="0" i="0" u="none" strike="noStrike" cap="none">
                <a:solidFill>
                  <a:schemeClr val="dk1"/>
                </a:solidFill>
                <a:latin typeface="Oswald Light"/>
                <a:ea typeface="Oswald Light"/>
                <a:cs typeface="Oswald Light"/>
                <a:sym typeface="Oswald Light"/>
              </a:rPr>
              <a:t>Substances that alter, block, or mimic chemical reactions in the brain. </a:t>
            </a:r>
            <a:endParaRPr/>
          </a:p>
          <a:p>
            <a:pPr marL="0" marR="0" lvl="0" indent="0" algn="l" rtl="0">
              <a:lnSpc>
                <a:spcPct val="100000"/>
              </a:lnSpc>
              <a:spcBef>
                <a:spcPts val="0"/>
              </a:spcBef>
              <a:spcAft>
                <a:spcPts val="0"/>
              </a:spcAft>
              <a:buNone/>
            </a:pPr>
            <a:endParaRPr sz="3000" b="0" i="0" u="none" strike="noStrike" cap="none">
              <a:solidFill>
                <a:schemeClr val="dk1"/>
              </a:solidFill>
              <a:latin typeface="Oswald Light"/>
              <a:ea typeface="Oswald Light"/>
              <a:cs typeface="Oswald Light"/>
              <a:sym typeface="Oswald Light"/>
            </a:endParaRPr>
          </a:p>
          <a:p>
            <a:pPr marL="0" marR="0" lvl="0" indent="0" algn="l" rtl="0">
              <a:lnSpc>
                <a:spcPct val="100000"/>
              </a:lnSpc>
              <a:spcBef>
                <a:spcPts val="0"/>
              </a:spcBef>
              <a:spcAft>
                <a:spcPts val="0"/>
              </a:spcAft>
              <a:buNone/>
            </a:pPr>
            <a:r>
              <a:rPr lang="en-GB" sz="3000" b="1" i="0" u="none" strike="noStrike" cap="none">
                <a:solidFill>
                  <a:schemeClr val="dk1"/>
                </a:solidFill>
                <a:latin typeface="Oswald Light"/>
                <a:ea typeface="Oswald Light"/>
                <a:cs typeface="Oswald Light"/>
                <a:sym typeface="Oswald Light"/>
              </a:rPr>
              <a:t>This can affect a person’s physiology (the way their body behaves) and/or their psychology (the way they think).</a:t>
            </a:r>
            <a:endParaRPr/>
          </a:p>
        </p:txBody>
      </p:sp>
      <p:pic>
        <p:nvPicPr>
          <p:cNvPr id="207" name="Google Shape;207;p24" descr="A picture containing sliced&#10;&#10;Description automatically generated"/>
          <p:cNvPicPr preferRelativeResize="0"/>
          <p:nvPr/>
        </p:nvPicPr>
        <p:blipFill rotWithShape="1">
          <a:blip r:embed="rId3">
            <a:alphaModFix/>
          </a:blip>
          <a:srcRect/>
          <a:stretch/>
        </p:blipFill>
        <p:spPr>
          <a:xfrm>
            <a:off x="654777" y="707809"/>
            <a:ext cx="4788216" cy="4629809"/>
          </a:xfrm>
          <a:prstGeom prst="rect">
            <a:avLst/>
          </a:prstGeom>
          <a:noFill/>
          <a:ln>
            <a:noFill/>
          </a:ln>
          <a:effectLst>
            <a:outerShdw blurRad="292100" sx="102000" sy="102000" algn="ctr" rotWithShape="0">
              <a:srgbClr val="000000">
                <a:alpha val="27843"/>
              </a:srgbClr>
            </a:outerShdw>
          </a:effectLst>
        </p:spPr>
      </p:pic>
    </p:spTree>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FF33CC"/>
      </a:dk2>
      <a:lt2>
        <a:srgbClr val="E7E6E6"/>
      </a:lt2>
      <a:accent1>
        <a:srgbClr val="44546A"/>
      </a:accent1>
      <a:accent2>
        <a:srgbClr val="FF33CC"/>
      </a:accent2>
      <a:accent3>
        <a:srgbClr val="002060"/>
      </a:accent3>
      <a:accent4>
        <a:srgbClr val="44546A"/>
      </a:accent4>
      <a:accent5>
        <a:srgbClr val="5B9BD5"/>
      </a:accent5>
      <a:accent6>
        <a:srgbClr val="2F5496"/>
      </a:accent6>
      <a:hlink>
        <a:srgbClr val="0563C1"/>
      </a:hlink>
      <a:folHlink>
        <a:srgbClr val="FF3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1186</Words>
  <Application>Microsoft Office PowerPoint</Application>
  <PresentationFormat>Widescreen</PresentationFormat>
  <Paragraphs>119</Paragraphs>
  <Slides>19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Montserrat</vt:lpstr>
      <vt:lpstr>Montserrat Light</vt:lpstr>
      <vt:lpstr>Oswald</vt:lpstr>
      <vt:lpstr>Oswald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dawes</dc:creator>
  <cp:lastModifiedBy>Miss H Dawes</cp:lastModifiedBy>
  <cp:revision>2</cp:revision>
  <dcterms:created xsi:type="dcterms:W3CDTF">2022-01-04T11:48:48Z</dcterms:created>
  <dcterms:modified xsi:type="dcterms:W3CDTF">2022-04-21T16:35:22Z</dcterms:modified>
</cp:coreProperties>
</file>