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2"/>
  </p:notesMasterIdLst>
  <p:handoutMasterIdLst>
    <p:handoutMasterId r:id="rId13"/>
  </p:handoutMasterIdLst>
  <p:sldIdLst>
    <p:sldId id="257" r:id="rId2"/>
    <p:sldId id="449" r:id="rId3"/>
    <p:sldId id="424" r:id="rId4"/>
    <p:sldId id="410" r:id="rId5"/>
    <p:sldId id="428" r:id="rId6"/>
    <p:sldId id="447" r:id="rId7"/>
    <p:sldId id="411" r:id="rId8"/>
    <p:sldId id="448" r:id="rId9"/>
    <p:sldId id="451" r:id="rId10"/>
    <p:sldId id="45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74"/>
    <a:srgbClr val="E1B963"/>
    <a:srgbClr val="F4D61E"/>
    <a:srgbClr val="34A5A2"/>
    <a:srgbClr val="3DBDBD"/>
    <a:srgbClr val="FF7C80"/>
    <a:srgbClr val="5AC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2479" autoAdjust="0"/>
  </p:normalViewPr>
  <p:slideViewPr>
    <p:cSldViewPr snapToGrid="0">
      <p:cViewPr varScale="1">
        <p:scale>
          <a:sx n="52" d="100"/>
          <a:sy n="52" d="100"/>
        </p:scale>
        <p:origin x="1228" y="48"/>
      </p:cViewPr>
      <p:guideLst/>
    </p:cSldViewPr>
  </p:slideViewPr>
  <p:notesTextViewPr>
    <p:cViewPr>
      <p:scale>
        <a:sx n="100" d="100"/>
        <a:sy n="100" d="100"/>
      </p:scale>
      <p:origin x="0" y="0"/>
    </p:cViewPr>
  </p:notesTextViewPr>
  <p:notesViewPr>
    <p:cSldViewPr snapToGrid="0" showGuide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92D079-9D23-2970-EB5C-722344A887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959554-C1BC-E42E-DD47-32D9922301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2C11BE-DC41-F143-A79D-E814CA8D0DEF}" type="datetimeFigureOut">
              <a:rPr lang="en-US" smtClean="0"/>
              <a:t>1/22/2024</a:t>
            </a:fld>
            <a:endParaRPr lang="en-US"/>
          </a:p>
        </p:txBody>
      </p:sp>
      <p:sp>
        <p:nvSpPr>
          <p:cNvPr id="4" name="Footer Placeholder 3">
            <a:extLst>
              <a:ext uri="{FF2B5EF4-FFF2-40B4-BE49-F238E27FC236}">
                <a16:creationId xmlns:a16="http://schemas.microsoft.com/office/drawing/2014/main" id="{AC9DC1EE-D170-7ED1-57AA-6CFD861047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743CA8-3ABB-434F-D8E4-F88E7249C6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99D8E-1041-E240-9668-E751288D0BD2}" type="slidenum">
              <a:rPr lang="en-US" smtClean="0"/>
              <a:t>‹#›</a:t>
            </a:fld>
            <a:endParaRPr lang="en-US"/>
          </a:p>
        </p:txBody>
      </p:sp>
    </p:spTree>
    <p:extLst>
      <p:ext uri="{BB962C8B-B14F-4D97-AF65-F5344CB8AC3E}">
        <p14:creationId xmlns:p14="http://schemas.microsoft.com/office/powerpoint/2010/main" val="204663089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AE4F9-DCE8-42A0-B614-39A217EE4807}"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A66A2-C015-4BB0-86F7-3172B97D9B62}" type="slidenum">
              <a:rPr lang="en-GB" smtClean="0"/>
              <a:t>‹#›</a:t>
            </a:fld>
            <a:endParaRPr lang="en-GB"/>
          </a:p>
        </p:txBody>
      </p:sp>
    </p:spTree>
    <p:extLst>
      <p:ext uri="{BB962C8B-B14F-4D97-AF65-F5344CB8AC3E}">
        <p14:creationId xmlns:p14="http://schemas.microsoft.com/office/powerpoint/2010/main" val="141825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88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3 minutes: Revisit ground rules for PSHE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*Remind the children that you as a teacher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cannot promise confidentiality.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If you are concerned that a pupil is at risk, you would </a:t>
            </a:r>
            <a:r>
              <a:rPr lang="en-GB" sz="1200" dirty="0"/>
              <a:t>follow the school’s safeguarding policy. </a:t>
            </a:r>
          </a:p>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3</a:t>
            </a:fld>
            <a:endParaRPr lang="en-GB"/>
          </a:p>
        </p:txBody>
      </p:sp>
    </p:spTree>
    <p:extLst>
      <p:ext uri="{BB962C8B-B14F-4D97-AF65-F5344CB8AC3E}">
        <p14:creationId xmlns:p14="http://schemas.microsoft.com/office/powerpoint/2010/main" val="403897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7</a:t>
            </a: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 </a:t>
            </a: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minutes: An Introduction to Nicotine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Tw Cen MT" panose="020B0602020104020603" pitchFamily="34" charset="0"/>
                <a:ea typeface="Calibri" panose="020F0502020204030204" pitchFamily="34" charset="0"/>
                <a:cs typeface="Times New Roman" panose="02020603050405020304" pitchFamily="18" charset="0"/>
              </a:rPr>
              <a:t>Pupils to watch </a:t>
            </a:r>
            <a:r>
              <a:rPr lang="en-GB" sz="1800" i="1" dirty="0">
                <a:effectLst/>
                <a:latin typeface="Tw Cen MT" panose="020B0602020104020603" pitchFamily="34" charset="0"/>
                <a:ea typeface="Calibri" panose="020F0502020204030204" pitchFamily="34" charset="0"/>
                <a:cs typeface="Times New Roman" panose="02020603050405020304" pitchFamily="18" charset="0"/>
              </a:rPr>
              <a:t>An Introduction to Nicotine video </a:t>
            </a:r>
            <a:r>
              <a:rPr lang="en-GB" sz="1800" dirty="0">
                <a:effectLst/>
                <a:latin typeface="Tw Cen MT" panose="020B0602020104020603" pitchFamily="34" charset="0"/>
                <a:ea typeface="Calibri" panose="020F0502020204030204" pitchFamily="34" charset="0"/>
                <a:cs typeface="Times New Roman" panose="02020603050405020304" pitchFamily="18" charset="0"/>
              </a:rPr>
              <a:t>then they should answer questions on the worksheet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02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20 minutes: History of Tobacco</a:t>
            </a:r>
            <a:br>
              <a:rPr lang="en-GB" sz="1800" kern="100" dirty="0">
                <a:effectLst/>
                <a:latin typeface="Tw Cen MT" panose="020B0602020104020603" pitchFamily="34" charset="0"/>
                <a:ea typeface="Calibri" panose="020F0502020204030204" pitchFamily="34" charset="0"/>
                <a:cs typeface="Times New Roman" panose="02020603050405020304" pitchFamily="18" charset="0"/>
              </a:rPr>
            </a:b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Ensure that the A3 History of Tobacco sheets are stuck up around the classroom (you may want to stick a couple of these sets up depending on the size of the class). Pupils are to work in groups (teacher’s discretion on group size but best with 2-3) to research the answers to the questions on their worksheet. For those who finish early, </a:t>
            </a:r>
            <a:r>
              <a:rPr lang="en-GB" sz="1800" b="1" kern="100" dirty="0">
                <a:effectLst/>
                <a:latin typeface="Tw Cen MT" panose="020B0602020104020603" pitchFamily="34" charset="0"/>
                <a:ea typeface="Calibri" panose="020F0502020204030204" pitchFamily="34" charset="0"/>
                <a:cs typeface="Times New Roman" panose="02020603050405020304" pitchFamily="18" charset="0"/>
              </a:rPr>
              <a:t>reveal the extension question</a:t>
            </a: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 Teacher can go around classroom encouraging detailed answers. When activity has finished…</a:t>
            </a:r>
            <a:br>
              <a:rPr lang="en-GB" sz="1800" kern="100" dirty="0">
                <a:effectLst/>
                <a:latin typeface="Tw Cen MT" panose="020B0602020104020603"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5</a:t>
            </a:fld>
            <a:endParaRPr lang="en-GB"/>
          </a:p>
        </p:txBody>
      </p:sp>
    </p:spTree>
    <p:extLst>
      <p:ext uri="{BB962C8B-B14F-4D97-AF65-F5344CB8AC3E}">
        <p14:creationId xmlns:p14="http://schemas.microsoft.com/office/powerpoint/2010/main" val="53611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10 minutes: Political decisions</a:t>
            </a:r>
            <a:br>
              <a:rPr lang="en-GB" sz="1800" kern="100" dirty="0">
                <a:effectLst/>
                <a:latin typeface="Tw Cen MT" panose="020B0602020104020603" pitchFamily="34" charset="0"/>
                <a:ea typeface="Calibri" panose="020F0502020204030204" pitchFamily="34" charset="0"/>
                <a:cs typeface="Times New Roman" panose="02020603050405020304" pitchFamily="18" charset="0"/>
              </a:rPr>
            </a:b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Pupils to think creatively about how they would change the situation as it was in the 1950s in order to reduce the number of smokers in the population. When groups have come up with </a:t>
            </a:r>
            <a:r>
              <a:rPr lang="en-GB" sz="1800" b="1" kern="100" dirty="0">
                <a:effectLst/>
                <a:latin typeface="Tw Cen MT" panose="020B0602020104020603" pitchFamily="34" charset="0"/>
                <a:ea typeface="Calibri" panose="020F0502020204030204" pitchFamily="34" charset="0"/>
                <a:cs typeface="Times New Roman" panose="02020603050405020304" pitchFamily="18" charset="0"/>
              </a:rPr>
              <a:t>6 ideas</a:t>
            </a: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 get the groups to share their ideas with another group next to them. Was there any overlap? Highlight particularly creative ideas. </a:t>
            </a:r>
            <a:r>
              <a:rPr lang="en-GB" sz="1800" dirty="0">
                <a:effectLst/>
                <a:latin typeface="Tw Cen MT" panose="020B0602020104020603" pitchFamily="34" charset="0"/>
                <a:ea typeface="Calibri" panose="020F0502020204030204" pitchFamily="34" charset="0"/>
                <a:cs typeface="Times New Roman" panose="02020603050405020304" pitchFamily="18" charset="0"/>
              </a:rPr>
              <a:t>Teacher to explain at the end of the task that the ideas they have come up with are broadly known as </a:t>
            </a:r>
            <a:r>
              <a:rPr lang="en-GB" sz="1800" b="1" dirty="0">
                <a:effectLst/>
                <a:latin typeface="Tw Cen MT" panose="020B0602020104020603" pitchFamily="34" charset="0"/>
                <a:ea typeface="Calibri" panose="020F0502020204030204" pitchFamily="34" charset="0"/>
                <a:cs typeface="Times New Roman" panose="02020603050405020304" pitchFamily="18" charset="0"/>
              </a:rPr>
              <a:t>harm reduction</a:t>
            </a:r>
            <a:r>
              <a:rPr lang="en-GB" sz="1800" dirty="0">
                <a:effectLst/>
                <a:latin typeface="Tw Cen MT" panose="020B0602020104020603" pitchFamily="34" charset="0"/>
                <a:ea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6</a:t>
            </a:fld>
            <a:endParaRPr lang="en-GB"/>
          </a:p>
        </p:txBody>
      </p:sp>
    </p:spTree>
    <p:extLst>
      <p:ext uri="{BB962C8B-B14F-4D97-AF65-F5344CB8AC3E}">
        <p14:creationId xmlns:p14="http://schemas.microsoft.com/office/powerpoint/2010/main" val="211640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GB" sz="1800" i="1" kern="100">
                <a:effectLst/>
                <a:latin typeface="Tw Cen MT" panose="020B0602020104020603" pitchFamily="34" charset="0"/>
                <a:ea typeface="Calibri" panose="020F0502020204030204" pitchFamily="34" charset="0"/>
                <a:cs typeface="Times New Roman" panose="02020603050405020304" pitchFamily="18" charset="0"/>
              </a:rPr>
              <a:t>1</a:t>
            </a: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5</a:t>
            </a:r>
            <a:r>
              <a:rPr lang="en-GB" sz="1800" i="1" kern="100">
                <a:effectLst/>
                <a:latin typeface="Tw Cen MT" panose="020B0602020104020603" pitchFamily="34" charset="0"/>
                <a:ea typeface="Calibri" panose="020F0502020204030204" pitchFamily="34" charset="0"/>
                <a:cs typeface="Times New Roman" panose="02020603050405020304" pitchFamily="18" charset="0"/>
              </a:rPr>
              <a:t> </a:t>
            </a: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minutes: The Decline of Smoking in the UK</a:t>
            </a:r>
            <a:endParaRPr lang="en-GB"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Show pupils the graph. Ask them why they think this decline happened. The answers are on the next slide in the video.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dirty="0"/>
              <a:t>Ask pupils why they think this decline has happened.</a:t>
            </a:r>
          </a:p>
          <a:p>
            <a:endParaRPr lang="en-GB" dirty="0"/>
          </a:p>
          <a:p>
            <a:r>
              <a:rPr lang="en-GB" dirty="0"/>
              <a:t>Possible answers:</a:t>
            </a:r>
          </a:p>
          <a:p>
            <a:endParaRPr lang="en-GB" dirty="0"/>
          </a:p>
          <a:p>
            <a:r>
              <a:rPr lang="en-GB" dirty="0"/>
              <a:t>Simple answer: </a:t>
            </a:r>
          </a:p>
          <a:p>
            <a:r>
              <a:rPr lang="en-GB" i="1" dirty="0"/>
              <a:t>The fall in smoking rates is due to a combination of smokers quitting and a growth in the population of people who have never smoked.</a:t>
            </a:r>
          </a:p>
          <a:p>
            <a:r>
              <a:rPr lang="en-GB" b="1" i="0" dirty="0"/>
              <a:t>For pupils that answer in this way, ask them why they think smokers started quitting and why fewer people took up smoking.</a:t>
            </a:r>
          </a:p>
          <a:p>
            <a:endParaRPr lang="en-GB" i="1" dirty="0"/>
          </a:p>
          <a:p>
            <a:r>
              <a:rPr lang="en-GB" dirty="0"/>
              <a:t>More advanced answers: </a:t>
            </a:r>
          </a:p>
          <a:p>
            <a:endParaRPr lang="en-GB" dirty="0"/>
          </a:p>
          <a:p>
            <a:pPr marL="171450" indent="-171450">
              <a:buFontTx/>
              <a:buChar char="-"/>
            </a:pPr>
            <a:r>
              <a:rPr lang="en-GB" dirty="0"/>
              <a:t>This may be because of better education on the harms of smoking</a:t>
            </a:r>
          </a:p>
          <a:p>
            <a:pPr marL="171450" indent="-171450">
              <a:buFontTx/>
              <a:buChar char="-"/>
            </a:pPr>
            <a:r>
              <a:rPr lang="en-GB" dirty="0"/>
              <a:t>This may be due to there being alternatives to smoking – ways to quit… using nicotine patches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Smoking has become more expensive. The price of tobacco in the UK increased by 80.2% between 2003 and 2013. In fact, the price of a 20-pack of cigarettes has recently increased to £14.38. </a:t>
            </a:r>
            <a:r>
              <a:rPr lang="en-GB" b="1" dirty="0"/>
              <a:t>Ask the children how much that would amount to over 20 years for a chain smoker smoking 40/day. </a:t>
            </a:r>
            <a:r>
              <a:rPr lang="en-GB" b="1" i="1" dirty="0">
                <a:solidFill>
                  <a:srgbClr val="FF0000"/>
                </a:solidFill>
              </a:rPr>
              <a:t>Answer: overall spend of £209,948)</a:t>
            </a:r>
          </a:p>
          <a:p>
            <a:pPr marL="171450" indent="-171450">
              <a:buFontTx/>
              <a:buChar char="-"/>
            </a:pPr>
            <a:r>
              <a:rPr lang="en-GB" b="0" i="0" dirty="0">
                <a:solidFill>
                  <a:srgbClr val="FF0000"/>
                </a:solidFill>
              </a:rPr>
              <a:t>Government make it harder for people to smoke by introducing milestones such as banning smoking adverts in cinemas (1986) or making it illegal to smoke in public places (2007) etc (more revealed in next video)</a:t>
            </a:r>
          </a:p>
          <a:p>
            <a:pPr marL="171450" indent="-171450">
              <a:buFontTx/>
              <a:buChar char="-"/>
            </a:pPr>
            <a:r>
              <a:rPr lang="en-GB" dirty="0"/>
              <a:t>The government (EU) banned the sale of flavoured cigarettes like menthol </a:t>
            </a:r>
            <a:r>
              <a:rPr lang="en-GB" b="0" i="0" dirty="0">
                <a:solidFill>
                  <a:srgbClr val="4D5156"/>
                </a:solidFill>
                <a:effectLst/>
                <a:latin typeface="arial" panose="020B0604020202020204" pitchFamily="34" charset="0"/>
              </a:rPr>
              <a:t>in 2020.</a:t>
            </a:r>
          </a:p>
          <a:p>
            <a:pPr marL="171450" indent="-171450">
              <a:buFontTx/>
              <a:buChar char="-"/>
            </a:pPr>
            <a:r>
              <a:rPr lang="en-GB" b="0" i="0" dirty="0">
                <a:solidFill>
                  <a:srgbClr val="4D5156"/>
                </a:solidFill>
                <a:effectLst/>
                <a:latin typeface="arial" panose="020B0604020202020204" pitchFamily="34" charset="0"/>
              </a:rPr>
              <a:t>Anti-smoking campaigns on TV</a:t>
            </a:r>
            <a:endParaRPr lang="en-GB" b="0" i="0" dirty="0">
              <a:solidFill>
                <a:srgbClr val="FF0000"/>
              </a:solidFill>
            </a:endParaRPr>
          </a:p>
          <a:p>
            <a:pPr marL="171450" indent="-171450">
              <a:buFontTx/>
              <a:buChar char="-"/>
            </a:pPr>
            <a:endParaRPr lang="en-GB" dirty="0"/>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95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Tw Cen MT" panose="020B0602020104020603" pitchFamily="34" charset="0"/>
                <a:ea typeface="Calibri" panose="020F0502020204030204" pitchFamily="34" charset="0"/>
                <a:cs typeface="Times New Roman" panose="02020603050405020304" pitchFamily="18" charset="0"/>
              </a:rPr>
              <a:t>Continuation of last activity.</a:t>
            </a:r>
          </a:p>
          <a:p>
            <a:r>
              <a:rPr lang="en-GB" sz="1200" kern="100" dirty="0">
                <a:effectLst/>
                <a:latin typeface="Tw Cen MT" panose="020B0602020104020603" pitchFamily="34" charset="0"/>
                <a:ea typeface="Calibri" panose="020F0502020204030204" pitchFamily="34" charset="0"/>
                <a:cs typeface="Times New Roman" panose="02020603050405020304" pitchFamily="18" charset="0"/>
              </a:rPr>
              <a:t>Play video then ask pupils to answer the two questions on their worksheet.</a:t>
            </a:r>
            <a:br>
              <a:rPr lang="en-GB" sz="1200" kern="100" dirty="0">
                <a:effectLst/>
                <a:latin typeface="Tw Cen MT" panose="020B0602020104020603" pitchFamily="34" charset="0"/>
                <a:ea typeface="Calibri" panose="020F0502020204030204" pitchFamily="34" charset="0"/>
                <a:cs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8</a:t>
            </a:fld>
            <a:endParaRPr lang="en-GB"/>
          </a:p>
        </p:txBody>
      </p:sp>
    </p:spTree>
    <p:extLst>
      <p:ext uri="{BB962C8B-B14F-4D97-AF65-F5344CB8AC3E}">
        <p14:creationId xmlns:p14="http://schemas.microsoft.com/office/powerpoint/2010/main" val="283316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5 minutes: Plenary </a:t>
            </a:r>
            <a:b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b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Use images to show how the government’s approach to harm reduction has changed.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59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10</a:t>
            </a:fld>
            <a:endParaRPr lang="en-GB"/>
          </a:p>
        </p:txBody>
      </p:sp>
    </p:spTree>
    <p:extLst>
      <p:ext uri="{BB962C8B-B14F-4D97-AF65-F5344CB8AC3E}">
        <p14:creationId xmlns:p14="http://schemas.microsoft.com/office/powerpoint/2010/main" val="1329605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E654CE-DEDA-D2E8-CEFC-97756F6B30C7}"/>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1</a:t>
            </a:r>
          </a:p>
        </p:txBody>
      </p:sp>
      <p:sp>
        <p:nvSpPr>
          <p:cNvPr id="8" name="Rectangle 7">
            <a:extLst>
              <a:ext uri="{FF2B5EF4-FFF2-40B4-BE49-F238E27FC236}">
                <a16:creationId xmlns:a16="http://schemas.microsoft.com/office/drawing/2014/main" id="{C853A6D1-65E3-C4EB-9142-8DE1DBF20B76}"/>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AA634EE-1E0A-86DF-C990-B4CB95D350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86D4CA44-6886-FFEA-E03F-AA25AE76A77F}"/>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69BCF6B8-ABEA-07D9-1F0E-E53190CA9CE8}"/>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DEACB96A-58C8-4210-A979-51B56A25709A}"/>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BD62BFF6-8FC6-078D-F4F3-7436BDDC757E}"/>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B857028D-3FBB-B2E7-43AB-7D9A56254F29}"/>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A06D53E2-04A3-054A-18BF-83BC3AD1FDA4}"/>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4AE7C128-4FD0-F118-487B-1F2CBE5E8025}"/>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B9BDF43-AF28-3637-55FB-D4DED5016E7A}"/>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85DD6FB8-26DB-96B3-8791-EE038701CCE0}"/>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DEB3C03E-1828-1E27-B2F7-BB44B1A6F176}"/>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CF1822A0-4D51-A22E-2042-FCAA5B0463A1}"/>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1D8DDD74-7CD7-AE3E-88D9-119CF25CD3D7}"/>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537E1084-48CB-1681-5AAB-1091C31FDC5D}"/>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889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22/01/2024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11603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22/01/2024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171941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EB0FCA-8662-8B01-5742-4C5A8845BAD0}"/>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1</a:t>
            </a:r>
          </a:p>
        </p:txBody>
      </p:sp>
      <p:sp>
        <p:nvSpPr>
          <p:cNvPr id="8" name="Rectangle 7">
            <a:extLst>
              <a:ext uri="{FF2B5EF4-FFF2-40B4-BE49-F238E27FC236}">
                <a16:creationId xmlns:a16="http://schemas.microsoft.com/office/drawing/2014/main" id="{DE1061F3-73A7-576F-175F-7EF9DEFEEE91}"/>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EF5183E6-9D03-729A-0E65-A2298408B7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7A7095BE-C0C7-ED87-2AEF-0681BF3DC2D7}"/>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32659915-3483-FC5B-728B-499AF1A5D471}"/>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70209E3D-AA58-F7B4-93B1-4DEA170132C4}"/>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0BBEDCDB-B904-D5ED-C74C-57E3B332E4D5}"/>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214F5AB3-A3DD-49F0-7CF0-44929A2C9850}"/>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90FBB620-7F1F-EF89-4DC4-E9AB6F313809}"/>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66D1BD8C-7493-9BF7-3090-8984F3147856}"/>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F191CC2-839D-D3F7-6807-E45EBCF214BC}"/>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67F98759-5C1C-D74D-7DF6-CFFB924328D5}"/>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46049FF8-9FAD-10FF-B589-A68B1B66FA9F}"/>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116927EF-9C33-C797-61AE-B9D2EF86253A}"/>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C3104F9-E90C-AC6F-DBAB-88767490341D}"/>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1AD4D317-4DF6-ADA0-7625-82AC21DA4F6F}"/>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1414847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A55F946-FDE4-B3C0-72D9-5DA90A38DD69}"/>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1</a:t>
            </a:r>
          </a:p>
        </p:txBody>
      </p:sp>
      <p:sp>
        <p:nvSpPr>
          <p:cNvPr id="8" name="Rectangle 7">
            <a:extLst>
              <a:ext uri="{FF2B5EF4-FFF2-40B4-BE49-F238E27FC236}">
                <a16:creationId xmlns:a16="http://schemas.microsoft.com/office/drawing/2014/main" id="{16A3DA94-A064-C004-A945-C15809D2A9A6}"/>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70EAA81-D5AF-47A8-29F6-B304BFF7FF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8B67F6D7-64ED-1EB4-9D13-F4E962E8BB65}"/>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AA80882C-F959-7567-8642-6375D6017F92}"/>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13638FDF-DC80-92C0-B917-A9B9B77B4B73}"/>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D39D2443-A3B9-18C3-F550-4AFE1A350BEC}"/>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836AA124-F7A8-FC24-9D0E-791CA165E10E}"/>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E1FEF5BF-CA71-1178-220B-FAA40F4BB616}"/>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DD0EFB8D-8289-0D09-C131-1E07448A20C0}"/>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765E6AC-0A87-DFB2-2437-841E6FC7A1D1}"/>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F031D5CD-5C39-8BF7-A336-486764C7753D}"/>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5EEE4A87-9389-0246-98F5-EAFDDA4C878B}"/>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0CD87505-FE3F-3F82-06F5-ADAFEF4C2987}"/>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84A8D68A-BD48-865D-5CE4-D35E083838A1}"/>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BF0A7ED2-0733-6B41-8475-1C1BB5385FFA}"/>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5010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22/01/2024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339574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22/01/2024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304708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22/01/2024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60379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2BF1F4-F9FF-7E3B-CF52-34D328B42709}"/>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1</a:t>
            </a:r>
          </a:p>
        </p:txBody>
      </p:sp>
      <p:sp>
        <p:nvSpPr>
          <p:cNvPr id="6" name="Rectangle 5">
            <a:extLst>
              <a:ext uri="{FF2B5EF4-FFF2-40B4-BE49-F238E27FC236}">
                <a16:creationId xmlns:a16="http://schemas.microsoft.com/office/drawing/2014/main" id="{CBC89A12-B039-CBB9-A1E9-FF1BD1579445}"/>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686C3F4B-B82F-7E52-0249-E01B15B90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8" name="Google Shape;134;p4">
            <a:extLst>
              <a:ext uri="{FF2B5EF4-FFF2-40B4-BE49-F238E27FC236}">
                <a16:creationId xmlns:a16="http://schemas.microsoft.com/office/drawing/2014/main" id="{929B2036-A289-B634-75AA-69187B53DFF2}"/>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9" name="Straight Connector 8">
            <a:extLst>
              <a:ext uri="{FF2B5EF4-FFF2-40B4-BE49-F238E27FC236}">
                <a16:creationId xmlns:a16="http://schemas.microsoft.com/office/drawing/2014/main" id="{BBBE65CF-1C56-C459-8745-D6C561984812}"/>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0" name="Google Shape;108;p1">
            <a:extLst>
              <a:ext uri="{FF2B5EF4-FFF2-40B4-BE49-F238E27FC236}">
                <a16:creationId xmlns:a16="http://schemas.microsoft.com/office/drawing/2014/main" id="{27D6F8AA-068B-496A-BA2B-ED40B800CE6D}"/>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1" name="Google Shape;108;p1">
            <a:extLst>
              <a:ext uri="{FF2B5EF4-FFF2-40B4-BE49-F238E27FC236}">
                <a16:creationId xmlns:a16="http://schemas.microsoft.com/office/drawing/2014/main" id="{8CC9A09B-1E3A-D3F0-10CA-4FA2B60914C8}"/>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2" name="Straight Connector 11">
            <a:extLst>
              <a:ext uri="{FF2B5EF4-FFF2-40B4-BE49-F238E27FC236}">
                <a16:creationId xmlns:a16="http://schemas.microsoft.com/office/drawing/2014/main" id="{D8AD6351-6550-167B-9FB6-119C4FDA0468}"/>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3" name="Graphic 2">
            <a:extLst>
              <a:ext uri="{FF2B5EF4-FFF2-40B4-BE49-F238E27FC236}">
                <a16:creationId xmlns:a16="http://schemas.microsoft.com/office/drawing/2014/main" id="{DBAC6027-551C-B03E-7155-D26D5725AC3D}"/>
              </a:ext>
            </a:extLst>
          </p:cNvPr>
          <p:cNvGrpSpPr/>
          <p:nvPr userDrawn="1"/>
        </p:nvGrpSpPr>
        <p:grpSpPr>
          <a:xfrm flipH="1">
            <a:off x="-1" y="1475169"/>
            <a:ext cx="6182456" cy="3772172"/>
            <a:chOff x="5681490" y="2134464"/>
            <a:chExt cx="6340044" cy="3868322"/>
          </a:xfrm>
          <a:solidFill>
            <a:srgbClr val="5AC9CA">
              <a:alpha val="9804"/>
            </a:srgbClr>
          </a:solidFill>
        </p:grpSpPr>
        <p:sp>
          <p:nvSpPr>
            <p:cNvPr id="14" name="Freeform 13">
              <a:extLst>
                <a:ext uri="{FF2B5EF4-FFF2-40B4-BE49-F238E27FC236}">
                  <a16:creationId xmlns:a16="http://schemas.microsoft.com/office/drawing/2014/main" id="{CD728A4F-FC2B-56D5-5FB4-F52A8CB777EE}"/>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59AC860-DAA6-67D9-33EB-4912C451BB8A}"/>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1909044-0C0F-1259-8A84-FE8625B8C163}"/>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338D700D-27E1-6474-2F08-35AC77F29A52}"/>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C244CDD0-EA95-46D0-9295-B0E940621714}"/>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F654E69C-FE0B-100D-F623-FDB85B722065}"/>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B486C2E4-6379-C7D2-AF9E-B13B732692A2}"/>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9716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22/01/2024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87418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22/01/2024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54887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7285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26B43"/>
          </p15:clr>
        </p15:guide>
        <p15:guide id="2" orient="horz" pos="686" userDrawn="1">
          <p15:clr>
            <a:srgbClr val="F26B43"/>
          </p15:clr>
        </p15:guide>
        <p15:guide id="3" orient="horz" pos="3838" userDrawn="1">
          <p15:clr>
            <a:srgbClr val="F26B43"/>
          </p15:clr>
        </p15:guide>
        <p15:guide id="4" pos="7197" userDrawn="1">
          <p15:clr>
            <a:srgbClr val="F26B43"/>
          </p15:clr>
        </p15:guide>
        <p15:guide id="5"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drugscience.org.uk/" TargetMode="External"/><Relationship Id="rId3" Type="http://schemas.openxmlformats.org/officeDocument/2006/relationships/hyperlink" Target="https://ash.org.uk/" TargetMode="External"/><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hs.uk/better-health/quit-smoking/find-your-local-stop-smoking-service/" TargetMode="Externa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KUf6P4s2ep8?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qZzviB0KQtQ?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WlMrD2DFoXI?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DC8D-BA72-D0CF-E779-BC19DAED53FC}"/>
              </a:ext>
            </a:extLst>
          </p:cNvPr>
          <p:cNvSpPr>
            <a:spLocks noGrp="1"/>
          </p:cNvSpPr>
          <p:nvPr>
            <p:ph type="title"/>
          </p:nvPr>
        </p:nvSpPr>
        <p:spPr>
          <a:xfrm>
            <a:off x="766763" y="2382898"/>
            <a:ext cx="10658475" cy="1325563"/>
          </a:xfrm>
          <a:prstGeom prst="rect">
            <a:avLst/>
          </a:prstGeom>
        </p:spPr>
        <p:txBody>
          <a:bodyPr>
            <a:normAutofit/>
          </a:bodyPr>
          <a:lstStyle/>
          <a:p>
            <a:pPr algn="ctr"/>
            <a:r>
              <a:rPr lang="en-GB" sz="8000" dirty="0">
                <a:solidFill>
                  <a:srgbClr val="002060"/>
                </a:solidFill>
                <a:latin typeface="Oswald" pitchFamily="2" charset="77"/>
              </a:rPr>
              <a:t>The History of Tobacco</a:t>
            </a:r>
            <a:endParaRPr lang="en-GB" sz="8000" i="1" dirty="0">
              <a:solidFill>
                <a:srgbClr val="002060"/>
              </a:solidFill>
              <a:latin typeface="Oswald" pitchFamily="2" charset="77"/>
            </a:endParaRPr>
          </a:p>
        </p:txBody>
      </p:sp>
      <p:grpSp>
        <p:nvGrpSpPr>
          <p:cNvPr id="3" name="Graphic 2">
            <a:extLst>
              <a:ext uri="{FF2B5EF4-FFF2-40B4-BE49-F238E27FC236}">
                <a16:creationId xmlns:a16="http://schemas.microsoft.com/office/drawing/2014/main" id="{5C40E48A-9222-7652-332E-ADB5AC4414DE}"/>
              </a:ext>
            </a:extLst>
          </p:cNvPr>
          <p:cNvGrpSpPr/>
          <p:nvPr/>
        </p:nvGrpSpPr>
        <p:grpSpPr>
          <a:xfrm flipH="1">
            <a:off x="0" y="144918"/>
            <a:ext cx="10764988" cy="6568164"/>
            <a:chOff x="5681490" y="2134464"/>
            <a:chExt cx="6340044" cy="3868322"/>
          </a:xfrm>
          <a:solidFill>
            <a:srgbClr val="5AC9CA">
              <a:alpha val="9804"/>
            </a:srgbClr>
          </a:solidFill>
        </p:grpSpPr>
        <p:sp>
          <p:nvSpPr>
            <p:cNvPr id="4" name="Freeform 3">
              <a:extLst>
                <a:ext uri="{FF2B5EF4-FFF2-40B4-BE49-F238E27FC236}">
                  <a16:creationId xmlns:a16="http://schemas.microsoft.com/office/drawing/2014/main" id="{B1A6E3BA-8647-27DA-1BB7-3A30E97C1AF3}"/>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B2D6DC4-5276-6477-3699-584B2BAB79BC}"/>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6E5B174-CC82-4B12-7984-813D14EAD0F4}"/>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AB981E73-8616-E971-6409-2630C1098FCC}"/>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AA879FDC-7302-122D-7E70-4DA8406FFF54}"/>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85B19B6-B07F-E14E-A794-DB75BFD2E522}"/>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D3DDB4E0-5ED7-8477-5E02-36D3878F7745}"/>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pic>
        <p:nvPicPr>
          <p:cNvPr id="11" name="Google Shape;134;p4">
            <a:extLst>
              <a:ext uri="{FF2B5EF4-FFF2-40B4-BE49-F238E27FC236}">
                <a16:creationId xmlns:a16="http://schemas.microsoft.com/office/drawing/2014/main" id="{3927A60F-C047-7B57-C9AE-2B2BF493CD2E}"/>
              </a:ext>
            </a:extLst>
          </p:cNvPr>
          <p:cNvPicPr preferRelativeResize="0"/>
          <p:nvPr/>
        </p:nvPicPr>
        <p:blipFill rotWithShape="1">
          <a:blip r:embed="rId3">
            <a:alphaModFix/>
          </a:blip>
          <a:srcRect l="8376" t="30967" b="8302"/>
          <a:stretch/>
        </p:blipFill>
        <p:spPr>
          <a:xfrm>
            <a:off x="0" y="3842046"/>
            <a:ext cx="4550212" cy="3015953"/>
          </a:xfrm>
          <a:prstGeom prst="rect">
            <a:avLst/>
          </a:prstGeom>
          <a:noFill/>
          <a:ln>
            <a:noFill/>
          </a:ln>
        </p:spPr>
      </p:pic>
      <p:pic>
        <p:nvPicPr>
          <p:cNvPr id="12" name="Picture 11" descr="Shape&#10;&#10;Description automatically generated with medium confidence">
            <a:extLst>
              <a:ext uri="{FF2B5EF4-FFF2-40B4-BE49-F238E27FC236}">
                <a16:creationId xmlns:a16="http://schemas.microsoft.com/office/drawing/2014/main" id="{68CB6CF0-4F3B-BEB8-6863-9459639AC8DB}"/>
              </a:ext>
            </a:extLst>
          </p:cNvPr>
          <p:cNvPicPr>
            <a:picLocks noChangeAspect="1"/>
          </p:cNvPicPr>
          <p:nvPr/>
        </p:nvPicPr>
        <p:blipFill>
          <a:blip r:embed="rId4"/>
          <a:stretch>
            <a:fillRect/>
          </a:stretch>
        </p:blipFill>
        <p:spPr>
          <a:xfrm>
            <a:off x="4297348" y="4295994"/>
            <a:ext cx="2795647" cy="955180"/>
          </a:xfrm>
          <a:prstGeom prst="rect">
            <a:avLst/>
          </a:prstGeom>
        </p:spPr>
      </p:pic>
      <p:sp>
        <p:nvSpPr>
          <p:cNvPr id="21" name="Title 1">
            <a:extLst>
              <a:ext uri="{FF2B5EF4-FFF2-40B4-BE49-F238E27FC236}">
                <a16:creationId xmlns:a16="http://schemas.microsoft.com/office/drawing/2014/main" id="{B38CCDC2-A98C-ADD5-2D40-96767E665455}"/>
              </a:ext>
            </a:extLst>
          </p:cNvPr>
          <p:cNvSpPr txBox="1">
            <a:spLocks/>
          </p:cNvSpPr>
          <p:nvPr/>
        </p:nvSpPr>
        <p:spPr>
          <a:xfrm>
            <a:off x="766763" y="1903605"/>
            <a:ext cx="10658475" cy="5260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spc="600" dirty="0">
                <a:solidFill>
                  <a:srgbClr val="5AC9CA"/>
                </a:solidFill>
                <a:latin typeface="Oswald Light" pitchFamily="2" charset="77"/>
              </a:rPr>
              <a:t>LESSON 1</a:t>
            </a:r>
          </a:p>
        </p:txBody>
      </p:sp>
      <p:pic>
        <p:nvPicPr>
          <p:cNvPr id="23" name="Picture 22" descr="A neon sign with text&#10;&#10;Description automatically generated with medium confidence">
            <a:extLst>
              <a:ext uri="{FF2B5EF4-FFF2-40B4-BE49-F238E27FC236}">
                <a16:creationId xmlns:a16="http://schemas.microsoft.com/office/drawing/2014/main" id="{A3F354DE-223E-60D4-D58E-0E45CF1E8B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60" y="5071127"/>
            <a:ext cx="2288478" cy="861012"/>
          </a:xfrm>
          <a:prstGeom prst="rect">
            <a:avLst/>
          </a:prstGeom>
        </p:spPr>
      </p:pic>
    </p:spTree>
    <p:extLst>
      <p:ext uri="{BB962C8B-B14F-4D97-AF65-F5344CB8AC3E}">
        <p14:creationId xmlns:p14="http://schemas.microsoft.com/office/powerpoint/2010/main" val="373759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7D12-D88F-F7E8-129A-E0A1DEECBA51}"/>
              </a:ext>
            </a:extLst>
          </p:cNvPr>
          <p:cNvSpPr>
            <a:spLocks noGrp="1"/>
          </p:cNvSpPr>
          <p:nvPr>
            <p:ph type="title" idx="4294967295"/>
          </p:nvPr>
        </p:nvSpPr>
        <p:spPr>
          <a:xfrm>
            <a:off x="695343" y="1497013"/>
            <a:ext cx="10515600" cy="971550"/>
          </a:xfrm>
          <a:prstGeom prst="rect">
            <a:avLst/>
          </a:prstGeom>
        </p:spPr>
        <p:txBody>
          <a:bodyPr>
            <a:normAutofit/>
          </a:bodyPr>
          <a:lstStyle/>
          <a:p>
            <a:r>
              <a:rPr lang="en-GB" sz="2000" dirty="0">
                <a:latin typeface="Oswald Light" pitchFamily="2" charset="77"/>
              </a:rPr>
              <a:t>If you would like to learn more about nicotine or you are concerned about yourself or another person’s nicotine use:</a:t>
            </a:r>
          </a:p>
        </p:txBody>
      </p:sp>
      <p:pic>
        <p:nvPicPr>
          <p:cNvPr id="1026" name="Picture 2" descr="Action on Smoking and Health - ASH">
            <a:hlinkClick r:id="rId3"/>
            <a:extLst>
              <a:ext uri="{FF2B5EF4-FFF2-40B4-BE49-F238E27FC236}">
                <a16:creationId xmlns:a16="http://schemas.microsoft.com/office/drawing/2014/main" id="{24C6199B-609A-99C5-B828-F92CDFC9A7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44" t="22390" r="22002" b="23542"/>
          <a:stretch/>
        </p:blipFill>
        <p:spPr bwMode="auto">
          <a:xfrm>
            <a:off x="914028" y="2950746"/>
            <a:ext cx="2358089" cy="1203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7C94862-53D0-EA45-611C-38B6FBD09CAB}"/>
              </a:ext>
            </a:extLst>
          </p:cNvPr>
          <p:cNvPicPr>
            <a:picLocks noChangeAspect="1"/>
          </p:cNvPicPr>
          <p:nvPr/>
        </p:nvPicPr>
        <p:blipFill>
          <a:blip r:embed="rId5"/>
          <a:stretch>
            <a:fillRect/>
          </a:stretch>
        </p:blipFill>
        <p:spPr>
          <a:xfrm>
            <a:off x="9249156" y="2596198"/>
            <a:ext cx="1665604" cy="1665604"/>
          </a:xfrm>
          <a:prstGeom prst="rect">
            <a:avLst/>
          </a:prstGeom>
        </p:spPr>
      </p:pic>
      <p:sp>
        <p:nvSpPr>
          <p:cNvPr id="7" name="TextBox 6">
            <a:extLst>
              <a:ext uri="{FF2B5EF4-FFF2-40B4-BE49-F238E27FC236}">
                <a16:creationId xmlns:a16="http://schemas.microsoft.com/office/drawing/2014/main" id="{49E848C2-C543-614C-33AB-11B3F7867DFE}"/>
              </a:ext>
            </a:extLst>
          </p:cNvPr>
          <p:cNvSpPr txBox="1"/>
          <p:nvPr/>
        </p:nvSpPr>
        <p:spPr>
          <a:xfrm>
            <a:off x="6419533" y="4330712"/>
            <a:ext cx="2074547" cy="784830"/>
          </a:xfrm>
          <a:prstGeom prst="rect">
            <a:avLst/>
          </a:prstGeom>
          <a:noFill/>
        </p:spPr>
        <p:txBody>
          <a:bodyPr wrap="square" rtlCol="0">
            <a:spAutoFit/>
          </a:bodyPr>
          <a:lstStyle/>
          <a:p>
            <a:pPr algn="ctr"/>
            <a:r>
              <a:rPr lang="en-GB" sz="1500" dirty="0">
                <a:latin typeface="Oswald" pitchFamily="2" charset="77"/>
              </a:rPr>
              <a:t>Click on the image above to find your nearest stop smoking services</a:t>
            </a:r>
          </a:p>
        </p:txBody>
      </p:sp>
      <p:pic>
        <p:nvPicPr>
          <p:cNvPr id="1030" name="Picture 6" descr="NHS (@NHSuk) / X">
            <a:hlinkClick r:id="rId6"/>
            <a:extLst>
              <a:ext uri="{FF2B5EF4-FFF2-40B4-BE49-F238E27FC236}">
                <a16:creationId xmlns:a16="http://schemas.microsoft.com/office/drawing/2014/main" id="{A388215F-C6CB-C7AC-7E18-86D16CCFE0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565" b="29044"/>
          <a:stretch/>
        </p:blipFill>
        <p:spPr bwMode="auto">
          <a:xfrm>
            <a:off x="6419534" y="3130883"/>
            <a:ext cx="2074547" cy="8586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8AE5AF-FD2E-8458-D34F-4FAF076A0697}"/>
              </a:ext>
            </a:extLst>
          </p:cNvPr>
          <p:cNvSpPr txBox="1"/>
          <p:nvPr/>
        </p:nvSpPr>
        <p:spPr>
          <a:xfrm>
            <a:off x="9080365" y="4331471"/>
            <a:ext cx="2003186" cy="1554272"/>
          </a:xfrm>
          <a:prstGeom prst="rect">
            <a:avLst/>
          </a:prstGeom>
          <a:noFill/>
        </p:spPr>
        <p:txBody>
          <a:bodyPr wrap="square" rtlCol="0">
            <a:spAutoFit/>
          </a:bodyPr>
          <a:lstStyle/>
          <a:p>
            <a:pPr algn="ctr"/>
            <a:r>
              <a:rPr lang="en-GB" sz="1500" dirty="0">
                <a:latin typeface="Oswald" pitchFamily="2" charset="77"/>
              </a:rPr>
              <a:t>Scan here for the NHS quit smoking page where you find advice and download the quit smoking app</a:t>
            </a:r>
            <a:endParaRPr lang="en-GB" sz="2000" dirty="0">
              <a:latin typeface="Oswald" pitchFamily="2" charset="77"/>
            </a:endParaRPr>
          </a:p>
          <a:p>
            <a:pPr algn="ctr"/>
            <a:endParaRPr lang="en-GB" sz="2000" dirty="0">
              <a:latin typeface="Tw Cen MT" panose="020B0602020104020603" pitchFamily="34" charset="0"/>
            </a:endParaRPr>
          </a:p>
        </p:txBody>
      </p:sp>
      <p:sp>
        <p:nvSpPr>
          <p:cNvPr id="11" name="TextBox 10">
            <a:extLst>
              <a:ext uri="{FF2B5EF4-FFF2-40B4-BE49-F238E27FC236}">
                <a16:creationId xmlns:a16="http://schemas.microsoft.com/office/drawing/2014/main" id="{4E6ADC5D-BEB8-2F72-2931-985378935B9B}"/>
              </a:ext>
            </a:extLst>
          </p:cNvPr>
          <p:cNvSpPr txBox="1"/>
          <p:nvPr/>
        </p:nvSpPr>
        <p:spPr>
          <a:xfrm>
            <a:off x="3697921" y="4330712"/>
            <a:ext cx="2074547" cy="323165"/>
          </a:xfrm>
          <a:prstGeom prst="rect">
            <a:avLst/>
          </a:prstGeom>
          <a:noFill/>
        </p:spPr>
        <p:txBody>
          <a:bodyPr wrap="square" rtlCol="0">
            <a:spAutoFit/>
          </a:bodyPr>
          <a:lstStyle/>
          <a:p>
            <a:pPr algn="ctr"/>
            <a:r>
              <a:rPr lang="en-GB" sz="1500" dirty="0" err="1">
                <a:latin typeface="Oswald" pitchFamily="2" charset="77"/>
                <a:hlinkClick r:id="rId8">
                  <a:extLst>
                    <a:ext uri="{A12FA001-AC4F-418D-AE19-62706E023703}">
                      <ahyp:hlinkClr xmlns:ahyp="http://schemas.microsoft.com/office/drawing/2018/hyperlinkcolor" val="tx"/>
                    </a:ext>
                  </a:extLst>
                </a:hlinkClick>
              </a:rPr>
              <a:t>drugscience.org.uk</a:t>
            </a:r>
            <a:endParaRPr lang="en-GB" sz="1500" dirty="0">
              <a:latin typeface="Oswald" pitchFamily="2" charset="77"/>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B9955EA-D840-42B7-CF13-587A7E989F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823" y="3189804"/>
            <a:ext cx="2158004" cy="725304"/>
          </a:xfrm>
          <a:prstGeom prst="rect">
            <a:avLst/>
          </a:prstGeom>
        </p:spPr>
      </p:pic>
      <p:sp>
        <p:nvSpPr>
          <p:cNvPr id="14" name="TextBox 13">
            <a:extLst>
              <a:ext uri="{FF2B5EF4-FFF2-40B4-BE49-F238E27FC236}">
                <a16:creationId xmlns:a16="http://schemas.microsoft.com/office/drawing/2014/main" id="{5CDBF8EC-D649-5F0E-99BF-B6EE3AF6B32A}"/>
              </a:ext>
            </a:extLst>
          </p:cNvPr>
          <p:cNvSpPr txBox="1"/>
          <p:nvPr/>
        </p:nvSpPr>
        <p:spPr>
          <a:xfrm>
            <a:off x="914028" y="4330712"/>
            <a:ext cx="2074547" cy="323165"/>
          </a:xfrm>
          <a:prstGeom prst="rect">
            <a:avLst/>
          </a:prstGeom>
          <a:noFill/>
        </p:spPr>
        <p:txBody>
          <a:bodyPr wrap="square" rtlCol="0">
            <a:spAutoFit/>
          </a:bodyPr>
          <a:lstStyle/>
          <a:p>
            <a:pPr algn="ctr"/>
            <a:r>
              <a:rPr lang="en-GB" sz="1500" dirty="0" err="1">
                <a:latin typeface="Oswald" pitchFamily="2" charset="77"/>
                <a:hlinkClick r:id="rId3">
                  <a:extLst>
                    <a:ext uri="{A12FA001-AC4F-418D-AE19-62706E023703}">
                      <ahyp:hlinkClr xmlns:ahyp="http://schemas.microsoft.com/office/drawing/2018/hyperlinkcolor" val="tx"/>
                    </a:ext>
                  </a:extLst>
                </a:hlinkClick>
              </a:rPr>
              <a:t>ash.org.uk</a:t>
            </a:r>
            <a:endParaRPr lang="en-GB" sz="1500" dirty="0">
              <a:latin typeface="Oswald" pitchFamily="2" charset="77"/>
            </a:endParaRPr>
          </a:p>
        </p:txBody>
      </p:sp>
      <p:sp>
        <p:nvSpPr>
          <p:cNvPr id="3" name="Text Placeholder 22">
            <a:extLst>
              <a:ext uri="{FF2B5EF4-FFF2-40B4-BE49-F238E27FC236}">
                <a16:creationId xmlns:a16="http://schemas.microsoft.com/office/drawing/2014/main" id="{CC248868-1DB8-B0B5-947F-A53D3E797C0B}"/>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Find out more </a:t>
            </a:r>
          </a:p>
        </p:txBody>
      </p:sp>
    </p:spTree>
    <p:extLst>
      <p:ext uri="{BB962C8B-B14F-4D97-AF65-F5344CB8AC3E}">
        <p14:creationId xmlns:p14="http://schemas.microsoft.com/office/powerpoint/2010/main" val="332917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8D6C8-1540-9512-B498-5C6272D274BB}"/>
              </a:ext>
            </a:extLst>
          </p:cNvPr>
          <p:cNvSpPr>
            <a:spLocks noGrp="1"/>
          </p:cNvSpPr>
          <p:nvPr>
            <p:ph idx="4294967295"/>
          </p:nvPr>
        </p:nvSpPr>
        <p:spPr>
          <a:xfrm>
            <a:off x="623887" y="1483622"/>
            <a:ext cx="3159779" cy="4351338"/>
          </a:xfrm>
          <a:prstGeom prst="rect">
            <a:avLst/>
          </a:prstGeom>
        </p:spPr>
        <p:txBody>
          <a:bodyPr/>
          <a:lstStyle/>
          <a:p>
            <a:pPr marL="0" indent="0">
              <a:buNone/>
            </a:pPr>
            <a:r>
              <a:rPr lang="en-GB" sz="2400" dirty="0">
                <a:latin typeface="Oswald Light" pitchFamily="2" charset="77"/>
              </a:rPr>
              <a:t>Please watch this video before teaching the series of lessons:</a:t>
            </a:r>
          </a:p>
        </p:txBody>
      </p:sp>
      <p:sp>
        <p:nvSpPr>
          <p:cNvPr id="7" name="Title 1">
            <a:extLst>
              <a:ext uri="{FF2B5EF4-FFF2-40B4-BE49-F238E27FC236}">
                <a16:creationId xmlns:a16="http://schemas.microsoft.com/office/drawing/2014/main" id="{651E0291-D18E-226E-FC98-6E51376AC2E8}"/>
              </a:ext>
            </a:extLst>
          </p:cNvPr>
          <p:cNvSpPr txBox="1">
            <a:spLocks/>
          </p:cNvSpPr>
          <p:nvPr/>
        </p:nvSpPr>
        <p:spPr>
          <a:xfrm>
            <a:off x="909638" y="2777999"/>
            <a:ext cx="10658475" cy="646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Tw Cen MT" panose="020B0602020104020603" pitchFamily="34" charset="0"/>
            </a:endParaRPr>
          </a:p>
        </p:txBody>
      </p:sp>
      <p:sp>
        <p:nvSpPr>
          <p:cNvPr id="9" name="Text Placeholder 22">
            <a:extLst>
              <a:ext uri="{FF2B5EF4-FFF2-40B4-BE49-F238E27FC236}">
                <a16:creationId xmlns:a16="http://schemas.microsoft.com/office/drawing/2014/main" id="{49829588-3309-BA9D-4E6B-0B243DD7E398}"/>
              </a:ext>
            </a:extLst>
          </p:cNvPr>
          <p:cNvSpPr txBox="1">
            <a:spLocks/>
          </p:cNvSpPr>
          <p:nvPr/>
        </p:nvSpPr>
        <p:spPr>
          <a:xfrm>
            <a:off x="623887" y="498269"/>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Teacher Slide</a:t>
            </a:r>
          </a:p>
        </p:txBody>
      </p:sp>
      <p:sp>
        <p:nvSpPr>
          <p:cNvPr id="10" name="TextBox 9">
            <a:extLst>
              <a:ext uri="{FF2B5EF4-FFF2-40B4-BE49-F238E27FC236}">
                <a16:creationId xmlns:a16="http://schemas.microsoft.com/office/drawing/2014/main" id="{827899DE-8883-7159-07F1-A43ABA87199A}"/>
              </a:ext>
            </a:extLst>
          </p:cNvPr>
          <p:cNvSpPr txBox="1"/>
          <p:nvPr/>
        </p:nvSpPr>
        <p:spPr>
          <a:xfrm>
            <a:off x="3926541" y="-591671"/>
            <a:ext cx="184731" cy="369332"/>
          </a:xfrm>
          <a:prstGeom prst="rect">
            <a:avLst/>
          </a:prstGeom>
          <a:noFill/>
        </p:spPr>
        <p:txBody>
          <a:bodyPr wrap="none" rtlCol="0">
            <a:spAutoFit/>
          </a:bodyPr>
          <a:lstStyle/>
          <a:p>
            <a:endParaRPr lang="en-US" dirty="0"/>
          </a:p>
        </p:txBody>
      </p:sp>
      <p:pic>
        <p:nvPicPr>
          <p:cNvPr id="2" name="Online Media 1" title="Nicotine and Vaping Resources: An Introduction with Zoe Shuttleworth">
            <a:hlinkClick r:id="" action="ppaction://media"/>
            <a:extLst>
              <a:ext uri="{FF2B5EF4-FFF2-40B4-BE49-F238E27FC236}">
                <a16:creationId xmlns:a16="http://schemas.microsoft.com/office/drawing/2014/main" id="{3CC70A67-0870-E6D0-814E-71271DCD2C82}"/>
              </a:ext>
            </a:extLst>
          </p:cNvPr>
          <p:cNvPicPr>
            <a:picLocks noRot="1" noChangeAspect="1"/>
          </p:cNvPicPr>
          <p:nvPr>
            <a:videoFile r:link="rId1"/>
          </p:nvPr>
        </p:nvPicPr>
        <p:blipFill>
          <a:blip r:embed="rId3"/>
          <a:stretch>
            <a:fillRect/>
          </a:stretch>
        </p:blipFill>
        <p:spPr>
          <a:xfrm>
            <a:off x="4170862" y="1483622"/>
            <a:ext cx="7186870" cy="4060582"/>
          </a:xfrm>
          <a:prstGeom prst="rect">
            <a:avLst/>
          </a:prstGeom>
        </p:spPr>
      </p:pic>
    </p:spTree>
    <p:extLst>
      <p:ext uri="{BB962C8B-B14F-4D97-AF65-F5344CB8AC3E}">
        <p14:creationId xmlns:p14="http://schemas.microsoft.com/office/powerpoint/2010/main" val="12737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75C8B9-4E87-A1A3-295F-DBFF43B5F7A5}"/>
              </a:ext>
            </a:extLst>
          </p:cNvPr>
          <p:cNvSpPr>
            <a:spLocks noGrp="1"/>
          </p:cNvSpPr>
          <p:nvPr>
            <p:ph idx="4294967295"/>
          </p:nvPr>
        </p:nvSpPr>
        <p:spPr>
          <a:xfrm>
            <a:off x="766763" y="1304692"/>
            <a:ext cx="10658475" cy="4326673"/>
          </a:xfrm>
          <a:prstGeom prst="rect">
            <a:avLst/>
          </a:prstGeom>
        </p:spPr>
        <p:txBody>
          <a:bodyPr>
            <a:normAutofit fontScale="92500" lnSpcReduction="10000"/>
          </a:bodyPr>
          <a:lstStyle/>
          <a:p>
            <a:pPr marL="514350" indent="-514350">
              <a:lnSpc>
                <a:spcPct val="120000"/>
              </a:lnSpc>
              <a:buFont typeface="+mj-lt"/>
              <a:buAutoNum type="arabicPeriod"/>
            </a:pPr>
            <a:r>
              <a:rPr lang="en-GB" sz="2400" dirty="0">
                <a:latin typeface="Oswald Light" pitchFamily="2" charset="77"/>
              </a:rPr>
              <a:t>It’s great to be </a:t>
            </a:r>
            <a:r>
              <a:rPr lang="en-GB" sz="2400" b="1" dirty="0">
                <a:solidFill>
                  <a:srgbClr val="FF7174"/>
                </a:solidFill>
                <a:latin typeface="Oswald Light" pitchFamily="2" charset="77"/>
              </a:rPr>
              <a:t>open and honest </a:t>
            </a:r>
            <a:r>
              <a:rPr lang="en-GB" sz="2400" dirty="0">
                <a:latin typeface="Oswald Light" pitchFamily="2" charset="77"/>
              </a:rPr>
              <a:t>but we should avoid discussing our own, or other people’s personal or private lives. </a:t>
            </a:r>
          </a:p>
          <a:p>
            <a:pPr marL="514350" indent="-514350">
              <a:lnSpc>
                <a:spcPct val="120000"/>
              </a:lnSpc>
              <a:buFont typeface="+mj-lt"/>
              <a:buAutoNum type="arabicPeriod"/>
            </a:pPr>
            <a:r>
              <a:rPr lang="en-GB" sz="2400" dirty="0">
                <a:latin typeface="Oswald Light" pitchFamily="2" charset="77"/>
              </a:rPr>
              <a:t>It’s fine for us to disagree with another person’s opinion but being </a:t>
            </a:r>
            <a:r>
              <a:rPr lang="en-GB" sz="2400" b="1" dirty="0">
                <a:solidFill>
                  <a:srgbClr val="FF7174"/>
                </a:solidFill>
                <a:latin typeface="Oswald Light" pitchFamily="2" charset="77"/>
              </a:rPr>
              <a:t>respectful</a:t>
            </a:r>
            <a:r>
              <a:rPr lang="en-GB" sz="2400" dirty="0">
                <a:latin typeface="Oswald Light" pitchFamily="2" charset="77"/>
              </a:rPr>
              <a:t> means that we will </a:t>
            </a:r>
            <a:r>
              <a:rPr lang="en-GB" sz="2400" b="1" dirty="0">
                <a:solidFill>
                  <a:srgbClr val="FF7174"/>
                </a:solidFill>
                <a:latin typeface="Oswald Light" pitchFamily="2" charset="77"/>
              </a:rPr>
              <a:t>not judge </a:t>
            </a:r>
            <a:r>
              <a:rPr lang="en-GB" sz="2400" dirty="0">
                <a:latin typeface="Oswald Light" pitchFamily="2" charset="77"/>
              </a:rPr>
              <a:t>or put down the person. </a:t>
            </a:r>
          </a:p>
          <a:p>
            <a:pPr marL="514350" indent="-514350">
              <a:lnSpc>
                <a:spcPct val="120000"/>
              </a:lnSpc>
              <a:buFont typeface="+mj-lt"/>
              <a:buAutoNum type="arabicPeriod"/>
            </a:pPr>
            <a:r>
              <a:rPr lang="en-GB" sz="2400" dirty="0">
                <a:latin typeface="Oswald Light" pitchFamily="2" charset="77"/>
              </a:rPr>
              <a:t>It’s great to take part in PSHE lessons but we have the </a:t>
            </a:r>
            <a:r>
              <a:rPr lang="en-GB" sz="2400" b="1" dirty="0">
                <a:solidFill>
                  <a:srgbClr val="FF7174"/>
                </a:solidFill>
                <a:latin typeface="Oswald Light" pitchFamily="2" charset="77"/>
              </a:rPr>
              <a:t>right to pass </a:t>
            </a:r>
            <a:r>
              <a:rPr lang="en-GB" sz="2400" dirty="0">
                <a:latin typeface="Oswald Light" pitchFamily="2" charset="77"/>
              </a:rPr>
              <a:t>on answering a question or participating in an activity if we don’t feel comfortable. </a:t>
            </a:r>
          </a:p>
          <a:p>
            <a:pPr marL="514350" indent="-514350">
              <a:lnSpc>
                <a:spcPct val="120000"/>
              </a:lnSpc>
              <a:buFont typeface="+mj-lt"/>
              <a:buAutoNum type="arabicPeriod"/>
            </a:pPr>
            <a:r>
              <a:rPr lang="en-GB" sz="2400" dirty="0">
                <a:latin typeface="Oswald Light" pitchFamily="2" charset="77"/>
              </a:rPr>
              <a:t>It’s great to ask questions. However, </a:t>
            </a:r>
            <a:r>
              <a:rPr lang="en-GB" sz="2400" b="1" dirty="0">
                <a:solidFill>
                  <a:srgbClr val="FF7174"/>
                </a:solidFill>
                <a:latin typeface="Oswald Light" pitchFamily="2" charset="77"/>
              </a:rPr>
              <a:t>we do not ask personal questions</a:t>
            </a:r>
            <a:r>
              <a:rPr lang="en-GB" sz="2400" dirty="0">
                <a:latin typeface="Oswald Light" pitchFamily="2" charset="77"/>
              </a:rPr>
              <a:t>, or anything intended to deliberately try to embarrass someone. </a:t>
            </a:r>
          </a:p>
          <a:p>
            <a:pPr marL="514350" indent="-514350">
              <a:lnSpc>
                <a:spcPct val="120000"/>
              </a:lnSpc>
              <a:buFont typeface="+mj-lt"/>
              <a:buAutoNum type="arabicPeriod"/>
            </a:pPr>
            <a:r>
              <a:rPr lang="en-GB" sz="2400" dirty="0">
                <a:latin typeface="Oswald Light" pitchFamily="2" charset="77"/>
              </a:rPr>
              <a:t>We know that we can find further </a:t>
            </a:r>
            <a:r>
              <a:rPr lang="en-GB" sz="2400" b="1" dirty="0">
                <a:solidFill>
                  <a:srgbClr val="FF7174"/>
                </a:solidFill>
                <a:latin typeface="Oswald Light" pitchFamily="2" charset="77"/>
              </a:rPr>
              <a:t>help and advice</a:t>
            </a:r>
            <a:r>
              <a:rPr lang="en-GB" sz="2400" dirty="0">
                <a:latin typeface="Oswald Light" pitchFamily="2" charset="77"/>
              </a:rPr>
              <a:t>, both in school and in our community. We will encourage friends to seek help if we think they need it. </a:t>
            </a:r>
          </a:p>
        </p:txBody>
      </p:sp>
      <p:sp>
        <p:nvSpPr>
          <p:cNvPr id="5" name="Text Placeholder 22">
            <a:extLst>
              <a:ext uri="{FF2B5EF4-FFF2-40B4-BE49-F238E27FC236}">
                <a16:creationId xmlns:a16="http://schemas.microsoft.com/office/drawing/2014/main" id="{C054611C-10C8-ED87-BF38-C78DBCB179B1}"/>
              </a:ext>
            </a:extLst>
          </p:cNvPr>
          <p:cNvSpPr txBox="1">
            <a:spLocks/>
          </p:cNvSpPr>
          <p:nvPr/>
        </p:nvSpPr>
        <p:spPr>
          <a:xfrm>
            <a:off x="662849" y="560382"/>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Ground rules…</a:t>
            </a:r>
          </a:p>
        </p:txBody>
      </p:sp>
    </p:spTree>
    <p:extLst>
      <p:ext uri="{BB962C8B-B14F-4D97-AF65-F5344CB8AC3E}">
        <p14:creationId xmlns:p14="http://schemas.microsoft.com/office/powerpoint/2010/main" val="168175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1EE3165F-83C7-96EC-25BC-27FA81DD5767}"/>
              </a:ext>
            </a:extLst>
          </p:cNvPr>
          <p:cNvSpPr txBox="1">
            <a:spLocks/>
          </p:cNvSpPr>
          <p:nvPr/>
        </p:nvSpPr>
        <p:spPr>
          <a:xfrm>
            <a:off x="675206" y="533981"/>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An Introduction to Nicotine</a:t>
            </a:r>
          </a:p>
        </p:txBody>
      </p:sp>
      <p:pic>
        <p:nvPicPr>
          <p:cNvPr id="2" name="Online Media 1" title="Lesson 1: An Introduction to Nicotine with Dr. Rayyan Zafar">
            <a:hlinkClick r:id="" action="ppaction://media"/>
            <a:extLst>
              <a:ext uri="{FF2B5EF4-FFF2-40B4-BE49-F238E27FC236}">
                <a16:creationId xmlns:a16="http://schemas.microsoft.com/office/drawing/2014/main" id="{A465C146-DA80-2373-2952-0F70CCB8612D}"/>
              </a:ext>
            </a:extLst>
          </p:cNvPr>
          <p:cNvPicPr>
            <a:picLocks noRot="1" noChangeAspect="1"/>
          </p:cNvPicPr>
          <p:nvPr>
            <a:videoFile r:link="rId1"/>
          </p:nvPr>
        </p:nvPicPr>
        <p:blipFill>
          <a:blip r:embed="rId4"/>
          <a:stretch>
            <a:fillRect/>
          </a:stretch>
        </p:blipFill>
        <p:spPr>
          <a:xfrm>
            <a:off x="4409150" y="1443519"/>
            <a:ext cx="7028249" cy="3970961"/>
          </a:xfrm>
          <a:prstGeom prst="rect">
            <a:avLst/>
          </a:prstGeom>
        </p:spPr>
      </p:pic>
      <p:sp>
        <p:nvSpPr>
          <p:cNvPr id="5" name="Content Placeholder 2">
            <a:extLst>
              <a:ext uri="{FF2B5EF4-FFF2-40B4-BE49-F238E27FC236}">
                <a16:creationId xmlns:a16="http://schemas.microsoft.com/office/drawing/2014/main" id="{859B8B50-1632-E8CA-A540-2E4463FBD5FC}"/>
              </a:ext>
            </a:extLst>
          </p:cNvPr>
          <p:cNvSpPr txBox="1">
            <a:spLocks/>
          </p:cNvSpPr>
          <p:nvPr/>
        </p:nvSpPr>
        <p:spPr>
          <a:xfrm>
            <a:off x="712276" y="1489395"/>
            <a:ext cx="3231074" cy="1036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Oswald Light" pitchFamily="2" charset="77"/>
              </a:rPr>
              <a:t>Watch the video and answer questions on worksheet:</a:t>
            </a:r>
          </a:p>
        </p:txBody>
      </p:sp>
    </p:spTree>
    <p:extLst>
      <p:ext uri="{BB962C8B-B14F-4D97-AF65-F5344CB8AC3E}">
        <p14:creationId xmlns:p14="http://schemas.microsoft.com/office/powerpoint/2010/main" val="29679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7FB85D8C-BDB1-0DB4-60F7-58F033195B32}"/>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A History of Tobacco…</a:t>
            </a:r>
          </a:p>
        </p:txBody>
      </p:sp>
      <p:sp>
        <p:nvSpPr>
          <p:cNvPr id="8" name="TextBox 7">
            <a:extLst>
              <a:ext uri="{FF2B5EF4-FFF2-40B4-BE49-F238E27FC236}">
                <a16:creationId xmlns:a16="http://schemas.microsoft.com/office/drawing/2014/main" id="{2EB2B38D-E962-0885-ED6A-3B326BCD191D}"/>
              </a:ext>
            </a:extLst>
          </p:cNvPr>
          <p:cNvSpPr txBox="1"/>
          <p:nvPr/>
        </p:nvSpPr>
        <p:spPr>
          <a:xfrm>
            <a:off x="766762" y="1299646"/>
            <a:ext cx="6305549" cy="4401205"/>
          </a:xfrm>
          <a:prstGeom prst="rect">
            <a:avLst/>
          </a:prstGeom>
          <a:noFill/>
        </p:spPr>
        <p:txBody>
          <a:bodyPr wrap="square" rtlCol="0">
            <a:spAutoFit/>
          </a:bodyPr>
          <a:lstStyle/>
          <a:p>
            <a:pPr marL="342900" indent="-342900">
              <a:spcAft>
                <a:spcPts val="1200"/>
              </a:spcAft>
              <a:buFont typeface="+mj-lt"/>
              <a:buAutoNum type="arabicPeriod"/>
            </a:pPr>
            <a:r>
              <a:rPr lang="en-GB" sz="2000" dirty="0">
                <a:latin typeface="Oswald Light" panose="00000400000000000000" pitchFamily="2" charset="0"/>
              </a:rPr>
              <a:t>How was tobacco used by the Native Americans?</a:t>
            </a:r>
          </a:p>
          <a:p>
            <a:pPr marL="342900" indent="-342900">
              <a:spcAft>
                <a:spcPts val="1200"/>
              </a:spcAft>
              <a:buFont typeface="+mj-lt"/>
              <a:buAutoNum type="arabicPeriod"/>
            </a:pPr>
            <a:r>
              <a:rPr lang="en-GB" sz="2000" dirty="0">
                <a:latin typeface="Oswald Light" panose="00000400000000000000" pitchFamily="2" charset="0"/>
              </a:rPr>
              <a:t>Whilst tobacco became extremely popular in Europe, not everyone was in favour. Find two examples of people or groups of people who were not in favour of its increase in popularity. </a:t>
            </a:r>
          </a:p>
          <a:p>
            <a:pPr marL="342900" indent="-342900">
              <a:spcAft>
                <a:spcPts val="1200"/>
              </a:spcAft>
              <a:buFont typeface="+mj-lt"/>
              <a:buAutoNum type="arabicPeriod"/>
            </a:pPr>
            <a:r>
              <a:rPr lang="en-GB" sz="2000" dirty="0">
                <a:latin typeface="Oswald Light" panose="00000400000000000000" pitchFamily="2" charset="0"/>
              </a:rPr>
              <a:t>List five factors that may have led to an increase in cigarette smoking in the UK up until the 1950s (by the 1950s, 80% of adult men were regular smokers)</a:t>
            </a:r>
          </a:p>
          <a:p>
            <a:pPr marL="342900" indent="-342900">
              <a:spcAft>
                <a:spcPts val="1200"/>
              </a:spcAft>
              <a:buFont typeface="+mj-lt"/>
              <a:buAutoNum type="arabicPeriod"/>
            </a:pPr>
            <a:r>
              <a:rPr lang="en-GB" sz="2000" dirty="0">
                <a:latin typeface="Oswald Light" panose="00000400000000000000" pitchFamily="2" charset="0"/>
              </a:rPr>
              <a:t>Look at the adverts on the </a:t>
            </a:r>
            <a:r>
              <a:rPr lang="en-GB" sz="2000" b="1" dirty="0">
                <a:latin typeface="Oswald Light" panose="00000400000000000000" pitchFamily="2" charset="0"/>
              </a:rPr>
              <a:t>1950s</a:t>
            </a:r>
            <a:r>
              <a:rPr lang="en-GB" sz="2000" dirty="0">
                <a:latin typeface="Oswald Light" panose="00000400000000000000" pitchFamily="2" charset="0"/>
              </a:rPr>
              <a:t> page. What devices are used to encourage smoking? </a:t>
            </a:r>
          </a:p>
          <a:p>
            <a:pPr marL="342900" indent="-342900">
              <a:spcAft>
                <a:spcPts val="1200"/>
              </a:spcAft>
              <a:buFont typeface="+mj-lt"/>
              <a:buAutoNum type="arabicPeriod"/>
            </a:pPr>
            <a:r>
              <a:rPr lang="en-GB" sz="2000" dirty="0">
                <a:solidFill>
                  <a:srgbClr val="002060"/>
                </a:solidFill>
                <a:latin typeface="Oswald Medium" panose="00000600000000000000" pitchFamily="2" charset="0"/>
              </a:rPr>
              <a:t>Extension question: Looking at the way cigarettes have been marketed, why historically, do you think that smoking rates have been higher in men? </a:t>
            </a:r>
          </a:p>
        </p:txBody>
      </p:sp>
      <p:sp>
        <p:nvSpPr>
          <p:cNvPr id="9" name="Rectangle 8">
            <a:extLst>
              <a:ext uri="{FF2B5EF4-FFF2-40B4-BE49-F238E27FC236}">
                <a16:creationId xmlns:a16="http://schemas.microsoft.com/office/drawing/2014/main" id="{6C6F9EAE-D3F7-200F-AADB-A551287E6179}"/>
              </a:ext>
            </a:extLst>
          </p:cNvPr>
          <p:cNvSpPr/>
          <p:nvPr/>
        </p:nvSpPr>
        <p:spPr>
          <a:xfrm>
            <a:off x="7072313" y="1484313"/>
            <a:ext cx="4352925" cy="4031873"/>
          </a:xfrm>
          <a:prstGeom prst="rect">
            <a:avLst/>
          </a:prstGeom>
          <a:solidFill>
            <a:srgbClr val="34A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1294D7-9522-17A0-CA7C-6E23DFD969CF}"/>
              </a:ext>
            </a:extLst>
          </p:cNvPr>
          <p:cNvSpPr txBox="1"/>
          <p:nvPr/>
        </p:nvSpPr>
        <p:spPr>
          <a:xfrm>
            <a:off x="7497365" y="3429000"/>
            <a:ext cx="3502820" cy="1631216"/>
          </a:xfrm>
          <a:prstGeom prst="rect">
            <a:avLst/>
          </a:prstGeom>
          <a:noFill/>
        </p:spPr>
        <p:txBody>
          <a:bodyPr wrap="square">
            <a:spAutoFit/>
          </a:bodyPr>
          <a:lstStyle/>
          <a:p>
            <a:pPr algn="ctr"/>
            <a:r>
              <a:rPr lang="en-GB" sz="2500" dirty="0">
                <a:solidFill>
                  <a:schemeClr val="bg1"/>
                </a:solidFill>
                <a:latin typeface="Oswald" pitchFamily="2" charset="77"/>
              </a:rPr>
              <a:t>Use information around the room to help you answer these questions about the history of tobacco</a:t>
            </a:r>
          </a:p>
        </p:txBody>
      </p:sp>
      <p:grpSp>
        <p:nvGrpSpPr>
          <p:cNvPr id="15" name="Graphic 12">
            <a:extLst>
              <a:ext uri="{FF2B5EF4-FFF2-40B4-BE49-F238E27FC236}">
                <a16:creationId xmlns:a16="http://schemas.microsoft.com/office/drawing/2014/main" id="{E190B13C-A8ED-23C2-EF24-7839BCD4009D}"/>
              </a:ext>
            </a:extLst>
          </p:cNvPr>
          <p:cNvGrpSpPr/>
          <p:nvPr/>
        </p:nvGrpSpPr>
        <p:grpSpPr>
          <a:xfrm>
            <a:off x="8632510" y="1949369"/>
            <a:ext cx="1225866" cy="1216060"/>
            <a:chOff x="5675947" y="2894197"/>
            <a:chExt cx="840104" cy="833384"/>
          </a:xfrm>
          <a:solidFill>
            <a:srgbClr val="F4D61E"/>
          </a:solidFill>
        </p:grpSpPr>
        <p:sp>
          <p:nvSpPr>
            <p:cNvPr id="16" name="Freeform 15">
              <a:extLst>
                <a:ext uri="{FF2B5EF4-FFF2-40B4-BE49-F238E27FC236}">
                  <a16:creationId xmlns:a16="http://schemas.microsoft.com/office/drawing/2014/main" id="{4D911D31-FE4C-5199-00F3-187DB605F68A}"/>
                </a:ext>
              </a:extLst>
            </p:cNvPr>
            <p:cNvSpPr/>
            <p:nvPr/>
          </p:nvSpPr>
          <p:spPr>
            <a:xfrm>
              <a:off x="5675947" y="2894197"/>
              <a:ext cx="840104" cy="833384"/>
            </a:xfrm>
            <a:custGeom>
              <a:avLst/>
              <a:gdLst>
                <a:gd name="connsiteX0" fmla="*/ 420053 w 840104"/>
                <a:gd name="connsiteY0" fmla="*/ 0 h 833384"/>
                <a:gd name="connsiteX1" fmla="*/ 0 w 840104"/>
                <a:gd name="connsiteY1" fmla="*/ 416692 h 833384"/>
                <a:gd name="connsiteX2" fmla="*/ 420053 w 840104"/>
                <a:gd name="connsiteY2" fmla="*/ 833384 h 833384"/>
                <a:gd name="connsiteX3" fmla="*/ 840105 w 840104"/>
                <a:gd name="connsiteY3" fmla="*/ 416692 h 833384"/>
                <a:gd name="connsiteX4" fmla="*/ 420053 w 840104"/>
                <a:gd name="connsiteY4" fmla="*/ 0 h 833384"/>
                <a:gd name="connsiteX5" fmla="*/ 420053 w 840104"/>
                <a:gd name="connsiteY5" fmla="*/ 795589 h 833384"/>
                <a:gd name="connsiteX6" fmla="*/ 38100 w 840104"/>
                <a:gd name="connsiteY6" fmla="*/ 416692 h 833384"/>
                <a:gd name="connsiteX7" fmla="*/ 420053 w 840104"/>
                <a:gd name="connsiteY7" fmla="*/ 37795 h 833384"/>
                <a:gd name="connsiteX8" fmla="*/ 802005 w 840104"/>
                <a:gd name="connsiteY8" fmla="*/ 416692 h 833384"/>
                <a:gd name="connsiteX9" fmla="*/ 420053 w 840104"/>
                <a:gd name="connsiteY9" fmla="*/ 795589 h 8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104" h="833384">
                  <a:moveTo>
                    <a:pt x="420053" y="0"/>
                  </a:moveTo>
                  <a:cubicBezTo>
                    <a:pt x="188595" y="0"/>
                    <a:pt x="0" y="187086"/>
                    <a:pt x="0" y="416692"/>
                  </a:cubicBezTo>
                  <a:cubicBezTo>
                    <a:pt x="0" y="646298"/>
                    <a:pt x="188595" y="833384"/>
                    <a:pt x="420053" y="833384"/>
                  </a:cubicBezTo>
                  <a:cubicBezTo>
                    <a:pt x="651510" y="833384"/>
                    <a:pt x="840105" y="646298"/>
                    <a:pt x="840105" y="416692"/>
                  </a:cubicBezTo>
                  <a:cubicBezTo>
                    <a:pt x="840105" y="187086"/>
                    <a:pt x="651510" y="0"/>
                    <a:pt x="420053" y="0"/>
                  </a:cubicBezTo>
                  <a:close/>
                  <a:moveTo>
                    <a:pt x="420053" y="795589"/>
                  </a:moveTo>
                  <a:cubicBezTo>
                    <a:pt x="209550" y="795589"/>
                    <a:pt x="38100" y="625511"/>
                    <a:pt x="38100" y="416692"/>
                  </a:cubicBezTo>
                  <a:cubicBezTo>
                    <a:pt x="38100" y="207874"/>
                    <a:pt x="209550" y="37795"/>
                    <a:pt x="420053" y="37795"/>
                  </a:cubicBezTo>
                  <a:cubicBezTo>
                    <a:pt x="630555" y="37795"/>
                    <a:pt x="802005" y="207874"/>
                    <a:pt x="802005" y="416692"/>
                  </a:cubicBezTo>
                  <a:cubicBezTo>
                    <a:pt x="802005" y="625511"/>
                    <a:pt x="630555" y="795589"/>
                    <a:pt x="420053" y="795589"/>
                  </a:cubicBezTo>
                  <a:close/>
                </a:path>
              </a:pathLst>
            </a:custGeom>
            <a:grp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9F98A73-C259-E640-0739-293295650613}"/>
                </a:ext>
              </a:extLst>
            </p:cNvPr>
            <p:cNvSpPr/>
            <p:nvPr/>
          </p:nvSpPr>
          <p:spPr>
            <a:xfrm>
              <a:off x="5953125" y="3071835"/>
              <a:ext cx="285750" cy="387400"/>
            </a:xfrm>
            <a:custGeom>
              <a:avLst/>
              <a:gdLst>
                <a:gd name="connsiteX0" fmla="*/ 142875 w 285750"/>
                <a:gd name="connsiteY0" fmla="*/ 0 h 387400"/>
                <a:gd name="connsiteX1" fmla="*/ 0 w 285750"/>
                <a:gd name="connsiteY1" fmla="*/ 141732 h 387400"/>
                <a:gd name="connsiteX2" fmla="*/ 19050 w 285750"/>
                <a:gd name="connsiteY2" fmla="*/ 160630 h 387400"/>
                <a:gd name="connsiteX3" fmla="*/ 38100 w 285750"/>
                <a:gd name="connsiteY3" fmla="*/ 141732 h 387400"/>
                <a:gd name="connsiteX4" fmla="*/ 142875 w 285750"/>
                <a:gd name="connsiteY4" fmla="*/ 37795 h 387400"/>
                <a:gd name="connsiteX5" fmla="*/ 247650 w 285750"/>
                <a:gd name="connsiteY5" fmla="*/ 141732 h 387400"/>
                <a:gd name="connsiteX6" fmla="*/ 142875 w 285750"/>
                <a:gd name="connsiteY6" fmla="*/ 245669 h 387400"/>
                <a:gd name="connsiteX7" fmla="*/ 123825 w 285750"/>
                <a:gd name="connsiteY7" fmla="*/ 264566 h 387400"/>
                <a:gd name="connsiteX8" fmla="*/ 123825 w 285750"/>
                <a:gd name="connsiteY8" fmla="*/ 368503 h 387400"/>
                <a:gd name="connsiteX9" fmla="*/ 142875 w 285750"/>
                <a:gd name="connsiteY9" fmla="*/ 387401 h 387400"/>
                <a:gd name="connsiteX10" fmla="*/ 161925 w 285750"/>
                <a:gd name="connsiteY10" fmla="*/ 368503 h 387400"/>
                <a:gd name="connsiteX11" fmla="*/ 161925 w 285750"/>
                <a:gd name="connsiteY11" fmla="*/ 281574 h 387400"/>
                <a:gd name="connsiteX12" fmla="*/ 285750 w 285750"/>
                <a:gd name="connsiteY12" fmla="*/ 141732 h 387400"/>
                <a:gd name="connsiteX13" fmla="*/ 142875 w 285750"/>
                <a:gd name="connsiteY13" fmla="*/ 0 h 3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387400">
                  <a:moveTo>
                    <a:pt x="142875" y="0"/>
                  </a:moveTo>
                  <a:cubicBezTo>
                    <a:pt x="63818" y="0"/>
                    <a:pt x="0" y="63307"/>
                    <a:pt x="0" y="141732"/>
                  </a:cubicBezTo>
                  <a:cubicBezTo>
                    <a:pt x="0" y="152126"/>
                    <a:pt x="8573" y="160630"/>
                    <a:pt x="19050" y="160630"/>
                  </a:cubicBezTo>
                  <a:cubicBezTo>
                    <a:pt x="29527" y="160630"/>
                    <a:pt x="38100" y="152126"/>
                    <a:pt x="38100" y="141732"/>
                  </a:cubicBezTo>
                  <a:cubicBezTo>
                    <a:pt x="38100" y="85039"/>
                    <a:pt x="84773" y="37795"/>
                    <a:pt x="142875" y="37795"/>
                  </a:cubicBezTo>
                  <a:cubicBezTo>
                    <a:pt x="200977" y="37795"/>
                    <a:pt x="247650" y="84094"/>
                    <a:pt x="247650" y="141732"/>
                  </a:cubicBezTo>
                  <a:cubicBezTo>
                    <a:pt x="247650" y="199370"/>
                    <a:pt x="200977" y="245669"/>
                    <a:pt x="142875" y="245669"/>
                  </a:cubicBezTo>
                  <a:cubicBezTo>
                    <a:pt x="132398" y="245669"/>
                    <a:pt x="123825" y="254173"/>
                    <a:pt x="123825" y="264566"/>
                  </a:cubicBezTo>
                  <a:lnTo>
                    <a:pt x="123825" y="368503"/>
                  </a:lnTo>
                  <a:cubicBezTo>
                    <a:pt x="123825" y="378897"/>
                    <a:pt x="132398" y="387401"/>
                    <a:pt x="142875" y="387401"/>
                  </a:cubicBezTo>
                  <a:cubicBezTo>
                    <a:pt x="153352" y="387401"/>
                    <a:pt x="161925" y="378897"/>
                    <a:pt x="161925" y="368503"/>
                  </a:cubicBezTo>
                  <a:lnTo>
                    <a:pt x="161925" y="281574"/>
                  </a:lnTo>
                  <a:cubicBezTo>
                    <a:pt x="231458" y="272125"/>
                    <a:pt x="285750" y="213543"/>
                    <a:pt x="285750" y="141732"/>
                  </a:cubicBezTo>
                  <a:cubicBezTo>
                    <a:pt x="285750" y="63307"/>
                    <a:pt x="221933" y="0"/>
                    <a:pt x="142875" y="0"/>
                  </a:cubicBez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4399578-742A-D148-40F1-8EF6D5965FAC}"/>
                </a:ext>
              </a:extLst>
            </p:cNvPr>
            <p:cNvSpPr/>
            <p:nvPr/>
          </p:nvSpPr>
          <p:spPr>
            <a:xfrm>
              <a:off x="6076950" y="3490417"/>
              <a:ext cx="38100" cy="59527"/>
            </a:xfrm>
            <a:custGeom>
              <a:avLst/>
              <a:gdLst>
                <a:gd name="connsiteX0" fmla="*/ 19050 w 38100"/>
                <a:gd name="connsiteY0" fmla="*/ 0 h 59527"/>
                <a:gd name="connsiteX1" fmla="*/ 0 w 38100"/>
                <a:gd name="connsiteY1" fmla="*/ 18898 h 59527"/>
                <a:gd name="connsiteX2" fmla="*/ 0 w 38100"/>
                <a:gd name="connsiteY2" fmla="*/ 40630 h 59527"/>
                <a:gd name="connsiteX3" fmla="*/ 19050 w 38100"/>
                <a:gd name="connsiteY3" fmla="*/ 59527 h 59527"/>
                <a:gd name="connsiteX4" fmla="*/ 38100 w 38100"/>
                <a:gd name="connsiteY4" fmla="*/ 40630 h 59527"/>
                <a:gd name="connsiteX5" fmla="*/ 38100 w 38100"/>
                <a:gd name="connsiteY5" fmla="*/ 18898 h 59527"/>
                <a:gd name="connsiteX6" fmla="*/ 19050 w 38100"/>
                <a:gd name="connsiteY6" fmla="*/ 0 h 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59527">
                  <a:moveTo>
                    <a:pt x="19050" y="0"/>
                  </a:moveTo>
                  <a:cubicBezTo>
                    <a:pt x="8573" y="0"/>
                    <a:pt x="0" y="8504"/>
                    <a:pt x="0" y="18898"/>
                  </a:cubicBezTo>
                  <a:lnTo>
                    <a:pt x="0" y="40630"/>
                  </a:lnTo>
                  <a:cubicBezTo>
                    <a:pt x="0" y="51024"/>
                    <a:pt x="8573" y="59527"/>
                    <a:pt x="19050" y="59527"/>
                  </a:cubicBezTo>
                  <a:cubicBezTo>
                    <a:pt x="29527" y="59527"/>
                    <a:pt x="38100" y="51024"/>
                    <a:pt x="38100" y="40630"/>
                  </a:cubicBezTo>
                  <a:lnTo>
                    <a:pt x="38100" y="18898"/>
                  </a:lnTo>
                  <a:cubicBezTo>
                    <a:pt x="38100" y="8504"/>
                    <a:pt x="29527" y="0"/>
                    <a:pt x="19050" y="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8775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754EF441-01B1-997C-618F-1BDB746A34F3}"/>
              </a:ext>
            </a:extLst>
          </p:cNvPr>
          <p:cNvSpPr txBox="1">
            <a:spLocks/>
          </p:cNvSpPr>
          <p:nvPr/>
        </p:nvSpPr>
        <p:spPr>
          <a:xfrm>
            <a:off x="712276" y="510956"/>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Political Decisions</a:t>
            </a:r>
          </a:p>
        </p:txBody>
      </p:sp>
      <p:sp>
        <p:nvSpPr>
          <p:cNvPr id="5" name="TextBox 4">
            <a:extLst>
              <a:ext uri="{FF2B5EF4-FFF2-40B4-BE49-F238E27FC236}">
                <a16:creationId xmlns:a16="http://schemas.microsoft.com/office/drawing/2014/main" id="{CD49B4CC-BC9A-8D83-8142-FBC563CB78E4}"/>
              </a:ext>
            </a:extLst>
          </p:cNvPr>
          <p:cNvSpPr txBox="1"/>
          <p:nvPr/>
        </p:nvSpPr>
        <p:spPr>
          <a:xfrm>
            <a:off x="766763" y="1484313"/>
            <a:ext cx="6002027" cy="3877985"/>
          </a:xfrm>
          <a:prstGeom prst="rect">
            <a:avLst/>
          </a:prstGeom>
          <a:noFill/>
        </p:spPr>
        <p:txBody>
          <a:bodyPr wrap="square" rtlCol="0">
            <a:spAutoFit/>
          </a:bodyPr>
          <a:lstStyle/>
          <a:p>
            <a:pPr marL="342900" indent="-342900">
              <a:spcAft>
                <a:spcPts val="1200"/>
              </a:spcAft>
              <a:buFont typeface="+mj-lt"/>
              <a:buAutoNum type="arabicPeriod"/>
            </a:pPr>
            <a:r>
              <a:rPr lang="en-GB" sz="2400" dirty="0">
                <a:latin typeface="Oswald Light" panose="00000400000000000000" pitchFamily="2" charset="0"/>
              </a:rPr>
              <a:t>You are government ministers in the 1950s who has been presented with these facts:</a:t>
            </a:r>
          </a:p>
          <a:p>
            <a:pPr marL="342900" indent="-342900">
              <a:spcAft>
                <a:spcPts val="1200"/>
              </a:spcAft>
              <a:buFont typeface="+mj-lt"/>
              <a:buAutoNum type="arabicPeriod"/>
            </a:pPr>
            <a:r>
              <a:rPr lang="en-GB" sz="2400" dirty="0">
                <a:latin typeface="Oswald Light" panose="00000400000000000000" pitchFamily="2" charset="0"/>
              </a:rPr>
              <a:t>80% of adult men in the UK are regular smokers</a:t>
            </a:r>
          </a:p>
          <a:p>
            <a:pPr marL="342900" indent="-342900">
              <a:spcAft>
                <a:spcPts val="1200"/>
              </a:spcAft>
              <a:buFont typeface="+mj-lt"/>
              <a:buAutoNum type="arabicPeriod"/>
            </a:pPr>
            <a:r>
              <a:rPr lang="en-GB" sz="2400" dirty="0">
                <a:latin typeface="Oswald Light" panose="00000400000000000000" pitchFamily="2" charset="0"/>
              </a:rPr>
              <a:t>British statisticians Austin Bradford Hill and Sir Richard Doll have just provided firm evidence linking lung cancer with smoking (1950)</a:t>
            </a:r>
          </a:p>
          <a:p>
            <a:pPr marL="342900" indent="-342900">
              <a:spcAft>
                <a:spcPts val="1200"/>
              </a:spcAft>
              <a:buFont typeface="+mj-lt"/>
              <a:buAutoNum type="arabicPeriod"/>
            </a:pPr>
            <a:r>
              <a:rPr lang="en-GB" sz="2400" b="1" dirty="0">
                <a:solidFill>
                  <a:srgbClr val="FF7174"/>
                </a:solidFill>
                <a:latin typeface="Oswald Light" panose="00000400000000000000" pitchFamily="2" charset="0"/>
              </a:rPr>
              <a:t>Using some the information you have learnt about from the History of Tobacco task decide how you will decrease the harms of smoking in the population.</a:t>
            </a:r>
          </a:p>
        </p:txBody>
      </p:sp>
      <p:sp>
        <p:nvSpPr>
          <p:cNvPr id="7" name="Rectangle 6">
            <a:extLst>
              <a:ext uri="{FF2B5EF4-FFF2-40B4-BE49-F238E27FC236}">
                <a16:creationId xmlns:a16="http://schemas.microsoft.com/office/drawing/2014/main" id="{FDE0A8EB-6CDE-4445-8884-E7E909A870F7}"/>
              </a:ext>
            </a:extLst>
          </p:cNvPr>
          <p:cNvSpPr/>
          <p:nvPr/>
        </p:nvSpPr>
        <p:spPr>
          <a:xfrm>
            <a:off x="7072313" y="1484313"/>
            <a:ext cx="4352925" cy="4031873"/>
          </a:xfrm>
          <a:prstGeom prst="rect">
            <a:avLst/>
          </a:prstGeom>
          <a:solidFill>
            <a:srgbClr val="34A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C2FFB0-EDFB-15B0-5A0C-39103ADFF3A8}"/>
              </a:ext>
            </a:extLst>
          </p:cNvPr>
          <p:cNvSpPr txBox="1"/>
          <p:nvPr/>
        </p:nvSpPr>
        <p:spPr>
          <a:xfrm>
            <a:off x="7241679" y="3429000"/>
            <a:ext cx="4014192" cy="1631216"/>
          </a:xfrm>
          <a:prstGeom prst="rect">
            <a:avLst/>
          </a:prstGeom>
          <a:noFill/>
        </p:spPr>
        <p:txBody>
          <a:bodyPr wrap="square">
            <a:spAutoFit/>
          </a:bodyPr>
          <a:lstStyle/>
          <a:p>
            <a:pPr algn="ctr"/>
            <a:r>
              <a:rPr lang="en-GB" sz="2500" dirty="0">
                <a:solidFill>
                  <a:schemeClr val="bg1"/>
                </a:solidFill>
                <a:latin typeface="Oswald Light" pitchFamily="2" charset="77"/>
              </a:rPr>
              <a:t>See if you can come up with at least 6 ideas. For example, you may decide to </a:t>
            </a:r>
            <a:r>
              <a:rPr lang="en-GB" sz="2500" dirty="0">
                <a:solidFill>
                  <a:schemeClr val="bg1"/>
                </a:solidFill>
                <a:latin typeface="Oswald Medium" pitchFamily="2" charset="77"/>
              </a:rPr>
              <a:t>put health warnings on cigarette packets</a:t>
            </a:r>
          </a:p>
        </p:txBody>
      </p:sp>
      <p:grpSp>
        <p:nvGrpSpPr>
          <p:cNvPr id="13" name="Graphic 10">
            <a:extLst>
              <a:ext uri="{FF2B5EF4-FFF2-40B4-BE49-F238E27FC236}">
                <a16:creationId xmlns:a16="http://schemas.microsoft.com/office/drawing/2014/main" id="{9601B4F4-454D-2D8B-BF69-017B46F37B1A}"/>
              </a:ext>
            </a:extLst>
          </p:cNvPr>
          <p:cNvGrpSpPr/>
          <p:nvPr/>
        </p:nvGrpSpPr>
        <p:grpSpPr>
          <a:xfrm>
            <a:off x="8684308" y="1985964"/>
            <a:ext cx="1218115" cy="1208041"/>
            <a:chOff x="3683682" y="4960580"/>
            <a:chExt cx="900336" cy="892890"/>
          </a:xfrm>
          <a:solidFill>
            <a:srgbClr val="F4D61E"/>
          </a:solidFill>
        </p:grpSpPr>
        <p:sp>
          <p:nvSpPr>
            <p:cNvPr id="14" name="Freeform 13">
              <a:extLst>
                <a:ext uri="{FF2B5EF4-FFF2-40B4-BE49-F238E27FC236}">
                  <a16:creationId xmlns:a16="http://schemas.microsoft.com/office/drawing/2014/main" id="{64215DDC-996F-2B5F-72B9-191DEAAA4CE7}"/>
                </a:ext>
              </a:extLst>
            </p:cNvPr>
            <p:cNvSpPr/>
            <p:nvPr/>
          </p:nvSpPr>
          <p:spPr>
            <a:xfrm>
              <a:off x="3821608" y="4965079"/>
              <a:ext cx="762410" cy="888391"/>
            </a:xfrm>
            <a:custGeom>
              <a:avLst/>
              <a:gdLst>
                <a:gd name="connsiteX0" fmla="*/ 312307 w 762410"/>
                <a:gd name="connsiteY0" fmla="*/ 24 h 888391"/>
                <a:gd name="connsiteX1" fmla="*/ 28 w 762410"/>
                <a:gd name="connsiteY1" fmla="*/ 312304 h 888391"/>
                <a:gd name="connsiteX2" fmla="*/ 28 w 762410"/>
                <a:gd name="connsiteY2" fmla="*/ 312378 h 888391"/>
                <a:gd name="connsiteX3" fmla="*/ 132039 w 762410"/>
                <a:gd name="connsiteY3" fmla="*/ 565794 h 888391"/>
                <a:gd name="connsiteX4" fmla="*/ 146660 w 762410"/>
                <a:gd name="connsiteY4" fmla="*/ 591691 h 888391"/>
                <a:gd name="connsiteX5" fmla="*/ 146660 w 762410"/>
                <a:gd name="connsiteY5" fmla="*/ 641175 h 888391"/>
                <a:gd name="connsiteX6" fmla="*/ 117342 w 762410"/>
                <a:gd name="connsiteY6" fmla="*/ 693452 h 888391"/>
                <a:gd name="connsiteX7" fmla="*/ 153470 w 762410"/>
                <a:gd name="connsiteY7" fmla="*/ 749486 h 888391"/>
                <a:gd name="connsiteX8" fmla="*/ 146660 w 762410"/>
                <a:gd name="connsiteY8" fmla="*/ 774041 h 888391"/>
                <a:gd name="connsiteX9" fmla="*/ 167758 w 762410"/>
                <a:gd name="connsiteY9" fmla="*/ 815044 h 888391"/>
                <a:gd name="connsiteX10" fmla="*/ 212815 w 762410"/>
                <a:gd name="connsiteY10" fmla="*/ 829778 h 888391"/>
                <a:gd name="connsiteX11" fmla="*/ 236999 w 762410"/>
                <a:gd name="connsiteY11" fmla="*/ 829778 h 888391"/>
                <a:gd name="connsiteX12" fmla="*/ 312307 w 762410"/>
                <a:gd name="connsiteY12" fmla="*/ 888416 h 888391"/>
                <a:gd name="connsiteX13" fmla="*/ 387614 w 762410"/>
                <a:gd name="connsiteY13" fmla="*/ 829778 h 888391"/>
                <a:gd name="connsiteX14" fmla="*/ 411798 w 762410"/>
                <a:gd name="connsiteY14" fmla="*/ 829778 h 888391"/>
                <a:gd name="connsiteX15" fmla="*/ 456819 w 762410"/>
                <a:gd name="connsiteY15" fmla="*/ 815044 h 888391"/>
                <a:gd name="connsiteX16" fmla="*/ 477953 w 762410"/>
                <a:gd name="connsiteY16" fmla="*/ 774041 h 888391"/>
                <a:gd name="connsiteX17" fmla="*/ 471142 w 762410"/>
                <a:gd name="connsiteY17" fmla="*/ 749486 h 888391"/>
                <a:gd name="connsiteX18" fmla="*/ 507271 w 762410"/>
                <a:gd name="connsiteY18" fmla="*/ 693452 h 888391"/>
                <a:gd name="connsiteX19" fmla="*/ 477953 w 762410"/>
                <a:gd name="connsiteY19" fmla="*/ 641175 h 888391"/>
                <a:gd name="connsiteX20" fmla="*/ 477953 w 762410"/>
                <a:gd name="connsiteY20" fmla="*/ 591727 h 888391"/>
                <a:gd name="connsiteX21" fmla="*/ 492574 w 762410"/>
                <a:gd name="connsiteY21" fmla="*/ 565794 h 888391"/>
                <a:gd name="connsiteX22" fmla="*/ 624548 w 762410"/>
                <a:gd name="connsiteY22" fmla="*/ 312378 h 888391"/>
                <a:gd name="connsiteX23" fmla="*/ 624548 w 762410"/>
                <a:gd name="connsiteY23" fmla="*/ 312340 h 888391"/>
                <a:gd name="connsiteX24" fmla="*/ 624548 w 762410"/>
                <a:gd name="connsiteY24" fmla="*/ 312304 h 888391"/>
                <a:gd name="connsiteX25" fmla="*/ 624548 w 762410"/>
                <a:gd name="connsiteY25" fmla="*/ 312265 h 888391"/>
                <a:gd name="connsiteX26" fmla="*/ 312307 w 762410"/>
                <a:gd name="connsiteY26" fmla="*/ 24 h 888391"/>
                <a:gd name="connsiteX27" fmla="*/ 312307 w 762410"/>
                <a:gd name="connsiteY27" fmla="*/ 38161 h 888391"/>
                <a:gd name="connsiteX28" fmla="*/ 586448 w 762410"/>
                <a:gd name="connsiteY28" fmla="*/ 312229 h 888391"/>
                <a:gd name="connsiteX29" fmla="*/ 470584 w 762410"/>
                <a:gd name="connsiteY29" fmla="*/ 534689 h 888391"/>
                <a:gd name="connsiteX30" fmla="*/ 439853 w 762410"/>
                <a:gd name="connsiteY30" fmla="*/ 591727 h 888391"/>
                <a:gd name="connsiteX31" fmla="*/ 439853 w 762410"/>
                <a:gd name="connsiteY31" fmla="*/ 630385 h 888391"/>
                <a:gd name="connsiteX32" fmla="*/ 184760 w 762410"/>
                <a:gd name="connsiteY32" fmla="*/ 630385 h 888391"/>
                <a:gd name="connsiteX33" fmla="*/ 184760 w 762410"/>
                <a:gd name="connsiteY33" fmla="*/ 591691 h 888391"/>
                <a:gd name="connsiteX34" fmla="*/ 154028 w 762410"/>
                <a:gd name="connsiteY34" fmla="*/ 534689 h 888391"/>
                <a:gd name="connsiteX35" fmla="*/ 38128 w 762410"/>
                <a:gd name="connsiteY35" fmla="*/ 312229 h 888391"/>
                <a:gd name="connsiteX36" fmla="*/ 38128 w 762410"/>
                <a:gd name="connsiteY36" fmla="*/ 312191 h 888391"/>
                <a:gd name="connsiteX37" fmla="*/ 312307 w 762410"/>
                <a:gd name="connsiteY37" fmla="*/ 38161 h 888391"/>
                <a:gd name="connsiteX38" fmla="*/ 689511 w 762410"/>
                <a:gd name="connsiteY38" fmla="*/ 272640 h 888391"/>
                <a:gd name="connsiteX39" fmla="*/ 670461 w 762410"/>
                <a:gd name="connsiteY39" fmla="*/ 291690 h 888391"/>
                <a:gd name="connsiteX40" fmla="*/ 689511 w 762410"/>
                <a:gd name="connsiteY40" fmla="*/ 310740 h 888391"/>
                <a:gd name="connsiteX41" fmla="*/ 743388 w 762410"/>
                <a:gd name="connsiteY41" fmla="*/ 310740 h 888391"/>
                <a:gd name="connsiteX42" fmla="*/ 762438 w 762410"/>
                <a:gd name="connsiteY42" fmla="*/ 291690 h 888391"/>
                <a:gd name="connsiteX43" fmla="*/ 743388 w 762410"/>
                <a:gd name="connsiteY43" fmla="*/ 272640 h 888391"/>
                <a:gd name="connsiteX44" fmla="*/ 689511 w 762410"/>
                <a:gd name="connsiteY44" fmla="*/ 272640 h 888391"/>
                <a:gd name="connsiteX45" fmla="*/ 183495 w 762410"/>
                <a:gd name="connsiteY45" fmla="*/ 668485 h 888391"/>
                <a:gd name="connsiteX46" fmla="*/ 441154 w 762410"/>
                <a:gd name="connsiteY46" fmla="*/ 668485 h 888391"/>
                <a:gd name="connsiteX47" fmla="*/ 469171 w 762410"/>
                <a:gd name="connsiteY47" fmla="*/ 693452 h 888391"/>
                <a:gd name="connsiteX48" fmla="*/ 441154 w 762410"/>
                <a:gd name="connsiteY48" fmla="*/ 718343 h 888391"/>
                <a:gd name="connsiteX49" fmla="*/ 183495 w 762410"/>
                <a:gd name="connsiteY49" fmla="*/ 718343 h 888391"/>
                <a:gd name="connsiteX50" fmla="*/ 155442 w 762410"/>
                <a:gd name="connsiteY50" fmla="*/ 693452 h 888391"/>
                <a:gd name="connsiteX51" fmla="*/ 183495 w 762410"/>
                <a:gd name="connsiteY51" fmla="*/ 668485 h 888391"/>
                <a:gd name="connsiteX52" fmla="*/ 212815 w 762410"/>
                <a:gd name="connsiteY52" fmla="*/ 756443 h 888391"/>
                <a:gd name="connsiteX53" fmla="*/ 411798 w 762410"/>
                <a:gd name="connsiteY53" fmla="*/ 756443 h 888391"/>
                <a:gd name="connsiteX54" fmla="*/ 433416 w 762410"/>
                <a:gd name="connsiteY54" fmla="*/ 763141 h 888391"/>
                <a:gd name="connsiteX55" fmla="*/ 439853 w 762410"/>
                <a:gd name="connsiteY55" fmla="*/ 774041 h 888391"/>
                <a:gd name="connsiteX56" fmla="*/ 433416 w 762410"/>
                <a:gd name="connsiteY56" fmla="*/ 784982 h 888391"/>
                <a:gd name="connsiteX57" fmla="*/ 411798 w 762410"/>
                <a:gd name="connsiteY57" fmla="*/ 791678 h 888391"/>
                <a:gd name="connsiteX58" fmla="*/ 212815 w 762410"/>
                <a:gd name="connsiteY58" fmla="*/ 791678 h 888391"/>
                <a:gd name="connsiteX59" fmla="*/ 191161 w 762410"/>
                <a:gd name="connsiteY59" fmla="*/ 784982 h 888391"/>
                <a:gd name="connsiteX60" fmla="*/ 184760 w 762410"/>
                <a:gd name="connsiteY60" fmla="*/ 774041 h 888391"/>
                <a:gd name="connsiteX61" fmla="*/ 191161 w 762410"/>
                <a:gd name="connsiteY61" fmla="*/ 763141 h 888391"/>
                <a:gd name="connsiteX62" fmla="*/ 212815 w 762410"/>
                <a:gd name="connsiteY62" fmla="*/ 756443 h 888391"/>
                <a:gd name="connsiteX63" fmla="*/ 277480 w 762410"/>
                <a:gd name="connsiteY63" fmla="*/ 829778 h 888391"/>
                <a:gd name="connsiteX64" fmla="*/ 347132 w 762410"/>
                <a:gd name="connsiteY64" fmla="*/ 829778 h 888391"/>
                <a:gd name="connsiteX65" fmla="*/ 312307 w 762410"/>
                <a:gd name="connsiteY65" fmla="*/ 850316 h 888391"/>
                <a:gd name="connsiteX66" fmla="*/ 277480 w 762410"/>
                <a:gd name="connsiteY66" fmla="*/ 829778 h 8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2410" h="888391">
                  <a:moveTo>
                    <a:pt x="312307" y="24"/>
                  </a:moveTo>
                  <a:cubicBezTo>
                    <a:pt x="140084" y="24"/>
                    <a:pt x="28" y="140079"/>
                    <a:pt x="28" y="312304"/>
                  </a:cubicBezTo>
                  <a:cubicBezTo>
                    <a:pt x="28" y="312328"/>
                    <a:pt x="28" y="312353"/>
                    <a:pt x="28" y="312378"/>
                  </a:cubicBezTo>
                  <a:cubicBezTo>
                    <a:pt x="528" y="413737"/>
                    <a:pt x="50194" y="507941"/>
                    <a:pt x="132039" y="565794"/>
                  </a:cubicBezTo>
                  <a:cubicBezTo>
                    <a:pt x="138179" y="570134"/>
                    <a:pt x="146660" y="585804"/>
                    <a:pt x="146660" y="591691"/>
                  </a:cubicBezTo>
                  <a:lnTo>
                    <a:pt x="146660" y="641175"/>
                  </a:lnTo>
                  <a:cubicBezTo>
                    <a:pt x="129149" y="652418"/>
                    <a:pt x="117342" y="671476"/>
                    <a:pt x="117342" y="693452"/>
                  </a:cubicBezTo>
                  <a:cubicBezTo>
                    <a:pt x="117342" y="718158"/>
                    <a:pt x="132296" y="739107"/>
                    <a:pt x="153470" y="749486"/>
                  </a:cubicBezTo>
                  <a:cubicBezTo>
                    <a:pt x="149241" y="756791"/>
                    <a:pt x="146660" y="765107"/>
                    <a:pt x="146660" y="774041"/>
                  </a:cubicBezTo>
                  <a:cubicBezTo>
                    <a:pt x="146660" y="790763"/>
                    <a:pt x="155522" y="805523"/>
                    <a:pt x="167758" y="815044"/>
                  </a:cubicBezTo>
                  <a:cubicBezTo>
                    <a:pt x="179992" y="824566"/>
                    <a:pt x="195792" y="829778"/>
                    <a:pt x="212815" y="829778"/>
                  </a:cubicBezTo>
                  <a:lnTo>
                    <a:pt x="236999" y="829778"/>
                  </a:lnTo>
                  <a:cubicBezTo>
                    <a:pt x="245564" y="863353"/>
                    <a:pt x="276188" y="888416"/>
                    <a:pt x="312307" y="888416"/>
                  </a:cubicBezTo>
                  <a:cubicBezTo>
                    <a:pt x="348424" y="888416"/>
                    <a:pt x="379051" y="863353"/>
                    <a:pt x="387614" y="829778"/>
                  </a:cubicBezTo>
                  <a:lnTo>
                    <a:pt x="411798" y="829778"/>
                  </a:lnTo>
                  <a:cubicBezTo>
                    <a:pt x="428821" y="829778"/>
                    <a:pt x="444585" y="824566"/>
                    <a:pt x="456819" y="815044"/>
                  </a:cubicBezTo>
                  <a:cubicBezTo>
                    <a:pt x="469052" y="805523"/>
                    <a:pt x="477953" y="790763"/>
                    <a:pt x="477953" y="774041"/>
                  </a:cubicBezTo>
                  <a:cubicBezTo>
                    <a:pt x="477953" y="765107"/>
                    <a:pt x="475371" y="756791"/>
                    <a:pt x="471142" y="749486"/>
                  </a:cubicBezTo>
                  <a:cubicBezTo>
                    <a:pt x="492316" y="739107"/>
                    <a:pt x="507271" y="718158"/>
                    <a:pt x="507271" y="693452"/>
                  </a:cubicBezTo>
                  <a:cubicBezTo>
                    <a:pt x="507271" y="671476"/>
                    <a:pt x="495463" y="652418"/>
                    <a:pt x="477953" y="641175"/>
                  </a:cubicBezTo>
                  <a:lnTo>
                    <a:pt x="477953" y="591727"/>
                  </a:lnTo>
                  <a:cubicBezTo>
                    <a:pt x="477953" y="585843"/>
                    <a:pt x="486436" y="570134"/>
                    <a:pt x="492574" y="565794"/>
                  </a:cubicBezTo>
                  <a:cubicBezTo>
                    <a:pt x="574420" y="507941"/>
                    <a:pt x="624051" y="413737"/>
                    <a:pt x="624548" y="312378"/>
                  </a:cubicBezTo>
                  <a:cubicBezTo>
                    <a:pt x="624548" y="312364"/>
                    <a:pt x="624548" y="312353"/>
                    <a:pt x="624548" y="312340"/>
                  </a:cubicBezTo>
                  <a:cubicBezTo>
                    <a:pt x="624548" y="312328"/>
                    <a:pt x="624548" y="312315"/>
                    <a:pt x="624548" y="312304"/>
                  </a:cubicBezTo>
                  <a:cubicBezTo>
                    <a:pt x="624548" y="312290"/>
                    <a:pt x="624548" y="312279"/>
                    <a:pt x="624548" y="312265"/>
                  </a:cubicBezTo>
                  <a:cubicBezTo>
                    <a:pt x="624548" y="140042"/>
                    <a:pt x="484531" y="24"/>
                    <a:pt x="312307" y="24"/>
                  </a:cubicBezTo>
                  <a:close/>
                  <a:moveTo>
                    <a:pt x="312307" y="38161"/>
                  </a:moveTo>
                  <a:cubicBezTo>
                    <a:pt x="463920" y="38161"/>
                    <a:pt x="586418" y="160621"/>
                    <a:pt x="586448" y="312229"/>
                  </a:cubicBezTo>
                  <a:cubicBezTo>
                    <a:pt x="586000" y="401257"/>
                    <a:pt x="542431" y="483904"/>
                    <a:pt x="470584" y="534689"/>
                  </a:cubicBezTo>
                  <a:cubicBezTo>
                    <a:pt x="452433" y="547520"/>
                    <a:pt x="439853" y="567855"/>
                    <a:pt x="439853" y="591727"/>
                  </a:cubicBezTo>
                  <a:lnTo>
                    <a:pt x="439853" y="630385"/>
                  </a:lnTo>
                  <a:lnTo>
                    <a:pt x="184760" y="630385"/>
                  </a:lnTo>
                  <a:lnTo>
                    <a:pt x="184760" y="591691"/>
                  </a:lnTo>
                  <a:cubicBezTo>
                    <a:pt x="184760" y="567817"/>
                    <a:pt x="172179" y="547520"/>
                    <a:pt x="154028" y="534689"/>
                  </a:cubicBezTo>
                  <a:cubicBezTo>
                    <a:pt x="82181" y="483904"/>
                    <a:pt x="38579" y="401259"/>
                    <a:pt x="38128" y="312229"/>
                  </a:cubicBezTo>
                  <a:cubicBezTo>
                    <a:pt x="38128" y="312229"/>
                    <a:pt x="38128" y="312191"/>
                    <a:pt x="38128" y="312191"/>
                  </a:cubicBezTo>
                  <a:cubicBezTo>
                    <a:pt x="38179" y="160602"/>
                    <a:pt x="160705" y="38161"/>
                    <a:pt x="312307" y="38161"/>
                  </a:cubicBezTo>
                  <a:close/>
                  <a:moveTo>
                    <a:pt x="689511" y="272640"/>
                  </a:moveTo>
                  <a:cubicBezTo>
                    <a:pt x="678991" y="272640"/>
                    <a:pt x="670461" y="281168"/>
                    <a:pt x="670461" y="291690"/>
                  </a:cubicBezTo>
                  <a:cubicBezTo>
                    <a:pt x="670461" y="302211"/>
                    <a:pt x="678991" y="310740"/>
                    <a:pt x="689511" y="310740"/>
                  </a:cubicBezTo>
                  <a:lnTo>
                    <a:pt x="743388" y="310740"/>
                  </a:lnTo>
                  <a:cubicBezTo>
                    <a:pt x="753907" y="310740"/>
                    <a:pt x="762438" y="302211"/>
                    <a:pt x="762438" y="291690"/>
                  </a:cubicBezTo>
                  <a:cubicBezTo>
                    <a:pt x="762438" y="281168"/>
                    <a:pt x="753907" y="272640"/>
                    <a:pt x="743388" y="272640"/>
                  </a:cubicBezTo>
                  <a:lnTo>
                    <a:pt x="689511" y="272640"/>
                  </a:lnTo>
                  <a:close/>
                  <a:moveTo>
                    <a:pt x="183495" y="668485"/>
                  </a:moveTo>
                  <a:lnTo>
                    <a:pt x="441154" y="668485"/>
                  </a:lnTo>
                  <a:cubicBezTo>
                    <a:pt x="457697" y="668485"/>
                    <a:pt x="469171" y="680035"/>
                    <a:pt x="469171" y="693452"/>
                  </a:cubicBezTo>
                  <a:cubicBezTo>
                    <a:pt x="469171" y="706867"/>
                    <a:pt x="457697" y="718343"/>
                    <a:pt x="441154" y="718343"/>
                  </a:cubicBezTo>
                  <a:lnTo>
                    <a:pt x="183495" y="718343"/>
                  </a:lnTo>
                  <a:cubicBezTo>
                    <a:pt x="166954" y="718343"/>
                    <a:pt x="155442" y="706867"/>
                    <a:pt x="155442" y="693452"/>
                  </a:cubicBezTo>
                  <a:cubicBezTo>
                    <a:pt x="155442" y="680035"/>
                    <a:pt x="166954" y="668485"/>
                    <a:pt x="183495" y="668485"/>
                  </a:cubicBezTo>
                  <a:close/>
                  <a:moveTo>
                    <a:pt x="212815" y="756443"/>
                  </a:moveTo>
                  <a:lnTo>
                    <a:pt x="411798" y="756443"/>
                  </a:lnTo>
                  <a:cubicBezTo>
                    <a:pt x="420866" y="756443"/>
                    <a:pt x="428625" y="759413"/>
                    <a:pt x="433416" y="763141"/>
                  </a:cubicBezTo>
                  <a:cubicBezTo>
                    <a:pt x="438205" y="766869"/>
                    <a:pt x="439853" y="770460"/>
                    <a:pt x="439853" y="774041"/>
                  </a:cubicBezTo>
                  <a:cubicBezTo>
                    <a:pt x="439853" y="777625"/>
                    <a:pt x="438205" y="781254"/>
                    <a:pt x="433416" y="784982"/>
                  </a:cubicBezTo>
                  <a:cubicBezTo>
                    <a:pt x="428625" y="788708"/>
                    <a:pt x="420866" y="791678"/>
                    <a:pt x="411798" y="791678"/>
                  </a:cubicBezTo>
                  <a:lnTo>
                    <a:pt x="212815" y="791678"/>
                  </a:lnTo>
                  <a:cubicBezTo>
                    <a:pt x="203749" y="791678"/>
                    <a:pt x="195950" y="788708"/>
                    <a:pt x="191161" y="784982"/>
                  </a:cubicBezTo>
                  <a:cubicBezTo>
                    <a:pt x="186370" y="781254"/>
                    <a:pt x="184760" y="777625"/>
                    <a:pt x="184760" y="774041"/>
                  </a:cubicBezTo>
                  <a:cubicBezTo>
                    <a:pt x="184760" y="770460"/>
                    <a:pt x="186370" y="766869"/>
                    <a:pt x="191161" y="763141"/>
                  </a:cubicBezTo>
                  <a:cubicBezTo>
                    <a:pt x="195950" y="759413"/>
                    <a:pt x="203749" y="756443"/>
                    <a:pt x="212815" y="756443"/>
                  </a:cubicBezTo>
                  <a:close/>
                  <a:moveTo>
                    <a:pt x="277480" y="829778"/>
                  </a:moveTo>
                  <a:lnTo>
                    <a:pt x="347132" y="829778"/>
                  </a:lnTo>
                  <a:cubicBezTo>
                    <a:pt x="340469" y="842086"/>
                    <a:pt x="327463" y="850316"/>
                    <a:pt x="312307" y="850316"/>
                  </a:cubicBezTo>
                  <a:cubicBezTo>
                    <a:pt x="297149" y="850316"/>
                    <a:pt x="284146" y="842086"/>
                    <a:pt x="277480" y="829778"/>
                  </a:cubicBezTo>
                  <a:close/>
                </a:path>
              </a:pathLst>
            </a:custGeom>
            <a:grpFill/>
            <a:ln w="9526" cap="rnd">
              <a:no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58C67EF1-C56F-A9DA-55DE-9F799ECB38B6}"/>
                </a:ext>
              </a:extLst>
            </p:cNvPr>
            <p:cNvSpPr/>
            <p:nvPr/>
          </p:nvSpPr>
          <p:spPr>
            <a:xfrm>
              <a:off x="3683682" y="5237825"/>
              <a:ext cx="91994" cy="38100"/>
            </a:xfrm>
            <a:custGeom>
              <a:avLst/>
              <a:gdLst>
                <a:gd name="connsiteX0" fmla="*/ 19050 w 91994"/>
                <a:gd name="connsiteY0" fmla="*/ 0 h 38100"/>
                <a:gd name="connsiteX1" fmla="*/ 0 w 91994"/>
                <a:gd name="connsiteY1" fmla="*/ 19050 h 38100"/>
                <a:gd name="connsiteX2" fmla="*/ 19050 w 91994"/>
                <a:gd name="connsiteY2" fmla="*/ 38100 h 38100"/>
                <a:gd name="connsiteX3" fmla="*/ 72944 w 91994"/>
                <a:gd name="connsiteY3" fmla="*/ 38100 h 38100"/>
                <a:gd name="connsiteX4" fmla="*/ 91995 w 91994"/>
                <a:gd name="connsiteY4" fmla="*/ 19050 h 38100"/>
                <a:gd name="connsiteX5" fmla="*/ 72944 w 9199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94" h="38100">
                  <a:moveTo>
                    <a:pt x="19050" y="0"/>
                  </a:moveTo>
                  <a:cubicBezTo>
                    <a:pt x="8529" y="0"/>
                    <a:pt x="0" y="8530"/>
                    <a:pt x="0" y="19050"/>
                  </a:cubicBezTo>
                  <a:cubicBezTo>
                    <a:pt x="0" y="29571"/>
                    <a:pt x="8529" y="38100"/>
                    <a:pt x="19050" y="38100"/>
                  </a:cubicBezTo>
                  <a:lnTo>
                    <a:pt x="72944" y="38100"/>
                  </a:lnTo>
                  <a:cubicBezTo>
                    <a:pt x="83465" y="38100"/>
                    <a:pt x="91995" y="29571"/>
                    <a:pt x="91995" y="19050"/>
                  </a:cubicBezTo>
                  <a:cubicBezTo>
                    <a:pt x="91995" y="8530"/>
                    <a:pt x="83465" y="0"/>
                    <a:pt x="72944" y="0"/>
                  </a:cubicBezTo>
                  <a:close/>
                </a:path>
              </a:pathLst>
            </a:custGeom>
            <a:grpFill/>
            <a:ln w="9525" cap="rnd">
              <a:no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A59C82D3-F9CE-966E-9679-899F0A64A5A4}"/>
                </a:ext>
              </a:extLst>
            </p:cNvPr>
            <p:cNvSpPr/>
            <p:nvPr/>
          </p:nvSpPr>
          <p:spPr>
            <a:xfrm>
              <a:off x="4492023" y="5237696"/>
              <a:ext cx="91994" cy="38099"/>
            </a:xfrm>
            <a:custGeom>
              <a:avLst/>
              <a:gdLst>
                <a:gd name="connsiteX0" fmla="*/ 19050 w 91994"/>
                <a:gd name="connsiteY0" fmla="*/ 0 h 38099"/>
                <a:gd name="connsiteX1" fmla="*/ 0 w 91994"/>
                <a:gd name="connsiteY1" fmla="*/ 19050 h 38099"/>
                <a:gd name="connsiteX2" fmla="*/ 19050 w 91994"/>
                <a:gd name="connsiteY2" fmla="*/ 38100 h 38099"/>
                <a:gd name="connsiteX3" fmla="*/ 72944 w 91994"/>
                <a:gd name="connsiteY3" fmla="*/ 38100 h 38099"/>
                <a:gd name="connsiteX4" fmla="*/ 91994 w 91994"/>
                <a:gd name="connsiteY4" fmla="*/ 19050 h 38099"/>
                <a:gd name="connsiteX5" fmla="*/ 72944 w 91994"/>
                <a:gd name="connsiteY5" fmla="*/ 0 h 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94" h="38099">
                  <a:moveTo>
                    <a:pt x="19050" y="0"/>
                  </a:moveTo>
                  <a:cubicBezTo>
                    <a:pt x="8529" y="0"/>
                    <a:pt x="0" y="8529"/>
                    <a:pt x="0" y="19050"/>
                  </a:cubicBezTo>
                  <a:cubicBezTo>
                    <a:pt x="0" y="29570"/>
                    <a:pt x="8529" y="38100"/>
                    <a:pt x="19050" y="38100"/>
                  </a:cubicBezTo>
                  <a:lnTo>
                    <a:pt x="72944" y="38100"/>
                  </a:lnTo>
                  <a:cubicBezTo>
                    <a:pt x="83466" y="38100"/>
                    <a:pt x="91994" y="29570"/>
                    <a:pt x="91994" y="19050"/>
                  </a:cubicBezTo>
                  <a:cubicBezTo>
                    <a:pt x="91994" y="8529"/>
                    <a:pt x="83466" y="0"/>
                    <a:pt x="72944" y="0"/>
                  </a:cubicBezTo>
                  <a:close/>
                </a:path>
              </a:pathLst>
            </a:custGeom>
            <a:grpFill/>
            <a:ln w="9525" cap="rnd">
              <a:noFill/>
              <a:prstDash val="solid"/>
              <a:round/>
            </a:ln>
          </p:spPr>
          <p:txBody>
            <a:bodyPr rtlCol="0" anchor="ctr"/>
            <a:lstStyle/>
            <a:p>
              <a:endParaRPr lang="en-US"/>
            </a:p>
          </p:txBody>
        </p:sp>
        <p:sp>
          <p:nvSpPr>
            <p:cNvPr id="17" name="Freeform 16">
              <a:extLst>
                <a:ext uri="{FF2B5EF4-FFF2-40B4-BE49-F238E27FC236}">
                  <a16:creationId xmlns:a16="http://schemas.microsoft.com/office/drawing/2014/main" id="{7E9FCE1A-9663-AD6D-3B5A-BC83B74C44A8}"/>
                </a:ext>
              </a:extLst>
            </p:cNvPr>
            <p:cNvSpPr/>
            <p:nvPr/>
          </p:nvSpPr>
          <p:spPr>
            <a:xfrm>
              <a:off x="3784506" y="4960681"/>
              <a:ext cx="79385" cy="72745"/>
            </a:xfrm>
            <a:custGeom>
              <a:avLst/>
              <a:gdLst>
                <a:gd name="connsiteX0" fmla="*/ 31298 w 79385"/>
                <a:gd name="connsiteY0" fmla="*/ 4455 h 72745"/>
                <a:gd name="connsiteX1" fmla="*/ 4460 w 79385"/>
                <a:gd name="connsiteY1" fmla="*/ 6809 h 72745"/>
                <a:gd name="connsiteX2" fmla="*/ 4453 w 79385"/>
                <a:gd name="connsiteY2" fmla="*/ 6817 h 72745"/>
                <a:gd name="connsiteX3" fmla="*/ 6797 w 79385"/>
                <a:gd name="connsiteY3" fmla="*/ 33644 h 72745"/>
                <a:gd name="connsiteX4" fmla="*/ 48078 w 79385"/>
                <a:gd name="connsiteY4" fmla="*/ 68283 h 72745"/>
                <a:gd name="connsiteX5" fmla="*/ 74918 w 79385"/>
                <a:gd name="connsiteY5" fmla="*/ 65946 h 72745"/>
                <a:gd name="connsiteX6" fmla="*/ 74924 w 79385"/>
                <a:gd name="connsiteY6" fmla="*/ 65939 h 72745"/>
                <a:gd name="connsiteX7" fmla="*/ 72586 w 79385"/>
                <a:gd name="connsiteY7" fmla="*/ 39100 h 72745"/>
                <a:gd name="connsiteX8" fmla="*/ 72579 w 79385"/>
                <a:gd name="connsiteY8" fmla="*/ 39094 h 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5" h="72745">
                  <a:moveTo>
                    <a:pt x="31298" y="4455"/>
                  </a:moveTo>
                  <a:cubicBezTo>
                    <a:pt x="23237" y="-2306"/>
                    <a:pt x="11221" y="-1252"/>
                    <a:pt x="4460" y="6809"/>
                  </a:cubicBezTo>
                  <a:cubicBezTo>
                    <a:pt x="4458" y="6811"/>
                    <a:pt x="4456" y="6814"/>
                    <a:pt x="4453" y="6817"/>
                  </a:cubicBezTo>
                  <a:cubicBezTo>
                    <a:pt x="-2302" y="14874"/>
                    <a:pt x="-1254" y="26880"/>
                    <a:pt x="6797" y="33644"/>
                  </a:cubicBezTo>
                  <a:lnTo>
                    <a:pt x="48078" y="68283"/>
                  </a:lnTo>
                  <a:cubicBezTo>
                    <a:pt x="56135" y="75049"/>
                    <a:pt x="68151" y="74003"/>
                    <a:pt x="74918" y="65946"/>
                  </a:cubicBezTo>
                  <a:cubicBezTo>
                    <a:pt x="74920" y="65944"/>
                    <a:pt x="74922" y="65941"/>
                    <a:pt x="74924" y="65939"/>
                  </a:cubicBezTo>
                  <a:cubicBezTo>
                    <a:pt x="81689" y="57882"/>
                    <a:pt x="80642" y="45866"/>
                    <a:pt x="72586" y="39100"/>
                  </a:cubicBezTo>
                  <a:cubicBezTo>
                    <a:pt x="72583" y="39098"/>
                    <a:pt x="72581" y="39096"/>
                    <a:pt x="72579" y="39094"/>
                  </a:cubicBezTo>
                  <a:close/>
                </a:path>
              </a:pathLst>
            </a:custGeom>
            <a:grpFill/>
            <a:ln w="9525" cap="rnd">
              <a:no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CEE14F6A-B157-CC19-279B-8D7C365E05F8}"/>
                </a:ext>
              </a:extLst>
            </p:cNvPr>
            <p:cNvSpPr/>
            <p:nvPr/>
          </p:nvSpPr>
          <p:spPr>
            <a:xfrm>
              <a:off x="3784579" y="5480286"/>
              <a:ext cx="79377" cy="72735"/>
            </a:xfrm>
            <a:custGeom>
              <a:avLst/>
              <a:gdLst>
                <a:gd name="connsiteX0" fmla="*/ 61994 w 79377"/>
                <a:gd name="connsiteY0" fmla="*/ 73 h 72735"/>
                <a:gd name="connsiteX1" fmla="*/ 48098 w 79377"/>
                <a:gd name="connsiteY1" fmla="*/ 4445 h 72735"/>
                <a:gd name="connsiteX2" fmla="*/ 25625 w 79377"/>
                <a:gd name="connsiteY2" fmla="*/ 23309 h 72735"/>
                <a:gd name="connsiteX3" fmla="*/ 6817 w 79377"/>
                <a:gd name="connsiteY3" fmla="*/ 39084 h 72735"/>
                <a:gd name="connsiteX4" fmla="*/ 4447 w 79377"/>
                <a:gd name="connsiteY4" fmla="*/ 65921 h 72735"/>
                <a:gd name="connsiteX5" fmla="*/ 4454 w 79377"/>
                <a:gd name="connsiteY5" fmla="*/ 65930 h 72735"/>
                <a:gd name="connsiteX6" fmla="*/ 31292 w 79377"/>
                <a:gd name="connsiteY6" fmla="*/ 68280 h 72735"/>
                <a:gd name="connsiteX7" fmla="*/ 31299 w 79377"/>
                <a:gd name="connsiteY7" fmla="*/ 68274 h 72735"/>
                <a:gd name="connsiteX8" fmla="*/ 50107 w 79377"/>
                <a:gd name="connsiteY8" fmla="*/ 52498 h 72735"/>
                <a:gd name="connsiteX9" fmla="*/ 72581 w 79377"/>
                <a:gd name="connsiteY9" fmla="*/ 33634 h 72735"/>
                <a:gd name="connsiteX10" fmla="*/ 74925 w 79377"/>
                <a:gd name="connsiteY10" fmla="*/ 6807 h 72735"/>
                <a:gd name="connsiteX11" fmla="*/ 61994 w 79377"/>
                <a:gd name="connsiteY11" fmla="*/ 73 h 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377" h="72735">
                  <a:moveTo>
                    <a:pt x="61994" y="73"/>
                  </a:moveTo>
                  <a:cubicBezTo>
                    <a:pt x="56966" y="-368"/>
                    <a:pt x="51968" y="1204"/>
                    <a:pt x="48098" y="4445"/>
                  </a:cubicBezTo>
                  <a:lnTo>
                    <a:pt x="25625" y="23309"/>
                  </a:lnTo>
                  <a:lnTo>
                    <a:pt x="6817" y="39084"/>
                  </a:lnTo>
                  <a:cubicBezTo>
                    <a:pt x="-1248" y="45841"/>
                    <a:pt x="-2309" y="57856"/>
                    <a:pt x="4447" y="65921"/>
                  </a:cubicBezTo>
                  <a:cubicBezTo>
                    <a:pt x="4449" y="65924"/>
                    <a:pt x="4452" y="65927"/>
                    <a:pt x="4454" y="65930"/>
                  </a:cubicBezTo>
                  <a:cubicBezTo>
                    <a:pt x="11217" y="73990"/>
                    <a:pt x="23232" y="75041"/>
                    <a:pt x="31292" y="68280"/>
                  </a:cubicBezTo>
                  <a:cubicBezTo>
                    <a:pt x="31294" y="68278"/>
                    <a:pt x="31297" y="68276"/>
                    <a:pt x="31299" y="68274"/>
                  </a:cubicBezTo>
                  <a:lnTo>
                    <a:pt x="50107" y="52498"/>
                  </a:lnTo>
                  <a:lnTo>
                    <a:pt x="72581" y="33634"/>
                  </a:lnTo>
                  <a:cubicBezTo>
                    <a:pt x="80631" y="26871"/>
                    <a:pt x="81680" y="14864"/>
                    <a:pt x="74925" y="6807"/>
                  </a:cubicBezTo>
                  <a:cubicBezTo>
                    <a:pt x="71678" y="2937"/>
                    <a:pt x="67027" y="515"/>
                    <a:pt x="61994" y="73"/>
                  </a:cubicBezTo>
                  <a:close/>
                </a:path>
              </a:pathLst>
            </a:custGeom>
            <a:grpFill/>
            <a:ln w="9525" cap="rnd">
              <a:no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8A94E02D-782B-C00B-6551-C9291A670228}"/>
                </a:ext>
              </a:extLst>
            </p:cNvPr>
            <p:cNvSpPr/>
            <p:nvPr/>
          </p:nvSpPr>
          <p:spPr>
            <a:xfrm>
              <a:off x="4403742" y="4960580"/>
              <a:ext cx="79377" cy="72735"/>
            </a:xfrm>
            <a:custGeom>
              <a:avLst/>
              <a:gdLst>
                <a:gd name="connsiteX0" fmla="*/ 61975 w 79377"/>
                <a:gd name="connsiteY0" fmla="*/ 71 h 72735"/>
                <a:gd name="connsiteX1" fmla="*/ 48078 w 79377"/>
                <a:gd name="connsiteY1" fmla="*/ 4462 h 72735"/>
                <a:gd name="connsiteX2" fmla="*/ 6797 w 79377"/>
                <a:gd name="connsiteY2" fmla="*/ 39102 h 72735"/>
                <a:gd name="connsiteX3" fmla="*/ 4453 w 79377"/>
                <a:gd name="connsiteY3" fmla="*/ 65928 h 72735"/>
                <a:gd name="connsiteX4" fmla="*/ 31279 w 79377"/>
                <a:gd name="connsiteY4" fmla="*/ 68290 h 72735"/>
                <a:gd name="connsiteX5" fmla="*/ 72560 w 79377"/>
                <a:gd name="connsiteY5" fmla="*/ 33651 h 72735"/>
                <a:gd name="connsiteX6" fmla="*/ 74930 w 79377"/>
                <a:gd name="connsiteY6" fmla="*/ 6814 h 72735"/>
                <a:gd name="connsiteX7" fmla="*/ 74924 w 79377"/>
                <a:gd name="connsiteY7" fmla="*/ 6806 h 72735"/>
                <a:gd name="connsiteX8" fmla="*/ 61975 w 79377"/>
                <a:gd name="connsiteY8" fmla="*/ 71 h 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77" h="72735">
                  <a:moveTo>
                    <a:pt x="61975" y="71"/>
                  </a:moveTo>
                  <a:cubicBezTo>
                    <a:pt x="56944" y="-365"/>
                    <a:pt x="51945" y="1214"/>
                    <a:pt x="48078" y="4462"/>
                  </a:cubicBezTo>
                  <a:lnTo>
                    <a:pt x="6797" y="39102"/>
                  </a:lnTo>
                  <a:cubicBezTo>
                    <a:pt x="-1254" y="45864"/>
                    <a:pt x="-2302" y="57871"/>
                    <a:pt x="4453" y="65928"/>
                  </a:cubicBezTo>
                  <a:cubicBezTo>
                    <a:pt x="11211" y="73984"/>
                    <a:pt x="23218" y="75042"/>
                    <a:pt x="31279" y="68290"/>
                  </a:cubicBezTo>
                  <a:lnTo>
                    <a:pt x="72560" y="33651"/>
                  </a:lnTo>
                  <a:cubicBezTo>
                    <a:pt x="80626" y="26894"/>
                    <a:pt x="81686" y="14879"/>
                    <a:pt x="74930" y="6814"/>
                  </a:cubicBezTo>
                  <a:cubicBezTo>
                    <a:pt x="74928" y="6811"/>
                    <a:pt x="74925" y="6809"/>
                    <a:pt x="74924" y="6806"/>
                  </a:cubicBezTo>
                  <a:cubicBezTo>
                    <a:pt x="71673" y="2931"/>
                    <a:pt x="67014" y="508"/>
                    <a:pt x="61975" y="71"/>
                  </a:cubicBezTo>
                  <a:close/>
                </a:path>
              </a:pathLst>
            </a:custGeom>
            <a:grpFill/>
            <a:ln w="9525" cap="rnd">
              <a:no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5323F5A1-2FD9-8646-49FE-45E330E0B8F0}"/>
                </a:ext>
              </a:extLst>
            </p:cNvPr>
            <p:cNvSpPr/>
            <p:nvPr/>
          </p:nvSpPr>
          <p:spPr>
            <a:xfrm>
              <a:off x="4403808" y="5480175"/>
              <a:ext cx="79394" cy="72754"/>
            </a:xfrm>
            <a:custGeom>
              <a:avLst/>
              <a:gdLst>
                <a:gd name="connsiteX0" fmla="*/ 17392 w 79394"/>
                <a:gd name="connsiteY0" fmla="*/ 73 h 72754"/>
                <a:gd name="connsiteX1" fmla="*/ 4462 w 79394"/>
                <a:gd name="connsiteY1" fmla="*/ 6807 h 72754"/>
                <a:gd name="connsiteX2" fmla="*/ 6799 w 79394"/>
                <a:gd name="connsiteY2" fmla="*/ 33646 h 72754"/>
                <a:gd name="connsiteX3" fmla="*/ 6806 w 79394"/>
                <a:gd name="connsiteY3" fmla="*/ 33652 h 72754"/>
                <a:gd name="connsiteX4" fmla="*/ 48087 w 79394"/>
                <a:gd name="connsiteY4" fmla="*/ 68292 h 72754"/>
                <a:gd name="connsiteX5" fmla="*/ 74927 w 79394"/>
                <a:gd name="connsiteY5" fmla="*/ 65954 h 72754"/>
                <a:gd name="connsiteX6" fmla="*/ 74932 w 79394"/>
                <a:gd name="connsiteY6" fmla="*/ 65948 h 72754"/>
                <a:gd name="connsiteX7" fmla="*/ 72595 w 79394"/>
                <a:gd name="connsiteY7" fmla="*/ 39109 h 72754"/>
                <a:gd name="connsiteX8" fmla="*/ 72588 w 79394"/>
                <a:gd name="connsiteY8" fmla="*/ 39103 h 72754"/>
                <a:gd name="connsiteX9" fmla="*/ 31307 w 79394"/>
                <a:gd name="connsiteY9" fmla="*/ 4463 h 72754"/>
                <a:gd name="connsiteX10" fmla="*/ 17392 w 79394"/>
                <a:gd name="connsiteY10" fmla="*/ 73 h 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394" h="72754">
                  <a:moveTo>
                    <a:pt x="17392" y="73"/>
                  </a:moveTo>
                  <a:cubicBezTo>
                    <a:pt x="12359" y="515"/>
                    <a:pt x="7709" y="2937"/>
                    <a:pt x="4462" y="6807"/>
                  </a:cubicBezTo>
                  <a:cubicBezTo>
                    <a:pt x="-2304" y="14864"/>
                    <a:pt x="-1257" y="26880"/>
                    <a:pt x="6799" y="33646"/>
                  </a:cubicBezTo>
                  <a:cubicBezTo>
                    <a:pt x="6802" y="33648"/>
                    <a:pt x="6804" y="33650"/>
                    <a:pt x="6806" y="33652"/>
                  </a:cubicBezTo>
                  <a:lnTo>
                    <a:pt x="48087" y="68292"/>
                  </a:lnTo>
                  <a:cubicBezTo>
                    <a:pt x="56144" y="75058"/>
                    <a:pt x="68160" y="74011"/>
                    <a:pt x="74927" y="65954"/>
                  </a:cubicBezTo>
                  <a:cubicBezTo>
                    <a:pt x="74929" y="65952"/>
                    <a:pt x="74931" y="65950"/>
                    <a:pt x="74932" y="65948"/>
                  </a:cubicBezTo>
                  <a:cubicBezTo>
                    <a:pt x="81698" y="57891"/>
                    <a:pt x="80652" y="45875"/>
                    <a:pt x="72595" y="39109"/>
                  </a:cubicBezTo>
                  <a:cubicBezTo>
                    <a:pt x="72593" y="39107"/>
                    <a:pt x="72590" y="39105"/>
                    <a:pt x="72588" y="39103"/>
                  </a:cubicBezTo>
                  <a:lnTo>
                    <a:pt x="31307" y="4463"/>
                  </a:lnTo>
                  <a:cubicBezTo>
                    <a:pt x="27435" y="1211"/>
                    <a:pt x="22429" y="-368"/>
                    <a:pt x="17392" y="73"/>
                  </a:cubicBezTo>
                  <a:close/>
                </a:path>
              </a:pathLst>
            </a:custGeom>
            <a:grpFill/>
            <a:ln w="9525" cap="rnd">
              <a:noFill/>
              <a:prstDash val="solid"/>
              <a:round/>
            </a:ln>
          </p:spPr>
          <p:txBody>
            <a:bodyPr rtlCol="0" anchor="ctr"/>
            <a:lstStyle/>
            <a:p>
              <a:endParaRPr lang="en-US"/>
            </a:p>
          </p:txBody>
        </p:sp>
      </p:grpSp>
    </p:spTree>
    <p:extLst>
      <p:ext uri="{BB962C8B-B14F-4D97-AF65-F5344CB8AC3E}">
        <p14:creationId xmlns:p14="http://schemas.microsoft.com/office/powerpoint/2010/main" val="12368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a:extLst>
              <a:ext uri="{FF2B5EF4-FFF2-40B4-BE49-F238E27FC236}">
                <a16:creationId xmlns:a16="http://schemas.microsoft.com/office/drawing/2014/main" id="{91106178-1ECD-9D69-D2BE-07A626D8B8E6}"/>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The decline of smoking in the UK</a:t>
            </a:r>
          </a:p>
        </p:txBody>
      </p:sp>
      <p:sp>
        <p:nvSpPr>
          <p:cNvPr id="6" name="TextBox 5">
            <a:extLst>
              <a:ext uri="{FF2B5EF4-FFF2-40B4-BE49-F238E27FC236}">
                <a16:creationId xmlns:a16="http://schemas.microsoft.com/office/drawing/2014/main" id="{668E7D19-C144-54CB-821E-7BE8218EF77D}"/>
              </a:ext>
            </a:extLst>
          </p:cNvPr>
          <p:cNvSpPr txBox="1"/>
          <p:nvPr/>
        </p:nvSpPr>
        <p:spPr>
          <a:xfrm>
            <a:off x="766763" y="1484313"/>
            <a:ext cx="3348037" cy="1938992"/>
          </a:xfrm>
          <a:prstGeom prst="rect">
            <a:avLst/>
          </a:prstGeom>
          <a:noFill/>
        </p:spPr>
        <p:txBody>
          <a:bodyPr wrap="square" rtlCol="0">
            <a:spAutoFit/>
          </a:bodyPr>
          <a:lstStyle/>
          <a:p>
            <a:pPr>
              <a:spcAft>
                <a:spcPts val="1200"/>
              </a:spcAft>
            </a:pPr>
            <a:r>
              <a:rPr lang="en-GB" sz="2000" dirty="0">
                <a:latin typeface="Oswald Light" pitchFamily="2" charset="77"/>
              </a:rPr>
              <a:t>Since the 1950s* smoking rates </a:t>
            </a:r>
            <a:br>
              <a:rPr lang="en-GB" sz="2000" dirty="0">
                <a:latin typeface="Oswald Light" pitchFamily="2" charset="77"/>
              </a:rPr>
            </a:br>
            <a:r>
              <a:rPr lang="en-GB" sz="2000" dirty="0">
                <a:latin typeface="Oswald Light" pitchFamily="2" charset="77"/>
              </a:rPr>
              <a:t>have declined. </a:t>
            </a:r>
          </a:p>
          <a:p>
            <a:pPr>
              <a:spcAft>
                <a:spcPts val="1200"/>
              </a:spcAft>
            </a:pPr>
            <a:endParaRPr lang="en-GB" sz="2000" dirty="0">
              <a:latin typeface="Oswald Light" pitchFamily="2" charset="77"/>
            </a:endParaRPr>
          </a:p>
          <a:p>
            <a:pPr>
              <a:spcAft>
                <a:spcPts val="1200"/>
              </a:spcAft>
            </a:pPr>
            <a:r>
              <a:rPr lang="en-GB" sz="2000" dirty="0">
                <a:solidFill>
                  <a:srgbClr val="FF7174"/>
                </a:solidFill>
                <a:latin typeface="Oswald Medium" pitchFamily="2" charset="77"/>
              </a:rPr>
              <a:t>Why do you think this happened? </a:t>
            </a:r>
          </a:p>
        </p:txBody>
      </p:sp>
      <p:pic>
        <p:nvPicPr>
          <p:cNvPr id="8" name="Picture 7">
            <a:extLst>
              <a:ext uri="{FF2B5EF4-FFF2-40B4-BE49-F238E27FC236}">
                <a16:creationId xmlns:a16="http://schemas.microsoft.com/office/drawing/2014/main" id="{633B2756-907A-002C-66F9-29C8575F84E7}"/>
              </a:ext>
            </a:extLst>
          </p:cNvPr>
          <p:cNvPicPr>
            <a:picLocks noChangeAspect="1"/>
          </p:cNvPicPr>
          <p:nvPr/>
        </p:nvPicPr>
        <p:blipFill rotWithShape="1">
          <a:blip r:embed="rId3"/>
          <a:srcRect l="23172" t="23084" r="22089" b="15821"/>
          <a:stretch/>
        </p:blipFill>
        <p:spPr>
          <a:xfrm>
            <a:off x="4800600" y="1441449"/>
            <a:ext cx="6843713" cy="4296565"/>
          </a:xfrm>
          <a:prstGeom prst="rect">
            <a:avLst/>
          </a:prstGeom>
        </p:spPr>
      </p:pic>
      <p:sp>
        <p:nvSpPr>
          <p:cNvPr id="9" name="TextBox 8">
            <a:extLst>
              <a:ext uri="{FF2B5EF4-FFF2-40B4-BE49-F238E27FC236}">
                <a16:creationId xmlns:a16="http://schemas.microsoft.com/office/drawing/2014/main" id="{60D62D0B-DBB7-931F-1491-F500861F9405}"/>
              </a:ext>
            </a:extLst>
          </p:cNvPr>
          <p:cNvSpPr txBox="1"/>
          <p:nvPr/>
        </p:nvSpPr>
        <p:spPr>
          <a:xfrm>
            <a:off x="712276" y="5153239"/>
            <a:ext cx="3200120" cy="584775"/>
          </a:xfrm>
          <a:prstGeom prst="rect">
            <a:avLst/>
          </a:prstGeom>
          <a:noFill/>
        </p:spPr>
        <p:txBody>
          <a:bodyPr wrap="square">
            <a:spAutoFit/>
          </a:bodyPr>
          <a:lstStyle/>
          <a:p>
            <a:r>
              <a:rPr lang="en-GB" sz="1600" dirty="0">
                <a:latin typeface="Oswald Light" pitchFamily="2" charset="77"/>
              </a:rPr>
              <a:t>*In 1974 the government started doing national surveys to measure smoking rates.</a:t>
            </a:r>
          </a:p>
        </p:txBody>
      </p:sp>
    </p:spTree>
    <p:extLst>
      <p:ext uri="{BB962C8B-B14F-4D97-AF65-F5344CB8AC3E}">
        <p14:creationId xmlns:p14="http://schemas.microsoft.com/office/powerpoint/2010/main" val="254753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2">
            <a:extLst>
              <a:ext uri="{FF2B5EF4-FFF2-40B4-BE49-F238E27FC236}">
                <a16:creationId xmlns:a16="http://schemas.microsoft.com/office/drawing/2014/main" id="{EB9AEEF1-6D32-B010-605F-E3FD49E7187A}"/>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The History of Harm Reduction in the UK</a:t>
            </a:r>
          </a:p>
        </p:txBody>
      </p:sp>
      <p:sp>
        <p:nvSpPr>
          <p:cNvPr id="10" name="TextBox 9">
            <a:extLst>
              <a:ext uri="{FF2B5EF4-FFF2-40B4-BE49-F238E27FC236}">
                <a16:creationId xmlns:a16="http://schemas.microsoft.com/office/drawing/2014/main" id="{961328B5-0ABC-80EE-1DB6-C171D575DC91}"/>
              </a:ext>
            </a:extLst>
          </p:cNvPr>
          <p:cNvSpPr txBox="1"/>
          <p:nvPr/>
        </p:nvSpPr>
        <p:spPr>
          <a:xfrm>
            <a:off x="7072314" y="3429000"/>
            <a:ext cx="4352924" cy="861774"/>
          </a:xfrm>
          <a:prstGeom prst="rect">
            <a:avLst/>
          </a:prstGeom>
          <a:noFill/>
        </p:spPr>
        <p:txBody>
          <a:bodyPr wrap="square">
            <a:spAutoFit/>
          </a:bodyPr>
          <a:lstStyle/>
          <a:p>
            <a:pPr algn="ctr"/>
            <a:r>
              <a:rPr lang="en-GB" sz="2500" dirty="0">
                <a:solidFill>
                  <a:schemeClr val="bg1"/>
                </a:solidFill>
                <a:latin typeface="Oswald Light" pitchFamily="2" charset="77"/>
              </a:rPr>
              <a:t>Watch the video then answer </a:t>
            </a:r>
            <a:br>
              <a:rPr lang="en-GB" sz="2500" dirty="0">
                <a:solidFill>
                  <a:schemeClr val="bg1"/>
                </a:solidFill>
                <a:latin typeface="Oswald Light" pitchFamily="2" charset="77"/>
              </a:rPr>
            </a:br>
            <a:r>
              <a:rPr lang="en-GB" sz="2500" dirty="0">
                <a:solidFill>
                  <a:schemeClr val="bg1"/>
                </a:solidFill>
                <a:latin typeface="Oswald Light" pitchFamily="2" charset="77"/>
              </a:rPr>
              <a:t>the questions on your sheet</a:t>
            </a:r>
          </a:p>
        </p:txBody>
      </p:sp>
      <p:pic>
        <p:nvPicPr>
          <p:cNvPr id="2" name="Online Media 1" title="Lesson 1: The History of Harm Reduction with Dr. Katie East">
            <a:hlinkClick r:id="" action="ppaction://media"/>
            <a:extLst>
              <a:ext uri="{FF2B5EF4-FFF2-40B4-BE49-F238E27FC236}">
                <a16:creationId xmlns:a16="http://schemas.microsoft.com/office/drawing/2014/main" id="{1CA977AC-0983-EA15-598A-F90AC62CFD6D}"/>
              </a:ext>
            </a:extLst>
          </p:cNvPr>
          <p:cNvPicPr>
            <a:picLocks noRot="1" noChangeAspect="1"/>
          </p:cNvPicPr>
          <p:nvPr>
            <a:videoFile r:link="rId1"/>
          </p:nvPr>
        </p:nvPicPr>
        <p:blipFill>
          <a:blip r:embed="rId4"/>
          <a:stretch>
            <a:fillRect/>
          </a:stretch>
        </p:blipFill>
        <p:spPr>
          <a:xfrm>
            <a:off x="3950433" y="1421027"/>
            <a:ext cx="7474805" cy="4223265"/>
          </a:xfrm>
          <a:prstGeom prst="rect">
            <a:avLst/>
          </a:prstGeom>
        </p:spPr>
      </p:pic>
      <p:sp>
        <p:nvSpPr>
          <p:cNvPr id="5" name="Content Placeholder 2">
            <a:extLst>
              <a:ext uri="{FF2B5EF4-FFF2-40B4-BE49-F238E27FC236}">
                <a16:creationId xmlns:a16="http://schemas.microsoft.com/office/drawing/2014/main" id="{1163E109-F809-5899-A807-D4B564F984D8}"/>
              </a:ext>
            </a:extLst>
          </p:cNvPr>
          <p:cNvSpPr txBox="1">
            <a:spLocks/>
          </p:cNvSpPr>
          <p:nvPr/>
        </p:nvSpPr>
        <p:spPr>
          <a:xfrm>
            <a:off x="712276" y="1489395"/>
            <a:ext cx="3231074" cy="1036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Oswald Light" pitchFamily="2" charset="77"/>
              </a:rPr>
              <a:t>Watch the video and answer questions on worksheet:</a:t>
            </a:r>
          </a:p>
        </p:txBody>
      </p:sp>
    </p:spTree>
    <p:extLst>
      <p:ext uri="{BB962C8B-B14F-4D97-AF65-F5344CB8AC3E}">
        <p14:creationId xmlns:p14="http://schemas.microsoft.com/office/powerpoint/2010/main" val="15358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2">
            <a:extLst>
              <a:ext uri="{FF2B5EF4-FFF2-40B4-BE49-F238E27FC236}">
                <a16:creationId xmlns:a16="http://schemas.microsoft.com/office/drawing/2014/main" id="{5FC6D5A5-2008-2945-63BD-935596B73C81}"/>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Plenary </a:t>
            </a:r>
          </a:p>
        </p:txBody>
      </p:sp>
      <p:sp>
        <p:nvSpPr>
          <p:cNvPr id="4" name="TextBox 3">
            <a:extLst>
              <a:ext uri="{FF2B5EF4-FFF2-40B4-BE49-F238E27FC236}">
                <a16:creationId xmlns:a16="http://schemas.microsoft.com/office/drawing/2014/main" id="{F93705DB-04B7-D001-2546-7E266841F3C4}"/>
              </a:ext>
            </a:extLst>
          </p:cNvPr>
          <p:cNvSpPr txBox="1"/>
          <p:nvPr/>
        </p:nvSpPr>
        <p:spPr>
          <a:xfrm>
            <a:off x="712276" y="1484313"/>
            <a:ext cx="2819400" cy="1323439"/>
          </a:xfrm>
          <a:prstGeom prst="rect">
            <a:avLst/>
          </a:prstGeom>
          <a:noFill/>
        </p:spPr>
        <p:txBody>
          <a:bodyPr wrap="square" rtlCol="0">
            <a:spAutoFit/>
          </a:bodyPr>
          <a:lstStyle/>
          <a:p>
            <a:pPr>
              <a:spcAft>
                <a:spcPts val="1200"/>
              </a:spcAft>
            </a:pPr>
            <a:r>
              <a:rPr lang="en-GB" sz="2000" dirty="0">
                <a:solidFill>
                  <a:srgbClr val="FF7174"/>
                </a:solidFill>
                <a:latin typeface="Oswald Medium" panose="00000600000000000000" pitchFamily="2" charset="0"/>
              </a:rPr>
              <a:t>Using the images, explain how the government’s approach to harm reduction has changed.</a:t>
            </a:r>
          </a:p>
        </p:txBody>
      </p:sp>
      <p:pic>
        <p:nvPicPr>
          <p:cNvPr id="7" name="Picture 6">
            <a:extLst>
              <a:ext uri="{FF2B5EF4-FFF2-40B4-BE49-F238E27FC236}">
                <a16:creationId xmlns:a16="http://schemas.microsoft.com/office/drawing/2014/main" id="{2026BEAA-3767-4A98-AC07-0DFB0D23D6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3" r="19305"/>
          <a:stretch/>
        </p:blipFill>
        <p:spPr bwMode="auto">
          <a:xfrm>
            <a:off x="7154677" y="1484313"/>
            <a:ext cx="4229711" cy="29998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0F969E-DFDB-F3A1-A241-EACB5E5D6A59}"/>
              </a:ext>
            </a:extLst>
          </p:cNvPr>
          <p:cNvSpPr txBox="1"/>
          <p:nvPr/>
        </p:nvSpPr>
        <p:spPr>
          <a:xfrm>
            <a:off x="7246125" y="4597076"/>
            <a:ext cx="4046814" cy="1077218"/>
          </a:xfrm>
          <a:prstGeom prst="rect">
            <a:avLst/>
          </a:prstGeom>
          <a:noFill/>
        </p:spPr>
        <p:txBody>
          <a:bodyPr wrap="square">
            <a:spAutoFit/>
          </a:bodyPr>
          <a:lstStyle/>
          <a:p>
            <a:pPr algn="ctr"/>
            <a:r>
              <a:rPr lang="en-GB" sz="1600" dirty="0">
                <a:latin typeface="Oswald Light" pitchFamily="2" charset="77"/>
              </a:rPr>
              <a:t>A survey found that this was the most unappealing colour (Pantone 448C) so the law made it a requirement that all tobacco products had to be this colour and carry health warnings such as Smoking Kills.</a:t>
            </a:r>
          </a:p>
        </p:txBody>
      </p:sp>
      <p:pic>
        <p:nvPicPr>
          <p:cNvPr id="11" name="Picture 4" descr="Pin on Vintage Booze &amp; Smokes">
            <a:extLst>
              <a:ext uri="{FF2B5EF4-FFF2-40B4-BE49-F238E27FC236}">
                <a16:creationId xmlns:a16="http://schemas.microsoft.com/office/drawing/2014/main" id="{7C84E5AC-6F49-FA9B-24B6-9EE66F913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356" y="1638473"/>
            <a:ext cx="3147881" cy="41321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B353BE6-6056-671B-5D5F-56C0178CDCA9}"/>
              </a:ext>
            </a:extLst>
          </p:cNvPr>
          <p:cNvSpPr/>
          <p:nvPr/>
        </p:nvSpPr>
        <p:spPr>
          <a:xfrm>
            <a:off x="5138530" y="1484313"/>
            <a:ext cx="812560" cy="303004"/>
          </a:xfrm>
          <a:prstGeom prst="rect">
            <a:avLst/>
          </a:prstGeom>
          <a:solidFill>
            <a:srgbClr val="F4D61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solidFill>
                  <a:schemeClr val="tx1"/>
                </a:solidFill>
                <a:latin typeface="Oswald" pitchFamily="2" charset="77"/>
              </a:rPr>
              <a:t>1950s</a:t>
            </a:r>
          </a:p>
        </p:txBody>
      </p:sp>
      <p:sp>
        <p:nvSpPr>
          <p:cNvPr id="14" name="Rectangle 13">
            <a:extLst>
              <a:ext uri="{FF2B5EF4-FFF2-40B4-BE49-F238E27FC236}">
                <a16:creationId xmlns:a16="http://schemas.microsoft.com/office/drawing/2014/main" id="{B859BB3B-0DCA-D294-C7D3-E23CCAF318CE}"/>
              </a:ext>
            </a:extLst>
          </p:cNvPr>
          <p:cNvSpPr/>
          <p:nvPr/>
        </p:nvSpPr>
        <p:spPr>
          <a:xfrm>
            <a:off x="8863253" y="1371383"/>
            <a:ext cx="812560" cy="303004"/>
          </a:xfrm>
          <a:prstGeom prst="rect">
            <a:avLst/>
          </a:prstGeom>
          <a:solidFill>
            <a:srgbClr val="F4D61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solidFill>
                  <a:schemeClr val="tx1"/>
                </a:solidFill>
                <a:latin typeface="Oswald" pitchFamily="2" charset="77"/>
              </a:rPr>
              <a:t>Now…</a:t>
            </a:r>
          </a:p>
        </p:txBody>
      </p:sp>
    </p:spTree>
    <p:extLst>
      <p:ext uri="{BB962C8B-B14F-4D97-AF65-F5344CB8AC3E}">
        <p14:creationId xmlns:p14="http://schemas.microsoft.com/office/powerpoint/2010/main" val="584580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15295</TotalTime>
  <Words>1169</Words>
  <Application>Microsoft Office PowerPoint</Application>
  <PresentationFormat>Widescreen</PresentationFormat>
  <Paragraphs>82</Paragraphs>
  <Slides>10</Slides>
  <Notes>9</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Calibri</vt:lpstr>
      <vt:lpstr>Oswald</vt:lpstr>
      <vt:lpstr>Oswald Light</vt:lpstr>
      <vt:lpstr>Oswald Medium</vt:lpstr>
      <vt:lpstr>Tw Cen MT</vt:lpstr>
      <vt:lpstr>Office Theme</vt:lpstr>
      <vt:lpstr>The History of Tobacco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would like to learn more about nicotine or you are concerned about yourself or another person’s nicotine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Nicotine? The Science of Nicotine</dc:title>
  <dc:creator>Hannah dawes</dc:creator>
  <cp:lastModifiedBy>Hannah dawes</cp:lastModifiedBy>
  <cp:revision>15</cp:revision>
  <dcterms:created xsi:type="dcterms:W3CDTF">2023-04-06T08:34:06Z</dcterms:created>
  <dcterms:modified xsi:type="dcterms:W3CDTF">2024-01-22T20:59:11Z</dcterms:modified>
</cp:coreProperties>
</file>